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56" r:id="rId2"/>
    <p:sldId id="257" r:id="rId3"/>
    <p:sldId id="269" r:id="rId4"/>
    <p:sldId id="261" r:id="rId5"/>
    <p:sldId id="291" r:id="rId6"/>
    <p:sldId id="290" r:id="rId7"/>
    <p:sldId id="264" r:id="rId8"/>
    <p:sldId id="262" r:id="rId9"/>
    <p:sldId id="265" r:id="rId10"/>
    <p:sldId id="263" r:id="rId11"/>
    <p:sldId id="266" r:id="rId12"/>
    <p:sldId id="270" r:id="rId13"/>
    <p:sldId id="267" r:id="rId14"/>
    <p:sldId id="277" r:id="rId15"/>
    <p:sldId id="288" r:id="rId16"/>
    <p:sldId id="289" r:id="rId17"/>
    <p:sldId id="271" r:id="rId18"/>
    <p:sldId id="268" r:id="rId19"/>
    <p:sldId id="278" r:id="rId20"/>
    <p:sldId id="279" r:id="rId21"/>
    <p:sldId id="273" r:id="rId22"/>
    <p:sldId id="280" r:id="rId23"/>
    <p:sldId id="281" r:id="rId24"/>
    <p:sldId id="282" r:id="rId25"/>
    <p:sldId id="285" r:id="rId26"/>
    <p:sldId id="274" r:id="rId27"/>
    <p:sldId id="276" r:id="rId28"/>
    <p:sldId id="286" r:id="rId29"/>
    <p:sldId id="287" r:id="rId30"/>
    <p:sldId id="275"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6600"/>
    <a:srgbClr val="FFFF99"/>
    <a:srgbClr val="CC9900"/>
    <a:srgbClr val="B6781E"/>
    <a:srgbClr val="006600"/>
    <a:srgbClr val="000099"/>
    <a:srgbClr val="0000CC"/>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95" autoAdjust="0"/>
  </p:normalViewPr>
  <p:slideViewPr>
    <p:cSldViewPr>
      <p:cViewPr>
        <p:scale>
          <a:sx n="96" d="100"/>
          <a:sy n="96" d="100"/>
        </p:scale>
        <p:origin x="-2064" y="-3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7D7F544-E6B9-45CE-9FAB-B55278345DF2}" type="datetimeFigureOut">
              <a:rPr lang="en-US" smtClean="0"/>
              <a:t>9/29/2016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2F6B958-27DA-4EC6-9A16-5D572CA6C040}" type="slidenum">
              <a:rPr lang="en-US" smtClean="0"/>
              <a:t>‹#›</a:t>
            </a:fld>
            <a:endParaRPr lang="en-US"/>
          </a:p>
        </p:txBody>
      </p:sp>
    </p:spTree>
    <p:extLst>
      <p:ext uri="{BB962C8B-B14F-4D97-AF65-F5344CB8AC3E}">
        <p14:creationId xmlns:p14="http://schemas.microsoft.com/office/powerpoint/2010/main" val="401247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0245FEB-D735-4561-A99B-FA09C9A60087}" type="datetimeFigureOut">
              <a:rPr lang="en-US" smtClean="0"/>
              <a:t>9/29/2016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41C99D6-84D9-4B50-BE95-D57A28EEA8F1}" type="slidenum">
              <a:rPr lang="en-US" smtClean="0"/>
              <a:t>‹#›</a:t>
            </a:fld>
            <a:endParaRPr lang="en-US" dirty="0"/>
          </a:p>
        </p:txBody>
      </p:sp>
    </p:spTree>
    <p:extLst>
      <p:ext uri="{BB962C8B-B14F-4D97-AF65-F5344CB8AC3E}">
        <p14:creationId xmlns:p14="http://schemas.microsoft.com/office/powerpoint/2010/main" val="2124971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C99D6-84D9-4B50-BE95-D57A28EEA8F1}" type="slidenum">
              <a:rPr lang="en-US" smtClean="0"/>
              <a:t>1</a:t>
            </a:fld>
            <a:endParaRPr lang="en-US" dirty="0"/>
          </a:p>
        </p:txBody>
      </p:sp>
    </p:spTree>
    <p:extLst>
      <p:ext uri="{BB962C8B-B14F-4D97-AF65-F5344CB8AC3E}">
        <p14:creationId xmlns:p14="http://schemas.microsoft.com/office/powerpoint/2010/main" val="280167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Results of analyses for sampling during the first two benchmark monitoring years must be submitted to TCEQ before March 31st of each year following sample collection. The reported values must be the average yearly result of analysis for each specific pollutant discharged under a specific SIC code, rather than an outfall-by-outfall, basis</a:t>
            </a:r>
          </a:p>
          <a:p>
            <a:endParaRPr lang="en-US" dirty="0" smtClean="0"/>
          </a:p>
          <a:p>
            <a:r>
              <a:rPr lang="en-US" dirty="0" smtClean="0"/>
              <a:t>Results of the average of the two semiannual benchmark analysis during the third and fourth monitoring years must be retained on site, unless the results exceed benchmark levels, in which case, the results must be submitted to TCEQ’s Wastewater Permitting Section (MC-148) by March 31st of each year following sample collection</a:t>
            </a:r>
          </a:p>
          <a:p>
            <a:endParaRPr lang="en-US" dirty="0" smtClean="0"/>
          </a:p>
          <a:p>
            <a:r>
              <a:rPr lang="en-US" dirty="0" smtClean="0"/>
              <a:t>waiver for years 3 and 4 if no exceedances</a:t>
            </a:r>
            <a:r>
              <a:rPr lang="en-US" baseline="0" dirty="0" smtClean="0"/>
              <a:t> in years 1 and 2</a:t>
            </a:r>
            <a:endParaRPr lang="en-US" dirty="0"/>
          </a:p>
        </p:txBody>
      </p:sp>
      <p:sp>
        <p:nvSpPr>
          <p:cNvPr id="4" name="Slide Number Placeholder 3"/>
          <p:cNvSpPr>
            <a:spLocks noGrp="1"/>
          </p:cNvSpPr>
          <p:nvPr>
            <p:ph type="sldNum" sz="quarter" idx="10"/>
          </p:nvPr>
        </p:nvSpPr>
        <p:spPr/>
        <p:txBody>
          <a:bodyPr/>
          <a:lstStyle/>
          <a:p>
            <a:fld id="{041C99D6-84D9-4B50-BE95-D57A28EEA8F1}" type="slidenum">
              <a:rPr lang="en-US" smtClean="0"/>
              <a:t>10</a:t>
            </a:fld>
            <a:endParaRPr lang="en-US" dirty="0"/>
          </a:p>
        </p:txBody>
      </p:sp>
    </p:spTree>
    <p:extLst>
      <p:ext uri="{BB962C8B-B14F-4D97-AF65-F5344CB8AC3E}">
        <p14:creationId xmlns:p14="http://schemas.microsoft.com/office/powerpoint/2010/main" val="1028395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Summarize here that our use of benchmarks to prioritize</a:t>
            </a:r>
            <a:r>
              <a:rPr lang="en-US" baseline="0" dirty="0" smtClean="0"/>
              <a:t> inspections may not be useful for all states due to differences in permit requirements</a:t>
            </a:r>
            <a:endParaRPr lang="en-US" dirty="0"/>
          </a:p>
        </p:txBody>
      </p:sp>
      <p:sp>
        <p:nvSpPr>
          <p:cNvPr id="4" name="Slide Number Placeholder 3"/>
          <p:cNvSpPr>
            <a:spLocks noGrp="1"/>
          </p:cNvSpPr>
          <p:nvPr>
            <p:ph type="sldNum" sz="quarter" idx="10"/>
          </p:nvPr>
        </p:nvSpPr>
        <p:spPr/>
        <p:txBody>
          <a:bodyPr/>
          <a:lstStyle/>
          <a:p>
            <a:fld id="{041C99D6-84D9-4B50-BE95-D57A28EEA8F1}" type="slidenum">
              <a:rPr lang="en-US" smtClean="0"/>
              <a:t>11</a:t>
            </a:fld>
            <a:endParaRPr lang="en-US" dirty="0"/>
          </a:p>
        </p:txBody>
      </p:sp>
    </p:spTree>
    <p:extLst>
      <p:ext uri="{BB962C8B-B14F-4D97-AF65-F5344CB8AC3E}">
        <p14:creationId xmlns:p14="http://schemas.microsoft.com/office/powerpoint/2010/main" val="3999961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C99D6-84D9-4B50-BE95-D57A28EEA8F1}" type="slidenum">
              <a:rPr lang="en-US" smtClean="0"/>
              <a:t>12</a:t>
            </a:fld>
            <a:endParaRPr lang="en-US" dirty="0"/>
          </a:p>
        </p:txBody>
      </p:sp>
    </p:spTree>
    <p:extLst>
      <p:ext uri="{BB962C8B-B14F-4D97-AF65-F5344CB8AC3E}">
        <p14:creationId xmlns:p14="http://schemas.microsoft.com/office/powerpoint/2010/main" val="1473770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else??</a:t>
            </a:r>
            <a:endParaRPr lang="en-US" dirty="0"/>
          </a:p>
        </p:txBody>
      </p:sp>
      <p:sp>
        <p:nvSpPr>
          <p:cNvPr id="4" name="Slide Number Placeholder 3"/>
          <p:cNvSpPr>
            <a:spLocks noGrp="1"/>
          </p:cNvSpPr>
          <p:nvPr>
            <p:ph type="sldNum" sz="quarter" idx="10"/>
          </p:nvPr>
        </p:nvSpPr>
        <p:spPr/>
        <p:txBody>
          <a:bodyPr/>
          <a:lstStyle/>
          <a:p>
            <a:fld id="{041C99D6-84D9-4B50-BE95-D57A28EEA8F1}" type="slidenum">
              <a:rPr lang="en-US" smtClean="0"/>
              <a:t>13</a:t>
            </a:fld>
            <a:endParaRPr lang="en-US" dirty="0"/>
          </a:p>
        </p:txBody>
      </p:sp>
    </p:spTree>
    <p:extLst>
      <p:ext uri="{BB962C8B-B14F-4D97-AF65-F5344CB8AC3E}">
        <p14:creationId xmlns:p14="http://schemas.microsoft.com/office/powerpoint/2010/main" val="615728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only includes industrial facilities NOT concrete batch plants</a:t>
            </a:r>
          </a:p>
          <a:p>
            <a:endParaRPr lang="en-US" baseline="0" dirty="0" smtClean="0"/>
          </a:p>
          <a:p>
            <a:r>
              <a:rPr lang="en-US" dirty="0" smtClean="0"/>
              <a:t>Benchmark </a:t>
            </a:r>
            <a:r>
              <a:rPr lang="en-US" dirty="0"/>
              <a:t>monitoring is performed by permitted industrial </a:t>
            </a:r>
            <a:r>
              <a:rPr lang="en-US" dirty="0" smtClean="0"/>
              <a:t>facilities in certain sectors </a:t>
            </a:r>
            <a:r>
              <a:rPr lang="en-US" dirty="0"/>
              <a:t>to assess the effectiveness of stormwater pollution prevention plans. </a:t>
            </a:r>
            <a:endParaRPr lang="en-US" dirty="0" smtClean="0"/>
          </a:p>
          <a:p>
            <a:endParaRPr lang="en-US" dirty="0" smtClean="0"/>
          </a:p>
          <a:p>
            <a:r>
              <a:rPr lang="en-US" dirty="0" smtClean="0"/>
              <a:t>As </a:t>
            </a:r>
            <a:r>
              <a:rPr lang="en-US" dirty="0"/>
              <a:t>of 2016, there are </a:t>
            </a:r>
            <a:r>
              <a:rPr lang="en-US" dirty="0" smtClean="0"/>
              <a:t>118 </a:t>
            </a:r>
            <a:r>
              <a:rPr lang="en-US" dirty="0"/>
              <a:t>permitted facilities within the City of Fort Worth required to complete annual sampling for benchmark parameters. </a:t>
            </a:r>
            <a:r>
              <a:rPr lang="en-US" dirty="0" smtClean="0"/>
              <a:t>Many</a:t>
            </a:r>
            <a:r>
              <a:rPr lang="en-US" baseline="0" dirty="0" smtClean="0"/>
              <a:t> industries that report benchmarks in Fort Worth are in Sectors J (Sand and Gravel Mining), AA (Fabricated Metals), M (Auto Salvage Yards) and N (Scrap Recycling Facilities). </a:t>
            </a:r>
          </a:p>
          <a:p>
            <a:endParaRPr lang="en-US" baseline="0" dirty="0" smtClean="0"/>
          </a:p>
          <a:p>
            <a:r>
              <a:rPr lang="en-US" dirty="0" smtClean="0"/>
              <a:t>The average of semi-annual</a:t>
            </a:r>
            <a:r>
              <a:rPr lang="en-US" baseline="0" dirty="0" smtClean="0"/>
              <a:t> samples is submitted.</a:t>
            </a:r>
            <a:endParaRPr lang="en-US" dirty="0" smtClean="0"/>
          </a:p>
          <a:p>
            <a:endParaRPr lang="en-US" dirty="0" smtClean="0"/>
          </a:p>
          <a:p>
            <a:r>
              <a:rPr lang="en-US" dirty="0" smtClean="0"/>
              <a:t>Using </a:t>
            </a:r>
            <a:r>
              <a:rPr lang="en-US" dirty="0"/>
              <a:t>an online database, Fort Worth is able to maintain records of benchmark monitoring results. The database is also used to track all inspections, violations and corrective actions for each permitted facility. </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41C99D6-84D9-4B50-BE95-D57A28EEA8F1}" type="slidenum">
              <a:rPr lang="en-US" smtClean="0"/>
              <a:t>14</a:t>
            </a:fld>
            <a:endParaRPr lang="en-US" dirty="0"/>
          </a:p>
        </p:txBody>
      </p:sp>
    </p:spTree>
    <p:extLst>
      <p:ext uri="{BB962C8B-B14F-4D97-AF65-F5344CB8AC3E}">
        <p14:creationId xmlns:p14="http://schemas.microsoft.com/office/powerpoint/2010/main" val="615728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Home screen for a facility- each facility is given a unique identifier- in this case City of Fort Worth Meacham International Airport is Facility 141. </a:t>
            </a:r>
          </a:p>
          <a:p>
            <a:endParaRPr lang="en-US" baseline="0" dirty="0" smtClean="0"/>
          </a:p>
          <a:p>
            <a:r>
              <a:rPr lang="en-US" baseline="0" dirty="0" smtClean="0"/>
              <a:t>Explain the information on the home screen for the facility. </a:t>
            </a:r>
          </a:p>
          <a:p>
            <a:endParaRPr lang="en-US" baseline="0" dirty="0" smtClean="0"/>
          </a:p>
          <a:p>
            <a:r>
              <a:rPr lang="en-US" baseline="0" dirty="0" smtClean="0"/>
              <a:t>The Start Event button allows you to choose from several options…</a:t>
            </a:r>
          </a:p>
        </p:txBody>
      </p:sp>
      <p:sp>
        <p:nvSpPr>
          <p:cNvPr id="4" name="Slide Number Placeholder 3"/>
          <p:cNvSpPr>
            <a:spLocks noGrp="1"/>
          </p:cNvSpPr>
          <p:nvPr>
            <p:ph type="sldNum" sz="quarter" idx="10"/>
          </p:nvPr>
        </p:nvSpPr>
        <p:spPr/>
        <p:txBody>
          <a:bodyPr/>
          <a:lstStyle/>
          <a:p>
            <a:fld id="{041C99D6-84D9-4B50-BE95-D57A28EEA8F1}" type="slidenum">
              <a:rPr lang="en-US" smtClean="0"/>
              <a:t>15</a:t>
            </a:fld>
            <a:endParaRPr lang="en-US" dirty="0"/>
          </a:p>
        </p:txBody>
      </p:sp>
    </p:spTree>
    <p:extLst>
      <p:ext uri="{BB962C8B-B14F-4D97-AF65-F5344CB8AC3E}">
        <p14:creationId xmlns:p14="http://schemas.microsoft.com/office/powerpoint/2010/main" val="615728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you selected Industrial Benchmark Monitoring Report, this interface opens and you can enter benchmark data and upload the report that is submitted.</a:t>
            </a:r>
          </a:p>
        </p:txBody>
      </p:sp>
      <p:sp>
        <p:nvSpPr>
          <p:cNvPr id="4" name="Slide Number Placeholder 3"/>
          <p:cNvSpPr>
            <a:spLocks noGrp="1"/>
          </p:cNvSpPr>
          <p:nvPr>
            <p:ph type="sldNum" sz="quarter" idx="10"/>
          </p:nvPr>
        </p:nvSpPr>
        <p:spPr/>
        <p:txBody>
          <a:bodyPr/>
          <a:lstStyle/>
          <a:p>
            <a:fld id="{041C99D6-84D9-4B50-BE95-D57A28EEA8F1}" type="slidenum">
              <a:rPr lang="en-US" smtClean="0"/>
              <a:t>16</a:t>
            </a:fld>
            <a:endParaRPr lang="en-US" dirty="0"/>
          </a:p>
        </p:txBody>
      </p:sp>
    </p:spTree>
    <p:extLst>
      <p:ext uri="{BB962C8B-B14F-4D97-AF65-F5344CB8AC3E}">
        <p14:creationId xmlns:p14="http://schemas.microsoft.com/office/powerpoint/2010/main" val="615728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C99D6-84D9-4B50-BE95-D57A28EEA8F1}" type="slidenum">
              <a:rPr lang="en-US" smtClean="0"/>
              <a:t>17</a:t>
            </a:fld>
            <a:endParaRPr lang="en-US" dirty="0"/>
          </a:p>
        </p:txBody>
      </p:sp>
    </p:spTree>
    <p:extLst>
      <p:ext uri="{BB962C8B-B14F-4D97-AF65-F5344CB8AC3E}">
        <p14:creationId xmlns:p14="http://schemas.microsoft.com/office/powerpoint/2010/main" val="2473110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order to enhance Fort Worth’s industrial compliance program, benchmark monitoring results and inspection outcomes from 2013-2015 are compared. Analysis seeks to determine if benchmark results are useful indicators of permit violations to aid in prioritizing inspections </a:t>
            </a:r>
          </a:p>
          <a:p>
            <a:endParaRPr lang="en-US" dirty="0" smtClean="0"/>
          </a:p>
          <a:p>
            <a:r>
              <a:rPr lang="en-US" dirty="0" smtClean="0"/>
              <a:t>Years</a:t>
            </a:r>
            <a:r>
              <a:rPr lang="en-US" baseline="0" dirty="0" smtClean="0"/>
              <a:t> were chosen because we started using our current database in 2013. </a:t>
            </a:r>
          </a:p>
          <a:p>
            <a:endParaRPr lang="en-US" baseline="0" dirty="0" smtClean="0"/>
          </a:p>
          <a:p>
            <a:r>
              <a:rPr lang="en-US" baseline="0" dirty="0" smtClean="0"/>
              <a:t>Failed inspections include SWPPP or facility failure. Benchmark- any parameter was exceeded</a:t>
            </a:r>
          </a:p>
          <a:p>
            <a:endParaRPr lang="en-US" baseline="0" dirty="0" smtClean="0"/>
          </a:p>
          <a:p>
            <a:r>
              <a:rPr lang="en-US" baseline="0" dirty="0" smtClean="0"/>
              <a:t>The picture is of a feed plant in Fort Worth</a:t>
            </a:r>
            <a:endParaRPr lang="en-US" dirty="0"/>
          </a:p>
        </p:txBody>
      </p:sp>
      <p:sp>
        <p:nvSpPr>
          <p:cNvPr id="4" name="Slide Number Placeholder 3"/>
          <p:cNvSpPr>
            <a:spLocks noGrp="1"/>
          </p:cNvSpPr>
          <p:nvPr>
            <p:ph type="sldNum" sz="quarter" idx="10"/>
          </p:nvPr>
        </p:nvSpPr>
        <p:spPr/>
        <p:txBody>
          <a:bodyPr/>
          <a:lstStyle/>
          <a:p>
            <a:fld id="{041C99D6-84D9-4B50-BE95-D57A28EEA8F1}" type="slidenum">
              <a:rPr lang="en-US" smtClean="0"/>
              <a:t>18</a:t>
            </a:fld>
            <a:endParaRPr lang="en-US" dirty="0"/>
          </a:p>
        </p:txBody>
      </p:sp>
    </p:spTree>
    <p:extLst>
      <p:ext uri="{BB962C8B-B14F-4D97-AF65-F5344CB8AC3E}">
        <p14:creationId xmlns:p14="http://schemas.microsoft.com/office/powerpoint/2010/main" val="3884084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Benchmark reports are submitted by</a:t>
            </a:r>
            <a:r>
              <a:rPr lang="en-US" baseline="0" dirty="0" smtClean="0"/>
              <a:t> March 31</a:t>
            </a:r>
            <a:r>
              <a:rPr lang="en-US" baseline="30000" dirty="0" smtClean="0"/>
              <a:t>st</a:t>
            </a:r>
            <a:r>
              <a:rPr lang="en-US" baseline="0" dirty="0" smtClean="0"/>
              <a:t> of following year (hence difference time frame) 2016 dated benchmark are associated with 2015. </a:t>
            </a:r>
          </a:p>
          <a:p>
            <a:endParaRPr lang="en-US" baseline="0" dirty="0" smtClean="0"/>
          </a:p>
          <a:p>
            <a:r>
              <a:rPr lang="en-US" baseline="0" dirty="0" smtClean="0"/>
              <a:t>Photo: Scrap yard that has a housekeeping violation</a:t>
            </a:r>
            <a:endParaRPr lang="en-US" dirty="0"/>
          </a:p>
        </p:txBody>
      </p:sp>
      <p:sp>
        <p:nvSpPr>
          <p:cNvPr id="4" name="Slide Number Placeholder 3"/>
          <p:cNvSpPr>
            <a:spLocks noGrp="1"/>
          </p:cNvSpPr>
          <p:nvPr>
            <p:ph type="sldNum" sz="quarter" idx="10"/>
          </p:nvPr>
        </p:nvSpPr>
        <p:spPr/>
        <p:txBody>
          <a:bodyPr/>
          <a:lstStyle/>
          <a:p>
            <a:fld id="{041C99D6-84D9-4B50-BE95-D57A28EEA8F1}" type="slidenum">
              <a:rPr lang="en-US" smtClean="0"/>
              <a:t>19</a:t>
            </a:fld>
            <a:endParaRPr lang="en-US" dirty="0"/>
          </a:p>
        </p:txBody>
      </p:sp>
    </p:spTree>
    <p:extLst>
      <p:ext uri="{BB962C8B-B14F-4D97-AF65-F5344CB8AC3E}">
        <p14:creationId xmlns:p14="http://schemas.microsoft.com/office/powerpoint/2010/main" val="4044109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C99D6-84D9-4B50-BE95-D57A28EEA8F1}" type="slidenum">
              <a:rPr lang="en-US" smtClean="0"/>
              <a:t>2</a:t>
            </a:fld>
            <a:endParaRPr lang="en-US" dirty="0"/>
          </a:p>
        </p:txBody>
      </p:sp>
    </p:spTree>
    <p:extLst>
      <p:ext uri="{BB962C8B-B14F-4D97-AF65-F5344CB8AC3E}">
        <p14:creationId xmlns:p14="http://schemas.microsoft.com/office/powerpoint/2010/main" val="264973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a:t>
            </a:r>
            <a:r>
              <a:rPr lang="en-US" baseline="0" dirty="0" smtClean="0"/>
              <a:t> for independence between failed inspection and benchmark exceedance</a:t>
            </a:r>
          </a:p>
          <a:p>
            <a:r>
              <a:rPr lang="en-US" baseline="0" dirty="0" smtClean="0"/>
              <a:t>Categorize inspection violations for facilities that exceeded benchmark parameters</a:t>
            </a:r>
          </a:p>
          <a:p>
            <a:endParaRPr lang="en-US" baseline="0" dirty="0" smtClean="0"/>
          </a:p>
          <a:p>
            <a:r>
              <a:rPr lang="en-US" baseline="0" dirty="0" smtClean="0"/>
              <a:t>Photo: Tank car production facility with BMP/good housekeeping violation</a:t>
            </a:r>
            <a:endParaRPr lang="en-US" dirty="0"/>
          </a:p>
        </p:txBody>
      </p:sp>
      <p:sp>
        <p:nvSpPr>
          <p:cNvPr id="4" name="Slide Number Placeholder 3"/>
          <p:cNvSpPr>
            <a:spLocks noGrp="1"/>
          </p:cNvSpPr>
          <p:nvPr>
            <p:ph type="sldNum" sz="quarter" idx="10"/>
          </p:nvPr>
        </p:nvSpPr>
        <p:spPr/>
        <p:txBody>
          <a:bodyPr/>
          <a:lstStyle/>
          <a:p>
            <a:fld id="{041C99D6-84D9-4B50-BE95-D57A28EEA8F1}" type="slidenum">
              <a:rPr lang="en-US" smtClean="0"/>
              <a:t>20</a:t>
            </a:fld>
            <a:endParaRPr lang="en-US" dirty="0"/>
          </a:p>
        </p:txBody>
      </p:sp>
    </p:spTree>
    <p:extLst>
      <p:ext uri="{BB962C8B-B14F-4D97-AF65-F5344CB8AC3E}">
        <p14:creationId xmlns:p14="http://schemas.microsoft.com/office/powerpoint/2010/main" val="2295511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C99D6-84D9-4B50-BE95-D57A28EEA8F1}" type="slidenum">
              <a:rPr lang="en-US" smtClean="0"/>
              <a:t>21</a:t>
            </a:fld>
            <a:endParaRPr lang="en-US" dirty="0"/>
          </a:p>
        </p:txBody>
      </p:sp>
    </p:spTree>
    <p:extLst>
      <p:ext uri="{BB962C8B-B14F-4D97-AF65-F5344CB8AC3E}">
        <p14:creationId xmlns:p14="http://schemas.microsoft.com/office/powerpoint/2010/main" val="2853493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Contingency table, df=1, alpha=0.05</a:t>
            </a:r>
            <a:endParaRPr lang="en-US" dirty="0"/>
          </a:p>
        </p:txBody>
      </p:sp>
      <p:sp>
        <p:nvSpPr>
          <p:cNvPr id="4" name="Slide Number Placeholder 3"/>
          <p:cNvSpPr>
            <a:spLocks noGrp="1"/>
          </p:cNvSpPr>
          <p:nvPr>
            <p:ph type="sldNum" sz="quarter" idx="10"/>
          </p:nvPr>
        </p:nvSpPr>
        <p:spPr/>
        <p:txBody>
          <a:bodyPr/>
          <a:lstStyle/>
          <a:p>
            <a:fld id="{041C99D6-84D9-4B50-BE95-D57A28EEA8F1}" type="slidenum">
              <a:rPr lang="en-US" smtClean="0"/>
              <a:t>22</a:t>
            </a:fld>
            <a:endParaRPr lang="en-US" dirty="0"/>
          </a:p>
        </p:txBody>
      </p:sp>
    </p:spTree>
    <p:extLst>
      <p:ext uri="{BB962C8B-B14F-4D97-AF65-F5344CB8AC3E}">
        <p14:creationId xmlns:p14="http://schemas.microsoft.com/office/powerpoint/2010/main" val="2295511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Contingency table, df=1, alpha=0.05</a:t>
            </a:r>
          </a:p>
          <a:p>
            <a:endParaRPr lang="en-US" dirty="0" smtClean="0"/>
          </a:p>
          <a:p>
            <a:r>
              <a:rPr lang="en-US" dirty="0" smtClean="0"/>
              <a:t>32 facilities both exceeded benchmark</a:t>
            </a:r>
            <a:r>
              <a:rPr lang="en-US" baseline="0" dirty="0" smtClean="0"/>
              <a:t> requirements</a:t>
            </a:r>
            <a:r>
              <a:rPr lang="en-US" dirty="0" smtClean="0"/>
              <a:t> and had an inspection violation (this was our sample</a:t>
            </a:r>
            <a:r>
              <a:rPr lang="en-US" baseline="0" dirty="0" smtClean="0"/>
              <a:t> size for this presentation)</a:t>
            </a:r>
            <a:endParaRPr lang="en-US" dirty="0"/>
          </a:p>
        </p:txBody>
      </p:sp>
      <p:sp>
        <p:nvSpPr>
          <p:cNvPr id="4" name="Slide Number Placeholder 3"/>
          <p:cNvSpPr>
            <a:spLocks noGrp="1"/>
          </p:cNvSpPr>
          <p:nvPr>
            <p:ph type="sldNum" sz="quarter" idx="10"/>
          </p:nvPr>
        </p:nvSpPr>
        <p:spPr/>
        <p:txBody>
          <a:bodyPr/>
          <a:lstStyle/>
          <a:p>
            <a:fld id="{041C99D6-84D9-4B50-BE95-D57A28EEA8F1}" type="slidenum">
              <a:rPr lang="en-US" smtClean="0"/>
              <a:t>23</a:t>
            </a:fld>
            <a:endParaRPr lang="en-US" dirty="0"/>
          </a:p>
        </p:txBody>
      </p:sp>
    </p:spTree>
    <p:extLst>
      <p:ext uri="{BB962C8B-B14F-4D97-AF65-F5344CB8AC3E}">
        <p14:creationId xmlns:p14="http://schemas.microsoft.com/office/powerpoint/2010/main" val="2295511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the chi-square value and chi square distribution</a:t>
            </a:r>
            <a:r>
              <a:rPr lang="en-US" baseline="0" dirty="0" smtClean="0"/>
              <a:t> table, </a:t>
            </a:r>
            <a:endParaRPr lang="en-US" dirty="0"/>
          </a:p>
        </p:txBody>
      </p:sp>
      <p:sp>
        <p:nvSpPr>
          <p:cNvPr id="4" name="Slide Number Placeholder 3"/>
          <p:cNvSpPr>
            <a:spLocks noGrp="1"/>
          </p:cNvSpPr>
          <p:nvPr>
            <p:ph type="sldNum" sz="quarter" idx="10"/>
          </p:nvPr>
        </p:nvSpPr>
        <p:spPr/>
        <p:txBody>
          <a:bodyPr/>
          <a:lstStyle/>
          <a:p>
            <a:fld id="{041C99D6-84D9-4B50-BE95-D57A28EEA8F1}" type="slidenum">
              <a:rPr lang="en-US" smtClean="0"/>
              <a:t>24</a:t>
            </a:fld>
            <a:endParaRPr lang="en-US" dirty="0"/>
          </a:p>
        </p:txBody>
      </p:sp>
    </p:spTree>
    <p:extLst>
      <p:ext uri="{BB962C8B-B14F-4D97-AF65-F5344CB8AC3E}">
        <p14:creationId xmlns:p14="http://schemas.microsoft.com/office/powerpoint/2010/main" val="2295511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n=32</a:t>
            </a:r>
          </a:p>
        </p:txBody>
      </p:sp>
      <p:sp>
        <p:nvSpPr>
          <p:cNvPr id="4" name="Slide Number Placeholder 3"/>
          <p:cNvSpPr>
            <a:spLocks noGrp="1"/>
          </p:cNvSpPr>
          <p:nvPr>
            <p:ph type="sldNum" sz="quarter" idx="10"/>
          </p:nvPr>
        </p:nvSpPr>
        <p:spPr/>
        <p:txBody>
          <a:bodyPr/>
          <a:lstStyle/>
          <a:p>
            <a:fld id="{041C99D6-84D9-4B50-BE95-D57A28EEA8F1}" type="slidenum">
              <a:rPr lang="en-US" smtClean="0"/>
              <a:t>25</a:t>
            </a:fld>
            <a:endParaRPr lang="en-US" dirty="0"/>
          </a:p>
        </p:txBody>
      </p:sp>
    </p:spTree>
    <p:extLst>
      <p:ext uri="{BB962C8B-B14F-4D97-AF65-F5344CB8AC3E}">
        <p14:creationId xmlns:p14="http://schemas.microsoft.com/office/powerpoint/2010/main" val="22955113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C99D6-84D9-4B50-BE95-D57A28EEA8F1}" type="slidenum">
              <a:rPr lang="en-US" smtClean="0"/>
              <a:t>26</a:t>
            </a:fld>
            <a:endParaRPr lang="en-US" dirty="0"/>
          </a:p>
        </p:txBody>
      </p:sp>
    </p:spTree>
    <p:extLst>
      <p:ext uri="{BB962C8B-B14F-4D97-AF65-F5344CB8AC3E}">
        <p14:creationId xmlns:p14="http://schemas.microsoft.com/office/powerpoint/2010/main" val="1577677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a:t>
            </a:r>
            <a:r>
              <a:rPr lang="en-US" baseline="0" dirty="0" smtClean="0"/>
              <a:t> into account the # of benchmark exceedances, we just looked at if they exceeded at least once</a:t>
            </a:r>
          </a:p>
          <a:p>
            <a:endParaRPr lang="en-US" baseline="0" dirty="0" smtClean="0"/>
          </a:p>
          <a:p>
            <a:r>
              <a:rPr lang="en-US" baseline="0" dirty="0" smtClean="0"/>
              <a:t>Increase number of inspections/frequency- see if that reduces benchmark exceedances</a:t>
            </a:r>
            <a:endParaRPr lang="en-US" dirty="0"/>
          </a:p>
        </p:txBody>
      </p:sp>
      <p:sp>
        <p:nvSpPr>
          <p:cNvPr id="4" name="Slide Number Placeholder 3"/>
          <p:cNvSpPr>
            <a:spLocks noGrp="1"/>
          </p:cNvSpPr>
          <p:nvPr>
            <p:ph type="sldNum" sz="quarter" idx="10"/>
          </p:nvPr>
        </p:nvSpPr>
        <p:spPr/>
        <p:txBody>
          <a:bodyPr/>
          <a:lstStyle/>
          <a:p>
            <a:fld id="{041C99D6-84D9-4B50-BE95-D57A28EEA8F1}" type="slidenum">
              <a:rPr lang="en-US" smtClean="0"/>
              <a:t>27</a:t>
            </a:fld>
            <a:endParaRPr lang="en-US" dirty="0"/>
          </a:p>
        </p:txBody>
      </p:sp>
    </p:spTree>
    <p:extLst>
      <p:ext uri="{BB962C8B-B14F-4D97-AF65-F5344CB8AC3E}">
        <p14:creationId xmlns:p14="http://schemas.microsoft.com/office/powerpoint/2010/main" val="6157283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a:t>
            </a:r>
            <a:r>
              <a:rPr lang="en-US" baseline="0" dirty="0" smtClean="0"/>
              <a:t> into account the # of benchmark exceedances, we just looked at if they exceeded at least once</a:t>
            </a:r>
          </a:p>
          <a:p>
            <a:endParaRPr lang="en-US" baseline="0" dirty="0" smtClean="0"/>
          </a:p>
          <a:p>
            <a:r>
              <a:rPr lang="en-US" baseline="0" dirty="0" smtClean="0"/>
              <a:t>Increase number of inspections/frequency- see if that reduces benchmark exceedances</a:t>
            </a:r>
            <a:endParaRPr lang="en-US" dirty="0"/>
          </a:p>
        </p:txBody>
      </p:sp>
      <p:sp>
        <p:nvSpPr>
          <p:cNvPr id="4" name="Slide Number Placeholder 3"/>
          <p:cNvSpPr>
            <a:spLocks noGrp="1"/>
          </p:cNvSpPr>
          <p:nvPr>
            <p:ph type="sldNum" sz="quarter" idx="10"/>
          </p:nvPr>
        </p:nvSpPr>
        <p:spPr/>
        <p:txBody>
          <a:bodyPr/>
          <a:lstStyle/>
          <a:p>
            <a:fld id="{041C99D6-84D9-4B50-BE95-D57A28EEA8F1}" type="slidenum">
              <a:rPr lang="en-US" smtClean="0"/>
              <a:t>28</a:t>
            </a:fld>
            <a:endParaRPr lang="en-US" dirty="0"/>
          </a:p>
        </p:txBody>
      </p:sp>
    </p:spTree>
    <p:extLst>
      <p:ext uri="{BB962C8B-B14F-4D97-AF65-F5344CB8AC3E}">
        <p14:creationId xmlns:p14="http://schemas.microsoft.com/office/powerpoint/2010/main" val="6157283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representative benchmark monitoring performed by the facility really is, and the possibility of sampling by regulatory agency or independent contractor</a:t>
            </a:r>
          </a:p>
        </p:txBody>
      </p:sp>
      <p:sp>
        <p:nvSpPr>
          <p:cNvPr id="4" name="Slide Number Placeholder 3"/>
          <p:cNvSpPr>
            <a:spLocks noGrp="1"/>
          </p:cNvSpPr>
          <p:nvPr>
            <p:ph type="sldNum" sz="quarter" idx="10"/>
          </p:nvPr>
        </p:nvSpPr>
        <p:spPr/>
        <p:txBody>
          <a:bodyPr/>
          <a:lstStyle/>
          <a:p>
            <a:fld id="{041C99D6-84D9-4B50-BE95-D57A28EEA8F1}" type="slidenum">
              <a:rPr lang="en-US" smtClean="0"/>
              <a:t>29</a:t>
            </a:fld>
            <a:endParaRPr lang="en-US" dirty="0"/>
          </a:p>
        </p:txBody>
      </p:sp>
    </p:spTree>
    <p:extLst>
      <p:ext uri="{BB962C8B-B14F-4D97-AF65-F5344CB8AC3E}">
        <p14:creationId xmlns:p14="http://schemas.microsoft.com/office/powerpoint/2010/main" val="615728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C99D6-84D9-4B50-BE95-D57A28EEA8F1}" type="slidenum">
              <a:rPr lang="en-US" smtClean="0"/>
              <a:t>3</a:t>
            </a:fld>
            <a:endParaRPr lang="en-US" dirty="0"/>
          </a:p>
        </p:txBody>
      </p:sp>
    </p:spTree>
    <p:extLst>
      <p:ext uri="{BB962C8B-B14F-4D97-AF65-F5344CB8AC3E}">
        <p14:creationId xmlns:p14="http://schemas.microsoft.com/office/powerpoint/2010/main" val="22795896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C99D6-84D9-4B50-BE95-D57A28EEA8F1}" type="slidenum">
              <a:rPr lang="en-US" smtClean="0"/>
              <a:t>30</a:t>
            </a:fld>
            <a:endParaRPr lang="en-US" dirty="0"/>
          </a:p>
        </p:txBody>
      </p:sp>
    </p:spTree>
    <p:extLst>
      <p:ext uri="{BB962C8B-B14F-4D97-AF65-F5344CB8AC3E}">
        <p14:creationId xmlns:p14="http://schemas.microsoft.com/office/powerpoint/2010/main" val="1792432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power</a:t>
            </a:r>
            <a:r>
              <a:rPr lang="en-US" baseline="0" dirty="0" smtClean="0"/>
              <a:t> plant in Fort Worth, Sector O</a:t>
            </a:r>
            <a:endParaRPr lang="en-US" dirty="0"/>
          </a:p>
        </p:txBody>
      </p:sp>
      <p:sp>
        <p:nvSpPr>
          <p:cNvPr id="4" name="Slide Number Placeholder 3"/>
          <p:cNvSpPr>
            <a:spLocks noGrp="1"/>
          </p:cNvSpPr>
          <p:nvPr>
            <p:ph type="sldNum" sz="quarter" idx="10"/>
          </p:nvPr>
        </p:nvSpPr>
        <p:spPr/>
        <p:txBody>
          <a:bodyPr/>
          <a:lstStyle/>
          <a:p>
            <a:fld id="{041C99D6-84D9-4B50-BE95-D57A28EEA8F1}" type="slidenum">
              <a:rPr lang="en-US" smtClean="0"/>
              <a:t>4</a:t>
            </a:fld>
            <a:endParaRPr lang="en-US" dirty="0"/>
          </a:p>
        </p:txBody>
      </p:sp>
    </p:spTree>
    <p:extLst>
      <p:ext uri="{BB962C8B-B14F-4D97-AF65-F5344CB8AC3E}">
        <p14:creationId xmlns:p14="http://schemas.microsoft.com/office/powerpoint/2010/main" val="4275499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An outfall that can be sampled for benchmark parameters</a:t>
            </a:r>
            <a:endParaRPr lang="en-US" dirty="0"/>
          </a:p>
        </p:txBody>
      </p:sp>
      <p:sp>
        <p:nvSpPr>
          <p:cNvPr id="4" name="Slide Number Placeholder 3"/>
          <p:cNvSpPr>
            <a:spLocks noGrp="1"/>
          </p:cNvSpPr>
          <p:nvPr>
            <p:ph type="sldNum" sz="quarter" idx="10"/>
          </p:nvPr>
        </p:nvSpPr>
        <p:spPr/>
        <p:txBody>
          <a:bodyPr/>
          <a:lstStyle/>
          <a:p>
            <a:fld id="{041C99D6-84D9-4B50-BE95-D57A28EEA8F1}" type="slidenum">
              <a:rPr lang="en-US" smtClean="0"/>
              <a:t>5</a:t>
            </a:fld>
            <a:endParaRPr lang="en-US" dirty="0"/>
          </a:p>
        </p:txBody>
      </p:sp>
    </p:spTree>
    <p:extLst>
      <p:ext uri="{BB962C8B-B14F-4D97-AF65-F5344CB8AC3E}">
        <p14:creationId xmlns:p14="http://schemas.microsoft.com/office/powerpoint/2010/main" val="4275499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benchmark monitoring, EPA notes that sampling results must be submitted to EPA no later than 30 days after receiving laboratory results for each quarter that benchmark samples are required to be collected per Part 6.2.1.2. For any of monitored outfalls that did not have a discharge within the reporting period, permittees must report using NetDMR that there was “no data” for that outfall no later than 30 days after the end of the reporting period.</a:t>
            </a:r>
            <a:endParaRPr lang="en-US" baseline="0" dirty="0" smtClean="0"/>
          </a:p>
          <a:p>
            <a:endParaRPr lang="en-US" dirty="0" smtClean="0"/>
          </a:p>
          <a:p>
            <a:r>
              <a:rPr lang="en-US" dirty="0" smtClean="0"/>
              <a:t>If the average of the 4 quarterly benchmark samples does not exceed</a:t>
            </a:r>
            <a:r>
              <a:rPr lang="en-US" baseline="0" dirty="0" smtClean="0"/>
              <a:t> the benchmark value- no additional benchmark sampling is required for the permit term</a:t>
            </a:r>
          </a:p>
          <a:p>
            <a:endParaRPr lang="en-US" baseline="0" dirty="0" smtClean="0"/>
          </a:p>
          <a:p>
            <a:r>
              <a:rPr lang="en-US" baseline="0" dirty="0" smtClean="0"/>
              <a:t>“</a:t>
            </a:r>
            <a:r>
              <a:rPr lang="en-US" dirty="0" smtClean="0"/>
              <a:t>For benchmark monitoring, note that you are required to submit sampling results to EPA no later than 30 days after receiving your complete laboratory results for all monitored outfalls for each quarter that you are required to collect benchmark samples, per Part 6.2.1.2.</a:t>
            </a:r>
          </a:p>
          <a:p>
            <a:endParaRPr lang="en-US" dirty="0" smtClean="0"/>
          </a:p>
          <a:p>
            <a:r>
              <a:rPr lang="en-US" dirty="0" err="1" smtClean="0"/>
              <a:t>netDMR</a:t>
            </a:r>
            <a:r>
              <a:rPr lang="en-US" dirty="0" smtClean="0"/>
              <a:t>- net discharge monitoring report</a:t>
            </a:r>
            <a:endParaRPr lang="en-US" dirty="0"/>
          </a:p>
        </p:txBody>
      </p:sp>
      <p:sp>
        <p:nvSpPr>
          <p:cNvPr id="4" name="Slide Number Placeholder 3"/>
          <p:cNvSpPr>
            <a:spLocks noGrp="1"/>
          </p:cNvSpPr>
          <p:nvPr>
            <p:ph type="sldNum" sz="quarter" idx="10"/>
          </p:nvPr>
        </p:nvSpPr>
        <p:spPr/>
        <p:txBody>
          <a:bodyPr/>
          <a:lstStyle/>
          <a:p>
            <a:fld id="{041C99D6-84D9-4B50-BE95-D57A28EEA8F1}" type="slidenum">
              <a:rPr lang="en-US" smtClean="0"/>
              <a:t>6</a:t>
            </a:fld>
            <a:endParaRPr lang="en-US" dirty="0"/>
          </a:p>
        </p:txBody>
      </p:sp>
    </p:spTree>
    <p:extLst>
      <p:ext uri="{BB962C8B-B14F-4D97-AF65-F5344CB8AC3E}">
        <p14:creationId xmlns:p14="http://schemas.microsoft.com/office/powerpoint/2010/main" val="4275499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what if the annual report is not submitted??</a:t>
            </a:r>
          </a:p>
          <a:p>
            <a:endParaRPr lang="en-US" dirty="0" smtClean="0"/>
          </a:p>
          <a:p>
            <a:r>
              <a:rPr lang="en-US" dirty="0" smtClean="0"/>
              <a:t>The 2016 permit is</a:t>
            </a:r>
            <a:r>
              <a:rPr lang="en-US" baseline="0" dirty="0" smtClean="0"/>
              <a:t> currently in review. It has not been approved yet. </a:t>
            </a:r>
            <a:endParaRPr lang="en-US" dirty="0"/>
          </a:p>
        </p:txBody>
      </p:sp>
      <p:sp>
        <p:nvSpPr>
          <p:cNvPr id="4" name="Slide Number Placeholder 3"/>
          <p:cNvSpPr>
            <a:spLocks noGrp="1"/>
          </p:cNvSpPr>
          <p:nvPr>
            <p:ph type="sldNum" sz="quarter" idx="10"/>
          </p:nvPr>
        </p:nvSpPr>
        <p:spPr/>
        <p:txBody>
          <a:bodyPr/>
          <a:lstStyle/>
          <a:p>
            <a:fld id="{041C99D6-84D9-4B50-BE95-D57A28EEA8F1}" type="slidenum">
              <a:rPr lang="en-US" smtClean="0"/>
              <a:t>7</a:t>
            </a:fld>
            <a:endParaRPr lang="en-US" dirty="0"/>
          </a:p>
        </p:txBody>
      </p:sp>
    </p:spTree>
    <p:extLst>
      <p:ext uri="{BB962C8B-B14F-4D97-AF65-F5344CB8AC3E}">
        <p14:creationId xmlns:p14="http://schemas.microsoft.com/office/powerpoint/2010/main" val="3718898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Pg. 18</a:t>
            </a:r>
          </a:p>
          <a:p>
            <a:r>
              <a:rPr lang="en-US" dirty="0" smtClean="0"/>
              <a:t>Facilities can submit suggested alternatives to the listed</a:t>
            </a:r>
            <a:r>
              <a:rPr lang="en-US" baseline="0" dirty="0" smtClean="0"/>
              <a:t> benchmark values for review by the state (pg. 23)</a:t>
            </a:r>
          </a:p>
          <a:p>
            <a:r>
              <a:rPr lang="en-US" baseline="0" dirty="0" smtClean="0"/>
              <a:t>-SWPPP must explain alternative and justify the alternative value. </a:t>
            </a:r>
          </a:p>
          <a:p>
            <a:r>
              <a:rPr lang="en-US" baseline="0" dirty="0" smtClean="0"/>
              <a:t>-Alternatives must be submitted to ADEQ for review</a:t>
            </a:r>
          </a:p>
          <a:p>
            <a:endParaRPr lang="en-US" baseline="0" dirty="0" smtClean="0"/>
          </a:p>
          <a:p>
            <a:r>
              <a:rPr lang="en-US" baseline="0" dirty="0" smtClean="0"/>
              <a:t>SWAR does not need to be submitted to ADEQ, but the department will audit facilities</a:t>
            </a:r>
            <a:endParaRPr lang="en-US" dirty="0"/>
          </a:p>
        </p:txBody>
      </p:sp>
      <p:sp>
        <p:nvSpPr>
          <p:cNvPr id="4" name="Slide Number Placeholder 3"/>
          <p:cNvSpPr>
            <a:spLocks noGrp="1"/>
          </p:cNvSpPr>
          <p:nvPr>
            <p:ph type="sldNum" sz="quarter" idx="10"/>
          </p:nvPr>
        </p:nvSpPr>
        <p:spPr/>
        <p:txBody>
          <a:bodyPr/>
          <a:lstStyle/>
          <a:p>
            <a:fld id="{041C99D6-84D9-4B50-BE95-D57A28EEA8F1}" type="slidenum">
              <a:rPr lang="en-US" smtClean="0"/>
              <a:t>8</a:t>
            </a:fld>
            <a:endParaRPr lang="en-US" dirty="0"/>
          </a:p>
        </p:txBody>
      </p:sp>
    </p:spTree>
    <p:extLst>
      <p:ext uri="{BB962C8B-B14F-4D97-AF65-F5344CB8AC3E}">
        <p14:creationId xmlns:p14="http://schemas.microsoft.com/office/powerpoint/2010/main" val="1095124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Benchmark sampling</a:t>
            </a:r>
            <a:r>
              <a:rPr lang="en-US" baseline="0" dirty="0" smtClean="0"/>
              <a:t> pg. 24</a:t>
            </a:r>
            <a:endParaRPr lang="en-US" dirty="0" smtClean="0"/>
          </a:p>
          <a:p>
            <a:endParaRPr lang="en-US" dirty="0" smtClean="0"/>
          </a:p>
          <a:p>
            <a:r>
              <a:rPr lang="en-US" dirty="0" smtClean="0"/>
              <a:t>Reporting requirement</a:t>
            </a:r>
            <a:r>
              <a:rPr lang="en-US" baseline="0" dirty="0" smtClean="0"/>
              <a:t>s pg. 51 of permit</a:t>
            </a:r>
            <a:endParaRPr lang="en-US" dirty="0"/>
          </a:p>
        </p:txBody>
      </p:sp>
      <p:sp>
        <p:nvSpPr>
          <p:cNvPr id="4" name="Slide Number Placeholder 3"/>
          <p:cNvSpPr>
            <a:spLocks noGrp="1"/>
          </p:cNvSpPr>
          <p:nvPr>
            <p:ph type="sldNum" sz="quarter" idx="10"/>
          </p:nvPr>
        </p:nvSpPr>
        <p:spPr/>
        <p:txBody>
          <a:bodyPr/>
          <a:lstStyle/>
          <a:p>
            <a:fld id="{041C99D6-84D9-4B50-BE95-D57A28EEA8F1}" type="slidenum">
              <a:rPr lang="en-US" smtClean="0"/>
              <a:t>9</a:t>
            </a:fld>
            <a:endParaRPr lang="en-US" dirty="0"/>
          </a:p>
        </p:txBody>
      </p:sp>
    </p:spTree>
    <p:extLst>
      <p:ext uri="{BB962C8B-B14F-4D97-AF65-F5344CB8AC3E}">
        <p14:creationId xmlns:p14="http://schemas.microsoft.com/office/powerpoint/2010/main" val="2183766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9C03B2B1-D720-4F57-AD14-FB0C16CF763C}" type="datetimeFigureOut">
              <a:rPr lang="en-US" smtClean="0"/>
              <a:t>9/29/2016</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11" name="Slide Number Placeholder 10"/>
          <p:cNvSpPr>
            <a:spLocks noGrp="1"/>
          </p:cNvSpPr>
          <p:nvPr>
            <p:ph type="sldNum" sz="quarter" idx="12"/>
          </p:nvPr>
        </p:nvSpPr>
        <p:spPr/>
        <p:txBody>
          <a:bodyPr/>
          <a:lstStyle>
            <a:extLst/>
          </a:lstStyle>
          <a:p>
            <a:fld id="{7457D59D-B4D9-493E-9BC0-7F7C35BECB47}"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C03B2B1-D720-4F57-AD14-FB0C16CF763C}" type="datetimeFigureOut">
              <a:rPr lang="en-US" smtClean="0"/>
              <a:t>9/29/2016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457D59D-B4D9-493E-9BC0-7F7C35BECB4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C03B2B1-D720-4F57-AD14-FB0C16CF763C}" type="datetimeFigureOut">
              <a:rPr lang="en-US" smtClean="0"/>
              <a:t>9/29/2016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457D59D-B4D9-493E-9BC0-7F7C35BECB4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C03B2B1-D720-4F57-AD14-FB0C16CF763C}" type="datetimeFigureOut">
              <a:rPr lang="en-US" smtClean="0"/>
              <a:t>9/29/2016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457D59D-B4D9-493E-9BC0-7F7C35BECB4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C03B2B1-D720-4F57-AD14-FB0C16CF763C}" type="datetimeFigureOut">
              <a:rPr lang="en-US" smtClean="0"/>
              <a:t>9/29/2016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457D59D-B4D9-493E-9BC0-7F7C35BECB47}"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C03B2B1-D720-4F57-AD14-FB0C16CF763C}" type="datetimeFigureOut">
              <a:rPr lang="en-US" smtClean="0"/>
              <a:t>9/29/2016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7457D59D-B4D9-493E-9BC0-7F7C35BECB4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C03B2B1-D720-4F57-AD14-FB0C16CF763C}" type="datetimeFigureOut">
              <a:rPr lang="en-US" smtClean="0"/>
              <a:t>9/29/2016</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7457D59D-B4D9-493E-9BC0-7F7C35BECB47}"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C03B2B1-D720-4F57-AD14-FB0C16CF763C}" type="datetimeFigureOut">
              <a:rPr lang="en-US" smtClean="0"/>
              <a:t>9/29/2016</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7457D59D-B4D9-493E-9BC0-7F7C35BECB4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9C03B2B1-D720-4F57-AD14-FB0C16CF763C}" type="datetimeFigureOut">
              <a:rPr lang="en-US" smtClean="0"/>
              <a:t>9/29/2016</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7457D59D-B4D9-493E-9BC0-7F7C35BECB4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C03B2B1-D720-4F57-AD14-FB0C16CF763C}" type="datetimeFigureOut">
              <a:rPr lang="en-US" smtClean="0"/>
              <a:t>9/29/2016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7457D59D-B4D9-493E-9BC0-7F7C35BECB47}"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C03B2B1-D720-4F57-AD14-FB0C16CF763C}" type="datetimeFigureOut">
              <a:rPr lang="en-US" smtClean="0"/>
              <a:t>9/29/2016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7457D59D-B4D9-493E-9BC0-7F7C35BECB47}" type="slidenum">
              <a:rPr lang="en-US" smtClean="0"/>
              <a:t>‹#›</a:t>
            </a:fld>
            <a:endParaRPr lang="en-US" dirty="0"/>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C03B2B1-D720-4F57-AD14-FB0C16CF763C}" type="datetimeFigureOut">
              <a:rPr lang="en-US" smtClean="0"/>
              <a:t>9/29/2016</a:t>
            </a:fld>
            <a:endParaRPr lang="en-US" dirty="0"/>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457D59D-B4D9-493E-9BC0-7F7C35BECB4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mailto:teressa.cooper@fortworthtexas.gov"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hyperlink" Target="mailto:Sarah.wallace@fortworthtexas.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Decision 8"/>
          <p:cNvSpPr/>
          <p:nvPr/>
        </p:nvSpPr>
        <p:spPr>
          <a:xfrm>
            <a:off x="419100" y="4890490"/>
            <a:ext cx="8382000" cy="152400"/>
          </a:xfrm>
          <a:prstGeom prst="flowChartDecision">
            <a:avLst/>
          </a:prstGeom>
          <a:solidFill>
            <a:srgbClr val="336600">
              <a:alpha val="64706"/>
            </a:srgbClr>
          </a:solidFill>
          <a:ln w="6350">
            <a:solidFill>
              <a:srgbClr val="008000">
                <a:alpha val="36000"/>
              </a:srgbClr>
            </a:solidFill>
          </a:ln>
          <a:effectLst>
            <a:outerShdw blurRad="50800" dist="38100" dir="5400000" algn="t"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381000" y="1905000"/>
            <a:ext cx="8382000" cy="1938992"/>
          </a:xfrm>
          <a:prstGeom prst="rect">
            <a:avLst/>
          </a:prstGeom>
          <a:noFill/>
          <a:effectLst/>
        </p:spPr>
        <p:txBody>
          <a:bodyPr wrap="square" lIns="91440" tIns="45720" rIns="91440" bIns="45720">
            <a:spAutoFit/>
          </a:bodyPr>
          <a:lstStyle/>
          <a:p>
            <a:r>
              <a:rPr lang="en-US" sz="4000" b="1" dirty="0" smtClean="0">
                <a:ln w="12700" cap="sq">
                  <a:solidFill>
                    <a:schemeClr val="tx1">
                      <a:lumMod val="65000"/>
                      <a:lumOff val="35000"/>
                      <a:alpha val="24000"/>
                    </a:schemeClr>
                  </a:solidFill>
                  <a:prstDash val="solid"/>
                  <a:miter lim="800000"/>
                </a:ln>
                <a:solidFill>
                  <a:srgbClr val="336600">
                    <a:alpha val="40000"/>
                  </a:srgbClr>
                </a:solidFill>
                <a:effectLst>
                  <a:outerShdw blurRad="41275" dist="20320" dir="1800000" algn="tl" rotWithShape="0">
                    <a:srgbClr val="000000">
                      <a:alpha val="40000"/>
                    </a:srgbClr>
                  </a:outerShdw>
                </a:effectLst>
                <a:latin typeface="Franklin Gothic Book" panose="020B0503020102020204" pitchFamily="34" charset="0"/>
              </a:rPr>
              <a:t>Use of </a:t>
            </a:r>
            <a:r>
              <a:rPr lang="en-US" sz="4000" b="1" dirty="0" smtClean="0">
                <a:ln w="12700" cap="sq">
                  <a:solidFill>
                    <a:schemeClr val="tx1">
                      <a:lumMod val="65000"/>
                      <a:lumOff val="35000"/>
                      <a:alpha val="24000"/>
                    </a:schemeClr>
                  </a:solidFill>
                  <a:prstDash val="solid"/>
                  <a:miter lim="800000"/>
                </a:ln>
                <a:solidFill>
                  <a:srgbClr val="336600">
                    <a:alpha val="40000"/>
                  </a:srgbClr>
                </a:solidFill>
                <a:effectLst>
                  <a:outerShdw blurRad="38100" dist="38100" dir="2700000" algn="tl">
                    <a:srgbClr val="000000">
                      <a:alpha val="43137"/>
                    </a:srgbClr>
                  </a:outerShdw>
                </a:effectLst>
                <a:latin typeface="Franklin Gothic Book" panose="020B0503020102020204" pitchFamily="34" charset="0"/>
              </a:rPr>
              <a:t>Benchmark</a:t>
            </a:r>
            <a:r>
              <a:rPr lang="en-US" sz="4000" b="1" dirty="0" smtClean="0">
                <a:ln w="12700" cap="sq">
                  <a:solidFill>
                    <a:schemeClr val="tx1">
                      <a:lumMod val="65000"/>
                      <a:lumOff val="35000"/>
                      <a:alpha val="24000"/>
                    </a:schemeClr>
                  </a:solidFill>
                  <a:prstDash val="solid"/>
                  <a:miter lim="800000"/>
                </a:ln>
                <a:solidFill>
                  <a:srgbClr val="336600">
                    <a:alpha val="40000"/>
                  </a:srgbClr>
                </a:solidFill>
                <a:effectLst>
                  <a:outerShdw blurRad="41275" dist="20320" dir="1800000" algn="tl" rotWithShape="0">
                    <a:srgbClr val="000000">
                      <a:alpha val="40000"/>
                    </a:srgbClr>
                  </a:outerShdw>
                </a:effectLst>
                <a:latin typeface="Franklin Gothic Book" panose="020B0503020102020204" pitchFamily="34" charset="0"/>
              </a:rPr>
              <a:t> Monitoring Results to Prioritize Industrial Stormwater Inspections</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Book" panose="020B0503020102020204" pitchFamily="34" charset="0"/>
            </a:endParaRPr>
          </a:p>
        </p:txBody>
      </p:sp>
      <p:sp>
        <p:nvSpPr>
          <p:cNvPr id="5" name="TextBox 4"/>
          <p:cNvSpPr txBox="1"/>
          <p:nvPr/>
        </p:nvSpPr>
        <p:spPr>
          <a:xfrm>
            <a:off x="381001" y="5092005"/>
            <a:ext cx="3124200" cy="1169551"/>
          </a:xfrm>
          <a:prstGeom prst="rect">
            <a:avLst/>
          </a:prstGeom>
          <a:noFill/>
        </p:spPr>
        <p:txBody>
          <a:bodyPr wrap="square" rtlCol="0">
            <a:spAutoFit/>
          </a:bodyPr>
          <a:lstStyle/>
          <a:p>
            <a:r>
              <a:rPr lang="en-US" sz="1400" dirty="0" smtClean="0">
                <a:latin typeface="Constantia" panose="02030602050306030303" pitchFamily="18" charset="0"/>
              </a:rPr>
              <a:t>EPA Region 6 Stormwater Conference</a:t>
            </a:r>
          </a:p>
          <a:p>
            <a:r>
              <a:rPr lang="en-US" sz="1400" dirty="0" smtClean="0">
                <a:latin typeface="Constantia" panose="02030602050306030303" pitchFamily="18" charset="0"/>
              </a:rPr>
              <a:t>October </a:t>
            </a:r>
            <a:r>
              <a:rPr lang="en-US" sz="1400" dirty="0">
                <a:latin typeface="Constantia" panose="02030602050306030303" pitchFamily="18" charset="0"/>
              </a:rPr>
              <a:t>5</a:t>
            </a:r>
            <a:r>
              <a:rPr lang="en-US" sz="1400" dirty="0" smtClean="0">
                <a:latin typeface="Constantia" panose="02030602050306030303" pitchFamily="18" charset="0"/>
              </a:rPr>
              <a:t>, 2016</a:t>
            </a:r>
          </a:p>
          <a:p>
            <a:endParaRPr lang="en-US" sz="1400" dirty="0" smtClean="0">
              <a:latin typeface="Constantia" panose="02030602050306030303" pitchFamily="18" charset="0"/>
            </a:endParaRPr>
          </a:p>
          <a:p>
            <a:r>
              <a:rPr lang="en-US" sz="1400" dirty="0" smtClean="0">
                <a:latin typeface="Constantia" panose="02030602050306030303" pitchFamily="18" charset="0"/>
              </a:rPr>
              <a:t>Cody Whittenburg, Environmental Program Manager</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2274" y="5250250"/>
            <a:ext cx="1676400" cy="1011306"/>
          </a:xfrm>
          <a:prstGeom prst="rect">
            <a:avLst/>
          </a:prstGeom>
        </p:spPr>
      </p:pic>
      <p:sp>
        <p:nvSpPr>
          <p:cNvPr id="10" name="TextBox 9"/>
          <p:cNvSpPr txBox="1"/>
          <p:nvPr/>
        </p:nvSpPr>
        <p:spPr>
          <a:xfrm>
            <a:off x="342900" y="533400"/>
            <a:ext cx="8534400" cy="954107"/>
          </a:xfrm>
          <a:prstGeom prst="rect">
            <a:avLst/>
          </a:prstGeom>
          <a:noFill/>
        </p:spPr>
        <p:txBody>
          <a:bodyPr wrap="square" rtlCol="0">
            <a:spAutoFit/>
          </a:bodyPr>
          <a:lstStyle/>
          <a:p>
            <a:pPr algn="ctr"/>
            <a:r>
              <a:rPr lang="en-US" sz="3200" dirty="0" smtClean="0">
                <a:latin typeface="Constantia" panose="02030602050306030303" pitchFamily="18" charset="0"/>
              </a:rPr>
              <a:t>City of Fort Worth</a:t>
            </a:r>
          </a:p>
          <a:p>
            <a:pPr algn="ctr"/>
            <a:r>
              <a:rPr lang="en-US" sz="2400" dirty="0" smtClean="0">
                <a:latin typeface="Constantia" panose="02030602050306030303" pitchFamily="18" charset="0"/>
              </a:rPr>
              <a:t>Environmental Management Division</a:t>
            </a:r>
            <a:endParaRPr lang="en-US" sz="2400" dirty="0">
              <a:latin typeface="Constantia" panose="02030602050306030303" pitchFamily="18" charset="0"/>
            </a:endParaRPr>
          </a:p>
        </p:txBody>
      </p:sp>
    </p:spTree>
    <p:extLst>
      <p:ext uri="{BB962C8B-B14F-4D97-AF65-F5344CB8AC3E}">
        <p14:creationId xmlns:p14="http://schemas.microsoft.com/office/powerpoint/2010/main" val="2247672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cision 1"/>
          <p:cNvSpPr/>
          <p:nvPr/>
        </p:nvSpPr>
        <p:spPr>
          <a:xfrm>
            <a:off x="381000" y="6096000"/>
            <a:ext cx="8382000" cy="152400"/>
          </a:xfrm>
          <a:prstGeom prst="flowChartDecision">
            <a:avLst/>
          </a:prstGeom>
          <a:solidFill>
            <a:srgbClr val="336600">
              <a:alpha val="65000"/>
            </a:srgbClr>
          </a:solidFill>
          <a:ln w="6350">
            <a:solidFill>
              <a:srgbClr val="336600">
                <a:alpha val="36000"/>
              </a:srgbClr>
            </a:solidFill>
          </a:ln>
          <a:effectLst>
            <a:outerShdw blurRad="50800" dist="38100" dir="5400000" algn="t"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p:cNvSpPr txBox="1">
            <a:spLocks/>
          </p:cNvSpPr>
          <p:nvPr/>
        </p:nvSpPr>
        <p:spPr>
          <a:xfrm>
            <a:off x="381000" y="381000"/>
            <a:ext cx="7848600" cy="502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200" b="1" i="0" u="none" strike="noStrike" kern="1200" cap="none" spc="0" normalizeH="0" baseline="0" noProof="0" dirty="0" smtClean="0">
                <a:ln>
                  <a:noFill/>
                </a:ln>
                <a:solidFill>
                  <a:srgbClr val="336600"/>
                </a:solidFill>
                <a:effectLst/>
                <a:uLnTx/>
                <a:uFillTx/>
                <a:latin typeface="Calibri"/>
              </a:rPr>
              <a:t>Texas Pollutant Discharge Elimination System (TPDES)</a:t>
            </a:r>
            <a:endParaRPr lang="en-US" sz="1500" b="1" dirty="0">
              <a:solidFill>
                <a:srgbClr val="336600"/>
              </a:solidFill>
              <a:latin typeface="Calibri"/>
            </a:endParaRPr>
          </a:p>
          <a:p>
            <a:pPr marL="0" marR="0" lvl="0" indent="0" algn="l" defTabSz="914400" rtl="0" eaLnBrk="1" fontAlgn="auto" latinLnBrk="0" hangingPunct="1">
              <a:lnSpc>
                <a:spcPct val="100000"/>
              </a:lnSpc>
              <a:spcBef>
                <a:spcPct val="20000"/>
              </a:spcBef>
              <a:spcAft>
                <a:spcPts val="0"/>
              </a:spcAft>
              <a:buClrTx/>
              <a:buSzTx/>
              <a:buNone/>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Texas Commission on Environmental Quality (TCEQ)</a:t>
            </a: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Permit TXR050000 (2016)</a:t>
            </a: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Semi-annual benchmark sampling</a:t>
            </a:r>
          </a:p>
          <a:p>
            <a:pPr lvl="2">
              <a:buClr>
                <a:srgbClr val="336600"/>
              </a:buClr>
              <a:buFont typeface="Wingdings" panose="05000000000000000000" pitchFamily="2" charset="2"/>
              <a:buChar char="§"/>
              <a:defRPr/>
            </a:pPr>
            <a:r>
              <a:rPr lang="en-US" sz="2400" dirty="0" smtClean="0">
                <a:solidFill>
                  <a:sysClr val="windowText" lastClr="000000"/>
                </a:solidFill>
                <a:latin typeface="Calibri"/>
              </a:rPr>
              <a:t>Average results from multiple outfalls</a:t>
            </a:r>
            <a:endPar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lvl="2">
              <a:buClr>
                <a:srgbClr val="336600"/>
              </a:buClr>
              <a:buFont typeface="Wingdings" panose="05000000000000000000" pitchFamily="2" charset="2"/>
              <a:buChar char="§"/>
              <a:defRPr/>
            </a:pPr>
            <a:r>
              <a:rPr lang="en-US" dirty="0" smtClean="0">
                <a:solidFill>
                  <a:sysClr val="windowText" lastClr="000000"/>
                </a:solidFill>
                <a:latin typeface="Calibri"/>
              </a:rPr>
              <a:t>Submit results to TCEQ annually by March 31</a:t>
            </a:r>
            <a:r>
              <a:rPr lang="en-US" baseline="30000" dirty="0" smtClean="0">
                <a:solidFill>
                  <a:sysClr val="windowText" lastClr="000000"/>
                </a:solidFill>
                <a:latin typeface="Calibri"/>
              </a:rPr>
              <a:t>st</a:t>
            </a:r>
            <a:r>
              <a:rPr lang="en-US" dirty="0" smtClean="0">
                <a:solidFill>
                  <a:sysClr val="windowText" lastClr="000000"/>
                </a:solidFill>
                <a:latin typeface="Calibri"/>
              </a:rPr>
              <a:t> </a:t>
            </a:r>
            <a:endPar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lang="en-US" dirty="0" smtClean="0">
                <a:solidFill>
                  <a:sysClr val="windowText" lastClr="000000"/>
                </a:solidFill>
                <a:latin typeface="Calibri"/>
              </a:rPr>
              <a:t>Years 1 and 2 after permit issued: collect and submit benchmark data</a:t>
            </a: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Waiver available</a:t>
            </a:r>
            <a:r>
              <a:rPr kumimoji="0" lang="en-US" sz="2800" b="0" i="0" u="none" strike="noStrike" kern="1200" cap="none" spc="0" normalizeH="0" noProof="0" dirty="0" smtClean="0">
                <a:ln>
                  <a:noFill/>
                </a:ln>
                <a:solidFill>
                  <a:sysClr val="windowText" lastClr="000000"/>
                </a:solidFill>
                <a:effectLst/>
                <a:uLnTx/>
                <a:uFillTx/>
                <a:latin typeface="Calibri"/>
                <a:ea typeface="+mn-ea"/>
                <a:cs typeface="+mn-cs"/>
              </a:rPr>
              <a:t> for years 3 and 4</a:t>
            </a:r>
            <a:endPar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4260835"/>
            <a:ext cx="2209800" cy="2577571"/>
          </a:xfrm>
          <a:prstGeom prst="rect">
            <a:avLst/>
          </a:prstGeom>
        </p:spPr>
      </p:pic>
    </p:spTree>
    <p:extLst>
      <p:ext uri="{BB962C8B-B14F-4D97-AF65-F5344CB8AC3E}">
        <p14:creationId xmlns:p14="http://schemas.microsoft.com/office/powerpoint/2010/main" val="916787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cision 1"/>
          <p:cNvSpPr/>
          <p:nvPr/>
        </p:nvSpPr>
        <p:spPr>
          <a:xfrm>
            <a:off x="381000" y="6096000"/>
            <a:ext cx="8382000" cy="152400"/>
          </a:xfrm>
          <a:prstGeom prst="flowChartDecision">
            <a:avLst/>
          </a:prstGeom>
          <a:solidFill>
            <a:srgbClr val="336600">
              <a:alpha val="65000"/>
            </a:srgbClr>
          </a:solidFill>
          <a:ln w="6350">
            <a:solidFill>
              <a:srgbClr val="336600">
                <a:alpha val="36000"/>
              </a:srgbClr>
            </a:solidFill>
          </a:ln>
          <a:effectLst>
            <a:outerShdw blurRad="50800" dist="38100" dir="5400000" algn="t"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p:cNvSpPr txBox="1">
            <a:spLocks/>
          </p:cNvSpPr>
          <p:nvPr/>
        </p:nvSpPr>
        <p:spPr>
          <a:xfrm>
            <a:off x="609600" y="609600"/>
            <a:ext cx="8001000" cy="457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b="1" i="0" u="none" strike="noStrike" kern="1200" cap="none" spc="0" normalizeH="0" baseline="0" noProof="0" dirty="0" smtClean="0">
                <a:ln>
                  <a:noFill/>
                </a:ln>
                <a:solidFill>
                  <a:srgbClr val="336600"/>
                </a:solidFill>
                <a:effectLst/>
                <a:uLnTx/>
                <a:uFillTx/>
                <a:latin typeface="Calibri"/>
                <a:ea typeface="+mn-ea"/>
                <a:cs typeface="+mn-cs"/>
              </a:rPr>
              <a:t>EPA Region 6 Benchmark</a:t>
            </a:r>
            <a:r>
              <a:rPr kumimoji="0" lang="en-US" b="1" i="0" u="none" strike="noStrike" kern="1200" cap="none" spc="0" normalizeH="0" noProof="0" dirty="0" smtClean="0">
                <a:ln>
                  <a:noFill/>
                </a:ln>
                <a:solidFill>
                  <a:srgbClr val="336600"/>
                </a:solidFill>
                <a:effectLst/>
                <a:uLnTx/>
                <a:uFillTx/>
                <a:latin typeface="Calibri"/>
                <a:ea typeface="+mn-ea"/>
                <a:cs typeface="+mn-cs"/>
              </a:rPr>
              <a:t> Monitoring Summary</a:t>
            </a:r>
            <a:endParaRPr kumimoji="0" lang="en-US" b="1"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457200" marR="0" lvl="1" indent="0" algn="l" defTabSz="914400" rtl="0" eaLnBrk="1" fontAlgn="auto" latinLnBrk="0" hangingPunct="1">
              <a:lnSpc>
                <a:spcPct val="100000"/>
              </a:lnSpc>
              <a:spcBef>
                <a:spcPct val="20000"/>
              </a:spcBef>
              <a:spcAft>
                <a:spcPts val="0"/>
              </a:spcAft>
              <a:buClrTx/>
              <a:buSzTx/>
              <a:buNone/>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442599420"/>
              </p:ext>
            </p:extLst>
          </p:nvPr>
        </p:nvGraphicFramePr>
        <p:xfrm>
          <a:off x="381000" y="1219200"/>
          <a:ext cx="8317865" cy="4739640"/>
        </p:xfrm>
        <a:graphic>
          <a:graphicData uri="http://schemas.openxmlformats.org/drawingml/2006/table">
            <a:tbl>
              <a:tblPr firstRow="1" bandRow="1">
                <a:tableStyleId>{5C22544A-7EE6-4342-B048-85BDC9FD1C3A}</a:tableStyleId>
              </a:tblPr>
              <a:tblGrid>
                <a:gridCol w="1284514"/>
                <a:gridCol w="1676400"/>
                <a:gridCol w="3124200"/>
                <a:gridCol w="2232751"/>
              </a:tblGrid>
              <a:tr h="370840">
                <a:tc>
                  <a:txBody>
                    <a:bodyPr/>
                    <a:lstStyle/>
                    <a:p>
                      <a:pPr algn="l"/>
                      <a:r>
                        <a:rPr lang="en-US" sz="1600" dirty="0" smtClean="0"/>
                        <a:t>State</a:t>
                      </a:r>
                    </a:p>
                  </a:txBody>
                  <a:tcPr anchor="ctr"/>
                </a:tc>
                <a:tc>
                  <a:txBody>
                    <a:bodyPr/>
                    <a:lstStyle/>
                    <a:p>
                      <a:pPr algn="l"/>
                      <a:r>
                        <a:rPr lang="en-US" sz="1600" dirty="0" smtClean="0"/>
                        <a:t>Sampling Frequency</a:t>
                      </a:r>
                      <a:endParaRPr lang="en-US" sz="1600" dirty="0"/>
                    </a:p>
                  </a:txBody>
                  <a:tcPr anchor="ctr"/>
                </a:tc>
                <a:tc>
                  <a:txBody>
                    <a:bodyPr/>
                    <a:lstStyle/>
                    <a:p>
                      <a:pPr algn="l"/>
                      <a:r>
                        <a:rPr lang="en-US" sz="1600" dirty="0" smtClean="0"/>
                        <a:t>Waiver/Exceptions</a:t>
                      </a:r>
                      <a:endParaRPr lang="en-US" sz="1600" dirty="0"/>
                    </a:p>
                  </a:txBody>
                  <a:tcPr anchor="ctr"/>
                </a:tc>
                <a:tc>
                  <a:txBody>
                    <a:bodyPr/>
                    <a:lstStyle/>
                    <a:p>
                      <a:pPr algn="l"/>
                      <a:r>
                        <a:rPr lang="en-US" sz="1600" dirty="0" smtClean="0"/>
                        <a:t>Reporting Requirements</a:t>
                      </a:r>
                      <a:endParaRPr lang="en-US" sz="1600" dirty="0"/>
                    </a:p>
                  </a:txBody>
                  <a:tcPr anchor="ctr"/>
                </a:tc>
              </a:tr>
              <a:tr h="1021080">
                <a:tc>
                  <a:txBody>
                    <a:bodyPr/>
                    <a:lstStyle/>
                    <a:p>
                      <a:r>
                        <a:rPr lang="en-US" sz="1400" dirty="0" smtClean="0"/>
                        <a:t>New Mexico</a:t>
                      </a:r>
                      <a:endParaRPr lang="en-US" sz="1400" dirty="0"/>
                    </a:p>
                  </a:txBody>
                  <a:tcPr/>
                </a:tc>
                <a:tc>
                  <a:txBody>
                    <a:bodyPr/>
                    <a:lstStyle/>
                    <a:p>
                      <a:r>
                        <a:rPr lang="en-US" sz="1400" dirty="0" smtClean="0"/>
                        <a:t>Quarterly</a:t>
                      </a:r>
                      <a:endParaRPr lang="en-US" sz="1400" dirty="0"/>
                    </a:p>
                  </a:txBody>
                  <a:tcPr/>
                </a:tc>
                <a:tc>
                  <a:txBody>
                    <a:bodyPr/>
                    <a:lstStyle/>
                    <a:p>
                      <a:r>
                        <a:rPr lang="en-US" sz="1400" dirty="0" smtClean="0"/>
                        <a:t>If no exceedance</a:t>
                      </a:r>
                      <a:r>
                        <a:rPr lang="en-US" sz="1400" baseline="0" dirty="0" smtClean="0"/>
                        <a:t> during year 1, exempt for rest of permit term</a:t>
                      </a:r>
                      <a:endParaRPr lang="en-US" sz="1400" dirty="0"/>
                    </a:p>
                  </a:txBody>
                  <a:tcPr/>
                </a:tc>
                <a:tc>
                  <a:txBody>
                    <a:bodyPr/>
                    <a:lstStyle/>
                    <a:p>
                      <a:r>
                        <a:rPr lang="en-US" sz="1400" dirty="0" smtClean="0"/>
                        <a:t>-Average</a:t>
                      </a:r>
                      <a:r>
                        <a:rPr lang="en-US" sz="1400" baseline="0" dirty="0" smtClean="0"/>
                        <a:t> quarterly results</a:t>
                      </a:r>
                    </a:p>
                    <a:p>
                      <a:r>
                        <a:rPr lang="en-US" sz="1400" baseline="0" dirty="0" smtClean="0"/>
                        <a:t>-Report quarterly</a:t>
                      </a:r>
                    </a:p>
                    <a:p>
                      <a:r>
                        <a:rPr lang="en-US" sz="1400" baseline="0" dirty="0" smtClean="0"/>
                        <a:t>-Submit on netDMR</a:t>
                      </a:r>
                    </a:p>
                  </a:txBody>
                  <a:tcPr/>
                </a:tc>
              </a:tr>
              <a:tr h="370840">
                <a:tc>
                  <a:txBody>
                    <a:bodyPr/>
                    <a:lstStyle/>
                    <a:p>
                      <a:r>
                        <a:rPr lang="en-US" sz="1400" dirty="0" smtClean="0"/>
                        <a:t>Oklahoma</a:t>
                      </a:r>
                      <a:endParaRPr lang="en-US" sz="1400" dirty="0"/>
                    </a:p>
                  </a:txBody>
                  <a:tcPr/>
                </a:tc>
                <a:tc>
                  <a:txBody>
                    <a:bodyPr/>
                    <a:lstStyle/>
                    <a:p>
                      <a:r>
                        <a:rPr lang="en-US" sz="1400" dirty="0" smtClean="0"/>
                        <a:t>Not</a:t>
                      </a:r>
                      <a:r>
                        <a:rPr lang="en-US" sz="1400" baseline="0" dirty="0" smtClean="0"/>
                        <a:t> Applicable</a:t>
                      </a:r>
                      <a:endParaRPr lang="en-US" sz="14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In</a:t>
                      </a:r>
                      <a:r>
                        <a:rPr lang="en-US" sz="1400" baseline="0" dirty="0" smtClean="0"/>
                        <a:t> lieu of benchmark, submit Annual C</a:t>
                      </a:r>
                      <a:r>
                        <a:rPr lang="en-US" sz="1400" dirty="0" smtClean="0">
                          <a:solidFill>
                            <a:sysClr val="windowText" lastClr="000000"/>
                          </a:solidFill>
                          <a:latin typeface="+mn-lt"/>
                        </a:rPr>
                        <a:t>omprehensive Site Compliance Evaluation Report</a:t>
                      </a:r>
                      <a:endParaRPr lang="en-US" sz="1400" dirty="0"/>
                    </a:p>
                  </a:txBody>
                  <a:tcPr/>
                </a:tc>
                <a:tc>
                  <a:txBody>
                    <a:bodyPr/>
                    <a:lstStyle/>
                    <a:p>
                      <a:r>
                        <a:rPr lang="en-US" sz="1400" dirty="0" smtClean="0"/>
                        <a:t>-Submit annually to ODEQ</a:t>
                      </a:r>
                      <a:endParaRPr lang="en-US" sz="1400" dirty="0"/>
                    </a:p>
                  </a:txBody>
                  <a:tcPr/>
                </a:tc>
              </a:tr>
              <a:tr h="370840">
                <a:tc>
                  <a:txBody>
                    <a:bodyPr/>
                    <a:lstStyle/>
                    <a:p>
                      <a:r>
                        <a:rPr lang="en-US" sz="1400" dirty="0" smtClean="0"/>
                        <a:t>Arkansas</a:t>
                      </a:r>
                      <a:endParaRPr lang="en-US" sz="1400" dirty="0"/>
                    </a:p>
                  </a:txBody>
                  <a:tcPr/>
                </a:tc>
                <a:tc>
                  <a:txBody>
                    <a:bodyPr/>
                    <a:lstStyle/>
                    <a:p>
                      <a:r>
                        <a:rPr lang="en-US" sz="1400" dirty="0" smtClean="0"/>
                        <a:t>Annual</a:t>
                      </a:r>
                      <a:endParaRPr lang="en-US" sz="1400" dirty="0"/>
                    </a:p>
                  </a:txBody>
                  <a:tcPr/>
                </a:tc>
                <a:tc>
                  <a:txBody>
                    <a:bodyPr/>
                    <a:lstStyle/>
                    <a:p>
                      <a:r>
                        <a:rPr lang="en-US" sz="1400" dirty="0" smtClean="0"/>
                        <a:t>TSS and pH benchmarks</a:t>
                      </a:r>
                      <a:r>
                        <a:rPr lang="en-US" sz="1400" baseline="0" dirty="0" smtClean="0"/>
                        <a:t> for </a:t>
                      </a:r>
                      <a:r>
                        <a:rPr lang="en-US" sz="1400" dirty="0" smtClean="0"/>
                        <a:t>ALL facilities</a:t>
                      </a:r>
                      <a:endParaRPr lang="en-US" sz="1400" dirty="0"/>
                    </a:p>
                  </a:txBody>
                  <a:tcPr/>
                </a:tc>
                <a:tc>
                  <a:txBody>
                    <a:bodyPr/>
                    <a:lstStyle/>
                    <a:p>
                      <a:r>
                        <a:rPr lang="en-US" sz="1400" dirty="0" smtClean="0"/>
                        <a:t>-Include</a:t>
                      </a:r>
                      <a:r>
                        <a:rPr lang="en-US" sz="1400" baseline="0" dirty="0" smtClean="0"/>
                        <a:t> in SWAR, not required to submit to ADEQ</a:t>
                      </a:r>
                      <a:endParaRPr lang="en-US" sz="1400" dirty="0"/>
                    </a:p>
                  </a:txBody>
                  <a:tcPr/>
                </a:tc>
              </a:tr>
              <a:tr h="370840">
                <a:tc>
                  <a:txBody>
                    <a:bodyPr/>
                    <a:lstStyle/>
                    <a:p>
                      <a:r>
                        <a:rPr lang="en-US" sz="1400" dirty="0" smtClean="0"/>
                        <a:t>Louisiana</a:t>
                      </a:r>
                      <a:endParaRPr lang="en-US" sz="1400" dirty="0"/>
                    </a:p>
                  </a:txBody>
                  <a:tcPr/>
                </a:tc>
                <a:tc>
                  <a:txBody>
                    <a:bodyPr/>
                    <a:lstStyle/>
                    <a:p>
                      <a:r>
                        <a:rPr lang="en-US" sz="1400" dirty="0" smtClean="0"/>
                        <a:t>Quarterly</a:t>
                      </a:r>
                      <a:endParaRPr lang="en-US" sz="1400" dirty="0"/>
                    </a:p>
                  </a:txBody>
                  <a:tcPr/>
                </a:tc>
                <a:tc>
                  <a:txBody>
                    <a:bodyPr/>
                    <a:lstStyle/>
                    <a:p>
                      <a:r>
                        <a:rPr lang="en-US" sz="1400" dirty="0" smtClean="0"/>
                        <a:t>-Benchmarks</a:t>
                      </a:r>
                      <a:r>
                        <a:rPr lang="en-US" sz="1400" baseline="0" dirty="0" smtClean="0"/>
                        <a:t> only monitored in years 2 and 4 of permit</a:t>
                      </a:r>
                    </a:p>
                    <a:p>
                      <a:r>
                        <a:rPr lang="en-US" sz="1400" baseline="0" dirty="0" smtClean="0"/>
                        <a:t>-Waiver for year 4 if no exceedances in year 2</a:t>
                      </a:r>
                      <a:endParaRPr lang="en-US" sz="1400" dirty="0"/>
                    </a:p>
                  </a:txBody>
                  <a:tcPr/>
                </a:tc>
                <a:tc>
                  <a:txBody>
                    <a:bodyPr/>
                    <a:lstStyle/>
                    <a:p>
                      <a:r>
                        <a:rPr lang="en-US" sz="1400" dirty="0" smtClean="0"/>
                        <a:t>-Submit annually</a:t>
                      </a:r>
                      <a:r>
                        <a:rPr lang="en-US" sz="1400" baseline="0" dirty="0" smtClean="0"/>
                        <a:t> on DMR</a:t>
                      </a:r>
                      <a:endParaRPr lang="en-US" sz="1400" dirty="0"/>
                    </a:p>
                  </a:txBody>
                  <a:tcPr/>
                </a:tc>
              </a:tr>
              <a:tr h="370840">
                <a:tc>
                  <a:txBody>
                    <a:bodyPr/>
                    <a:lstStyle/>
                    <a:p>
                      <a:r>
                        <a:rPr lang="en-US" sz="1400" dirty="0" smtClean="0"/>
                        <a:t>Texas</a:t>
                      </a:r>
                      <a:endParaRPr lang="en-US" sz="1400" dirty="0"/>
                    </a:p>
                  </a:txBody>
                  <a:tcPr/>
                </a:tc>
                <a:tc>
                  <a:txBody>
                    <a:bodyPr/>
                    <a:lstStyle/>
                    <a:p>
                      <a:r>
                        <a:rPr lang="en-US" sz="1400" dirty="0" smtClean="0"/>
                        <a:t>Semi-Annually</a:t>
                      </a:r>
                      <a:endParaRPr lang="en-US" sz="1400" dirty="0"/>
                    </a:p>
                  </a:txBody>
                  <a:tcPr/>
                </a:tc>
                <a:tc>
                  <a:txBody>
                    <a:bodyPr/>
                    <a:lstStyle/>
                    <a:p>
                      <a:r>
                        <a:rPr lang="en-US" sz="1400" dirty="0" smtClean="0"/>
                        <a:t>If no exceedance in years</a:t>
                      </a:r>
                      <a:r>
                        <a:rPr lang="en-US" sz="1400" baseline="0" dirty="0" smtClean="0"/>
                        <a:t> 1 and 2, waiver may be obtained for years 3 and 4</a:t>
                      </a:r>
                      <a:endParaRPr lang="en-US" sz="1400" dirty="0"/>
                    </a:p>
                  </a:txBody>
                  <a:tcPr/>
                </a:tc>
                <a:tc>
                  <a:txBody>
                    <a:bodyPr/>
                    <a:lstStyle/>
                    <a:p>
                      <a:r>
                        <a:rPr lang="en-US" sz="1400" dirty="0" smtClean="0"/>
                        <a:t>-Average semi-annual results</a:t>
                      </a:r>
                    </a:p>
                    <a:p>
                      <a:r>
                        <a:rPr lang="en-US" sz="1400" dirty="0" smtClean="0"/>
                        <a:t>-Report annually</a:t>
                      </a:r>
                      <a:endParaRPr lang="en-US" sz="1400" dirty="0"/>
                    </a:p>
                  </a:txBody>
                  <a:tcPr/>
                </a:tc>
              </a:tr>
            </a:tbl>
          </a:graphicData>
        </a:graphic>
      </p:graphicFrame>
    </p:spTree>
    <p:extLst>
      <p:ext uri="{BB962C8B-B14F-4D97-AF65-F5344CB8AC3E}">
        <p14:creationId xmlns:p14="http://schemas.microsoft.com/office/powerpoint/2010/main" val="3640776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33399"/>
            <a:ext cx="8534400" cy="954107"/>
          </a:xfrm>
          <a:prstGeom prst="rect">
            <a:avLst/>
          </a:prstGeom>
          <a:noFill/>
        </p:spPr>
        <p:txBody>
          <a:bodyPr wrap="square" rtlCol="0">
            <a:spAutoFit/>
          </a:bodyPr>
          <a:lstStyle/>
          <a:p>
            <a:pPr algn="ctr"/>
            <a:r>
              <a:rPr lang="en-US" sz="3200" dirty="0" smtClean="0">
                <a:latin typeface="Constantia" panose="02030602050306030303" pitchFamily="18" charset="0"/>
              </a:rPr>
              <a:t>City of Fort Worth</a:t>
            </a:r>
          </a:p>
          <a:p>
            <a:pPr algn="ctr"/>
            <a:r>
              <a:rPr lang="en-US" sz="2400" dirty="0" smtClean="0">
                <a:latin typeface="Constantia" panose="02030602050306030303" pitchFamily="18" charset="0"/>
              </a:rPr>
              <a:t>Environmental Management Division</a:t>
            </a:r>
            <a:endParaRPr lang="en-US" sz="2400" dirty="0">
              <a:latin typeface="Constantia" panose="02030602050306030303" pitchFamily="18" charset="0"/>
            </a:endParaRPr>
          </a:p>
        </p:txBody>
      </p:sp>
      <p:sp>
        <p:nvSpPr>
          <p:cNvPr id="9" name="Flowchart: Decision 8"/>
          <p:cNvSpPr/>
          <p:nvPr/>
        </p:nvSpPr>
        <p:spPr>
          <a:xfrm>
            <a:off x="419100" y="4890490"/>
            <a:ext cx="8382000" cy="152400"/>
          </a:xfrm>
          <a:prstGeom prst="flowChartDecision">
            <a:avLst/>
          </a:prstGeom>
          <a:solidFill>
            <a:srgbClr val="336600">
              <a:alpha val="64706"/>
            </a:srgbClr>
          </a:solidFill>
          <a:ln w="6350">
            <a:solidFill>
              <a:srgbClr val="008000">
                <a:alpha val="36000"/>
              </a:srgbClr>
            </a:solidFill>
          </a:ln>
          <a:effectLst>
            <a:outerShdw blurRad="50800" dist="38100" dir="5400000" algn="t"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381000" y="1905000"/>
            <a:ext cx="8382000" cy="1323439"/>
          </a:xfrm>
          <a:prstGeom prst="rect">
            <a:avLst/>
          </a:prstGeom>
          <a:noFill/>
          <a:effectLst/>
        </p:spPr>
        <p:txBody>
          <a:bodyPr wrap="square" lIns="91440" tIns="45720" rIns="91440" bIns="45720">
            <a:spAutoFit/>
          </a:bodyPr>
          <a:lstStyle/>
          <a:p>
            <a:pPr algn="ctr"/>
            <a:r>
              <a:rPr lang="en-US" sz="4000" b="1" dirty="0" smtClean="0">
                <a:ln w="12700" cap="sq">
                  <a:solidFill>
                    <a:schemeClr val="tx1">
                      <a:lumMod val="65000"/>
                      <a:lumOff val="35000"/>
                      <a:alpha val="24000"/>
                    </a:schemeClr>
                  </a:solidFill>
                  <a:prstDash val="solid"/>
                  <a:miter lim="800000"/>
                </a:ln>
                <a:solidFill>
                  <a:srgbClr val="336600">
                    <a:alpha val="40000"/>
                  </a:srgbClr>
                </a:solidFill>
                <a:effectLst>
                  <a:outerShdw blurRad="41275" dist="20320" dir="1800000" algn="tl" rotWithShape="0">
                    <a:srgbClr val="000000">
                      <a:alpha val="40000"/>
                    </a:srgbClr>
                  </a:outerShdw>
                </a:effectLst>
                <a:latin typeface="Franklin Gothic Book" panose="020B0503020102020204" pitchFamily="34" charset="0"/>
              </a:rPr>
              <a:t>City of Fort Worth Industrial Compliance Program</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1900" y="5236535"/>
            <a:ext cx="1676400" cy="1011306"/>
          </a:xfrm>
          <a:prstGeom prst="rect">
            <a:avLst/>
          </a:prstGeom>
        </p:spPr>
      </p:pic>
    </p:spTree>
    <p:extLst>
      <p:ext uri="{BB962C8B-B14F-4D97-AF65-F5344CB8AC3E}">
        <p14:creationId xmlns:p14="http://schemas.microsoft.com/office/powerpoint/2010/main" val="1756784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cision 1"/>
          <p:cNvSpPr/>
          <p:nvPr/>
        </p:nvSpPr>
        <p:spPr>
          <a:xfrm>
            <a:off x="381000" y="6096000"/>
            <a:ext cx="8382000" cy="152400"/>
          </a:xfrm>
          <a:prstGeom prst="flowChartDecision">
            <a:avLst/>
          </a:prstGeom>
          <a:solidFill>
            <a:srgbClr val="336600">
              <a:alpha val="65000"/>
            </a:srgbClr>
          </a:solidFill>
          <a:ln w="6350">
            <a:solidFill>
              <a:srgbClr val="336600">
                <a:alpha val="36000"/>
              </a:srgbClr>
            </a:solidFill>
          </a:ln>
          <a:effectLst>
            <a:outerShdw blurRad="50800" dist="38100" dir="5400000" algn="t"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p:cNvSpPr txBox="1">
            <a:spLocks/>
          </p:cNvSpPr>
          <p:nvPr/>
        </p:nvSpPr>
        <p:spPr>
          <a:xfrm>
            <a:off x="762000" y="838200"/>
            <a:ext cx="7772400" cy="510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200" b="1" i="0" u="none" strike="noStrike" kern="1200" cap="none" spc="0" normalizeH="0" baseline="0" noProof="0" dirty="0" smtClean="0">
                <a:ln>
                  <a:noFill/>
                </a:ln>
                <a:solidFill>
                  <a:srgbClr val="336600"/>
                </a:solidFill>
                <a:effectLst/>
                <a:uLnTx/>
                <a:uFillTx/>
                <a:latin typeface="Calibri"/>
                <a:ea typeface="+mn-ea"/>
                <a:cs typeface="+mn-cs"/>
              </a:rPr>
              <a:t>City of Fort Worth </a:t>
            </a:r>
          </a:p>
          <a:p>
            <a:pPr lvl="1">
              <a:buClr>
                <a:srgbClr val="336600"/>
              </a:buClr>
              <a:buFont typeface="Wingdings" panose="05000000000000000000" pitchFamily="2" charset="2"/>
              <a:buChar char="§"/>
              <a:defRPr/>
            </a:pPr>
            <a:r>
              <a:rPr lang="en-US" dirty="0" smtClean="0">
                <a:solidFill>
                  <a:sysClr val="windowText" lastClr="000000"/>
                </a:solidFill>
                <a:latin typeface="Calibri"/>
              </a:rPr>
              <a:t>Population: 833,319 </a:t>
            </a:r>
          </a:p>
          <a:p>
            <a:pPr lvl="1">
              <a:buClr>
                <a:srgbClr val="336600"/>
              </a:buClr>
              <a:buFont typeface="Wingdings" panose="05000000000000000000" pitchFamily="2" charset="2"/>
              <a:buChar char="§"/>
              <a:defRPr/>
            </a:pPr>
            <a:r>
              <a:rPr kumimoji="0" lang="en-US" sz="2800" b="0" i="0" u="none" strike="noStrike" kern="1200" cap="none" spc="0" normalizeH="0" noProof="0" dirty="0" smtClean="0">
                <a:ln>
                  <a:noFill/>
                </a:ln>
                <a:solidFill>
                  <a:sysClr val="windowText" lastClr="000000"/>
                </a:solidFill>
                <a:effectLst/>
                <a:uLnTx/>
                <a:uFillTx/>
                <a:latin typeface="Calibri"/>
                <a:ea typeface="+mn-ea"/>
                <a:cs typeface="+mn-cs"/>
              </a:rPr>
              <a:t>Area: 353 mi</a:t>
            </a:r>
            <a:r>
              <a:rPr kumimoji="0" lang="en-US" sz="2800" b="0" i="0" u="none" strike="noStrike" kern="1200" cap="none" spc="0" normalizeH="0" baseline="30000" noProof="0" dirty="0" smtClean="0">
                <a:ln>
                  <a:noFill/>
                </a:ln>
                <a:solidFill>
                  <a:sysClr val="windowText" lastClr="000000"/>
                </a:solidFill>
                <a:effectLst/>
                <a:uLnTx/>
                <a:uFillTx/>
                <a:latin typeface="Calibri"/>
                <a:ea typeface="+mn-ea"/>
                <a:cs typeface="+mn-cs"/>
              </a:rPr>
              <a:t>2</a:t>
            </a: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16</a:t>
            </a:r>
            <a:r>
              <a:rPr kumimoji="0" lang="en-US" sz="2800" b="0" i="0" u="none" strike="noStrike" kern="1200" cap="none" spc="0" normalizeH="0" baseline="30000" noProof="0" dirty="0" smtClean="0">
                <a:ln>
                  <a:noFill/>
                </a:ln>
                <a:solidFill>
                  <a:sysClr val="windowText" lastClr="000000"/>
                </a:solidFill>
                <a:effectLst/>
                <a:uLnTx/>
                <a:uFillTx/>
                <a:latin typeface="Calibri"/>
                <a:ea typeface="+mn-ea"/>
                <a:cs typeface="+mn-cs"/>
              </a:rPr>
              <a:t>th</a:t>
            </a: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 largest city in the United States</a:t>
            </a: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lang="en-US" noProof="0" dirty="0" smtClean="0">
                <a:solidFill>
                  <a:sysClr val="windowText" lastClr="000000"/>
                </a:solidFill>
                <a:latin typeface="Calibri"/>
              </a:rPr>
              <a:t>Population growth: 42.34% increase from 2000-2013</a:t>
            </a:r>
            <a:endPar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6100" y="3889952"/>
            <a:ext cx="3124200" cy="2089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9920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cision 1"/>
          <p:cNvSpPr/>
          <p:nvPr/>
        </p:nvSpPr>
        <p:spPr>
          <a:xfrm>
            <a:off x="381000" y="6096000"/>
            <a:ext cx="8382000" cy="152400"/>
          </a:xfrm>
          <a:prstGeom prst="flowChartDecision">
            <a:avLst/>
          </a:prstGeom>
          <a:solidFill>
            <a:srgbClr val="336600">
              <a:alpha val="65000"/>
            </a:srgbClr>
          </a:solidFill>
          <a:ln w="6350">
            <a:solidFill>
              <a:srgbClr val="336600">
                <a:alpha val="36000"/>
              </a:srgbClr>
            </a:solidFill>
          </a:ln>
          <a:effectLst>
            <a:outerShdw blurRad="50800" dist="38100" dir="5400000" algn="t"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p:cNvSpPr txBox="1">
            <a:spLocks/>
          </p:cNvSpPr>
          <p:nvPr/>
        </p:nvSpPr>
        <p:spPr>
          <a:xfrm>
            <a:off x="762000" y="838200"/>
            <a:ext cx="7848600" cy="510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200" b="1" i="0" u="none" strike="noStrike" kern="1200" cap="none" spc="0" normalizeH="0" baseline="0" noProof="0" dirty="0" smtClean="0">
                <a:ln>
                  <a:noFill/>
                </a:ln>
                <a:solidFill>
                  <a:srgbClr val="336600"/>
                </a:solidFill>
                <a:effectLst/>
                <a:uLnTx/>
                <a:uFillTx/>
                <a:latin typeface="Calibri"/>
                <a:ea typeface="+mn-ea"/>
                <a:cs typeface="+mn-cs"/>
              </a:rPr>
              <a:t>City of Fort Worth Industrial Compliance Program</a:t>
            </a: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kumimoji="0" lang="en-US" sz="2800" b="0" i="0" u="none" strike="noStrike" kern="1200" cap="none" spc="0" normalizeH="0" noProof="0" dirty="0" smtClean="0">
                <a:ln>
                  <a:noFill/>
                </a:ln>
                <a:solidFill>
                  <a:sysClr val="windowText" lastClr="000000"/>
                </a:solidFill>
                <a:effectLst/>
                <a:uLnTx/>
                <a:uFillTx/>
                <a:latin typeface="Calibri"/>
                <a:ea typeface="+mn-ea"/>
                <a:cs typeface="+mn-cs"/>
              </a:rPr>
              <a:t>573 active industrial facilities</a:t>
            </a:r>
          </a:p>
          <a:p>
            <a:pPr lvl="1">
              <a:buClr>
                <a:srgbClr val="336600"/>
              </a:buClr>
              <a:buFont typeface="Wingdings" panose="05000000000000000000" pitchFamily="2" charset="2"/>
              <a:buChar char="§"/>
              <a:defRPr/>
            </a:pPr>
            <a:r>
              <a:rPr lang="en-US" dirty="0">
                <a:solidFill>
                  <a:sysClr val="windowText" lastClr="000000"/>
                </a:solidFill>
                <a:latin typeface="Calibri"/>
              </a:rPr>
              <a:t>Facility inspections conducted at least once per five year MS4</a:t>
            </a:r>
            <a:r>
              <a:rPr lang="en-US" baseline="-25000" dirty="0">
                <a:solidFill>
                  <a:sysClr val="windowText" lastClr="000000"/>
                </a:solidFill>
                <a:latin typeface="Calibri"/>
              </a:rPr>
              <a:t> </a:t>
            </a:r>
            <a:r>
              <a:rPr lang="en-US" dirty="0">
                <a:solidFill>
                  <a:sysClr val="windowText" lastClr="000000"/>
                </a:solidFill>
                <a:latin typeface="Calibri"/>
              </a:rPr>
              <a:t>permit term</a:t>
            </a:r>
          </a:p>
          <a:p>
            <a:pPr lvl="1">
              <a:buClr>
                <a:srgbClr val="336600"/>
              </a:buClr>
              <a:buFont typeface="Wingdings" panose="05000000000000000000" pitchFamily="2" charset="2"/>
              <a:buChar char="§"/>
              <a:defRPr/>
            </a:pPr>
            <a:r>
              <a:rPr lang="en-US" dirty="0" smtClean="0">
                <a:solidFill>
                  <a:sysClr val="windowText" lastClr="000000"/>
                </a:solidFill>
                <a:latin typeface="Calibri"/>
              </a:rPr>
              <a:t>118 require benchmark monitoring</a:t>
            </a:r>
          </a:p>
          <a:p>
            <a:pPr lvl="1">
              <a:buClr>
                <a:srgbClr val="336600"/>
              </a:buClr>
              <a:buFont typeface="Wingdings" panose="05000000000000000000" pitchFamily="2" charset="2"/>
              <a:buChar char="§"/>
              <a:defRPr/>
            </a:pPr>
            <a:r>
              <a:rPr kumimoji="0" lang="en-US" sz="2800" b="0" i="0" u="none" strike="noStrike" kern="1200" cap="none" spc="0" normalizeH="0" noProof="0" dirty="0" smtClean="0">
                <a:ln>
                  <a:noFill/>
                </a:ln>
                <a:solidFill>
                  <a:sysClr val="windowText" lastClr="000000"/>
                </a:solidFill>
                <a:effectLst/>
                <a:uLnTx/>
                <a:uFillTx/>
                <a:latin typeface="Calibri"/>
                <a:ea typeface="+mn-ea"/>
                <a:cs typeface="+mn-cs"/>
              </a:rPr>
              <a:t>Benchmark reports to be submitted annually</a:t>
            </a: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lang="en-US" dirty="0" smtClean="0">
                <a:solidFill>
                  <a:sysClr val="windowText" lastClr="000000"/>
                </a:solidFill>
                <a:latin typeface="Calibri"/>
              </a:rPr>
              <a:t>Use Field ID database to track facilities, inspections and monitoring records</a:t>
            </a:r>
          </a:p>
        </p:txBody>
      </p:sp>
    </p:spTree>
    <p:extLst>
      <p:ext uri="{BB962C8B-B14F-4D97-AF65-F5344CB8AC3E}">
        <p14:creationId xmlns:p14="http://schemas.microsoft.com/office/powerpoint/2010/main" val="3591970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cision 1"/>
          <p:cNvSpPr/>
          <p:nvPr/>
        </p:nvSpPr>
        <p:spPr>
          <a:xfrm>
            <a:off x="381000" y="6096000"/>
            <a:ext cx="8382000" cy="152400"/>
          </a:xfrm>
          <a:prstGeom prst="flowChartDecision">
            <a:avLst/>
          </a:prstGeom>
          <a:solidFill>
            <a:srgbClr val="336600">
              <a:alpha val="65000"/>
            </a:srgbClr>
          </a:solidFill>
          <a:ln w="6350">
            <a:solidFill>
              <a:srgbClr val="336600">
                <a:alpha val="36000"/>
              </a:srgbClr>
            </a:solidFill>
          </a:ln>
          <a:effectLst>
            <a:outerShdw blurRad="50800" dist="38100" dir="5400000" algn="t"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p:cNvSpPr txBox="1">
            <a:spLocks/>
          </p:cNvSpPr>
          <p:nvPr/>
        </p:nvSpPr>
        <p:spPr>
          <a:xfrm>
            <a:off x="457200" y="457200"/>
            <a:ext cx="7848600" cy="510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200" b="1" i="0" u="none" strike="noStrike" kern="1200" cap="none" spc="0" normalizeH="0" baseline="0" noProof="0" dirty="0" smtClean="0">
                <a:ln>
                  <a:noFill/>
                </a:ln>
                <a:solidFill>
                  <a:srgbClr val="336600"/>
                </a:solidFill>
                <a:effectLst/>
                <a:uLnTx/>
                <a:uFillTx/>
                <a:latin typeface="Calibri"/>
                <a:ea typeface="+mn-ea"/>
                <a:cs typeface="+mn-cs"/>
              </a:rPr>
              <a:t>City of Fort Worth Industrial Compliance Program</a:t>
            </a: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lang="en-US" dirty="0" smtClean="0">
                <a:solidFill>
                  <a:sysClr val="windowText" lastClr="000000"/>
                </a:solidFill>
                <a:latin typeface="Calibri"/>
              </a:rPr>
              <a:t>Field ID </a:t>
            </a:r>
          </a:p>
        </p:txBody>
      </p:sp>
      <p:grpSp>
        <p:nvGrpSpPr>
          <p:cNvPr id="12" name="Group 11"/>
          <p:cNvGrpSpPr/>
          <p:nvPr/>
        </p:nvGrpSpPr>
        <p:grpSpPr>
          <a:xfrm>
            <a:off x="2667000" y="1143000"/>
            <a:ext cx="5819503" cy="4876800"/>
            <a:chOff x="2438400" y="1143000"/>
            <a:chExt cx="5819503" cy="487680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714" r="1952"/>
            <a:stretch/>
          </p:blipFill>
          <p:spPr>
            <a:xfrm>
              <a:off x="2438400" y="1143000"/>
              <a:ext cx="5251269" cy="4876800"/>
            </a:xfrm>
            <a:prstGeom prst="rect">
              <a:avLst/>
            </a:prstGeom>
          </p:spPr>
        </p:pic>
        <p:grpSp>
          <p:nvGrpSpPr>
            <p:cNvPr id="11" name="Group 10"/>
            <p:cNvGrpSpPr/>
            <p:nvPr/>
          </p:nvGrpSpPr>
          <p:grpSpPr>
            <a:xfrm>
              <a:off x="5799909" y="1371600"/>
              <a:ext cx="2457994" cy="3657600"/>
              <a:chOff x="5799909" y="1371600"/>
              <a:chExt cx="2457994" cy="3657600"/>
            </a:xfrm>
          </p:grpSpPr>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r="38560"/>
              <a:stretch/>
            </p:blipFill>
            <p:spPr>
              <a:xfrm>
                <a:off x="5799909" y="2979483"/>
                <a:ext cx="2457994" cy="2049717"/>
              </a:xfrm>
              <a:prstGeom prst="rect">
                <a:avLst/>
              </a:prstGeom>
            </p:spPr>
          </p:pic>
          <p:sp>
            <p:nvSpPr>
              <p:cNvPr id="8" name="Oval 7"/>
              <p:cNvSpPr/>
              <p:nvPr/>
            </p:nvSpPr>
            <p:spPr>
              <a:xfrm>
                <a:off x="7162800" y="1371600"/>
                <a:ext cx="609600" cy="304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Curved Connector 9"/>
              <p:cNvCxnSpPr>
                <a:stCxn id="8" idx="5"/>
              </p:cNvCxnSpPr>
              <p:nvPr/>
            </p:nvCxnSpPr>
            <p:spPr>
              <a:xfrm rot="16200000" flipH="1">
                <a:off x="6940179" y="2374709"/>
                <a:ext cx="1492437" cy="6543"/>
              </a:xfrm>
              <a:prstGeom prst="curvedConnector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667317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cision 1"/>
          <p:cNvSpPr/>
          <p:nvPr/>
        </p:nvSpPr>
        <p:spPr>
          <a:xfrm>
            <a:off x="381000" y="6096000"/>
            <a:ext cx="8382000" cy="152400"/>
          </a:xfrm>
          <a:prstGeom prst="flowChartDecision">
            <a:avLst/>
          </a:prstGeom>
          <a:solidFill>
            <a:srgbClr val="336600">
              <a:alpha val="65000"/>
            </a:srgbClr>
          </a:solidFill>
          <a:ln w="6350">
            <a:solidFill>
              <a:srgbClr val="336600">
                <a:alpha val="36000"/>
              </a:srgbClr>
            </a:solidFill>
          </a:ln>
          <a:effectLst>
            <a:outerShdw blurRad="50800" dist="38100" dir="5400000" algn="t"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p:cNvSpPr txBox="1">
            <a:spLocks/>
          </p:cNvSpPr>
          <p:nvPr/>
        </p:nvSpPr>
        <p:spPr>
          <a:xfrm>
            <a:off x="457200" y="457200"/>
            <a:ext cx="7848600" cy="510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200" b="1" i="0" u="none" strike="noStrike" kern="1200" cap="none" spc="0" normalizeH="0" baseline="0" noProof="0" dirty="0" smtClean="0">
                <a:ln>
                  <a:noFill/>
                </a:ln>
                <a:solidFill>
                  <a:srgbClr val="336600"/>
                </a:solidFill>
                <a:effectLst/>
                <a:uLnTx/>
                <a:uFillTx/>
                <a:latin typeface="Calibri"/>
                <a:ea typeface="+mn-ea"/>
                <a:cs typeface="+mn-cs"/>
              </a:rPr>
              <a:t>City of Fort Worth Industrial Compliance Program</a:t>
            </a:r>
          </a:p>
          <a:p>
            <a:pPr marL="457200" marR="0" lvl="1" indent="0" algn="l" defTabSz="914400" rtl="0" eaLnBrk="1" fontAlgn="auto" latinLnBrk="0" hangingPunct="1">
              <a:lnSpc>
                <a:spcPct val="100000"/>
              </a:lnSpc>
              <a:spcBef>
                <a:spcPct val="20000"/>
              </a:spcBef>
              <a:spcAft>
                <a:spcPts val="0"/>
              </a:spcAft>
              <a:buClr>
                <a:srgbClr val="336600"/>
              </a:buClr>
              <a:buSzTx/>
              <a:buNone/>
              <a:tabLst/>
              <a:defRPr/>
            </a:pPr>
            <a:endParaRPr lang="en-US" dirty="0" smtClean="0">
              <a:solidFill>
                <a:sysClr val="windowText" lastClr="000000"/>
              </a:solidFill>
              <a:latin typeface="Calibri"/>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556566"/>
            <a:ext cx="6858000" cy="4387034"/>
          </a:xfrm>
          <a:prstGeom prst="rect">
            <a:avLst/>
          </a:prstGeom>
        </p:spPr>
      </p:pic>
    </p:spTree>
    <p:extLst>
      <p:ext uri="{BB962C8B-B14F-4D97-AF65-F5344CB8AC3E}">
        <p14:creationId xmlns:p14="http://schemas.microsoft.com/office/powerpoint/2010/main" val="35918092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33399"/>
            <a:ext cx="8534400" cy="954107"/>
          </a:xfrm>
          <a:prstGeom prst="rect">
            <a:avLst/>
          </a:prstGeom>
          <a:noFill/>
        </p:spPr>
        <p:txBody>
          <a:bodyPr wrap="square" rtlCol="0">
            <a:spAutoFit/>
          </a:bodyPr>
          <a:lstStyle/>
          <a:p>
            <a:pPr algn="ctr"/>
            <a:r>
              <a:rPr lang="en-US" sz="3200" dirty="0" smtClean="0">
                <a:latin typeface="Constantia" panose="02030602050306030303" pitchFamily="18" charset="0"/>
              </a:rPr>
              <a:t>City of Fort Worth</a:t>
            </a:r>
          </a:p>
          <a:p>
            <a:pPr algn="ctr"/>
            <a:r>
              <a:rPr lang="en-US" sz="2400" dirty="0" smtClean="0">
                <a:latin typeface="Constantia" panose="02030602050306030303" pitchFamily="18" charset="0"/>
              </a:rPr>
              <a:t>Environmental Management Division</a:t>
            </a:r>
            <a:endParaRPr lang="en-US" sz="2400" dirty="0">
              <a:latin typeface="Constantia" panose="02030602050306030303" pitchFamily="18" charset="0"/>
            </a:endParaRPr>
          </a:p>
        </p:txBody>
      </p:sp>
      <p:sp>
        <p:nvSpPr>
          <p:cNvPr id="9" name="Flowchart: Decision 8"/>
          <p:cNvSpPr/>
          <p:nvPr/>
        </p:nvSpPr>
        <p:spPr>
          <a:xfrm>
            <a:off x="419100" y="4890490"/>
            <a:ext cx="8382000" cy="152400"/>
          </a:xfrm>
          <a:prstGeom prst="flowChartDecision">
            <a:avLst/>
          </a:prstGeom>
          <a:solidFill>
            <a:srgbClr val="336600">
              <a:alpha val="64706"/>
            </a:srgbClr>
          </a:solidFill>
          <a:ln w="6350">
            <a:solidFill>
              <a:srgbClr val="008000">
                <a:alpha val="36000"/>
              </a:srgbClr>
            </a:solidFill>
          </a:ln>
          <a:effectLst>
            <a:outerShdw blurRad="50800" dist="38100" dir="5400000" algn="t"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381000" y="1905000"/>
            <a:ext cx="8382000" cy="707886"/>
          </a:xfrm>
          <a:prstGeom prst="rect">
            <a:avLst/>
          </a:prstGeom>
          <a:noFill/>
          <a:effectLst/>
        </p:spPr>
        <p:txBody>
          <a:bodyPr wrap="square" lIns="91440" tIns="45720" rIns="91440" bIns="45720">
            <a:spAutoFit/>
          </a:bodyPr>
          <a:lstStyle/>
          <a:p>
            <a:pPr algn="ctr"/>
            <a:r>
              <a:rPr lang="en-US" sz="4000" b="1" dirty="0" smtClean="0">
                <a:ln w="12700" cap="sq">
                  <a:solidFill>
                    <a:schemeClr val="tx1">
                      <a:lumMod val="65000"/>
                      <a:lumOff val="35000"/>
                      <a:alpha val="24000"/>
                    </a:schemeClr>
                  </a:solidFill>
                  <a:prstDash val="solid"/>
                  <a:miter lim="800000"/>
                </a:ln>
                <a:solidFill>
                  <a:srgbClr val="336600">
                    <a:alpha val="40000"/>
                  </a:srgbClr>
                </a:solidFill>
                <a:effectLst>
                  <a:outerShdw blurRad="41275" dist="20320" dir="1800000" algn="tl" rotWithShape="0">
                    <a:srgbClr val="000000">
                      <a:alpha val="40000"/>
                    </a:srgbClr>
                  </a:outerShdw>
                </a:effectLst>
                <a:latin typeface="Franklin Gothic Book" panose="020B0503020102020204" pitchFamily="34" charset="0"/>
              </a:rPr>
              <a:t>Scope and Methods</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1900" y="5236535"/>
            <a:ext cx="1676400" cy="1011306"/>
          </a:xfrm>
          <a:prstGeom prst="rect">
            <a:avLst/>
          </a:prstGeom>
        </p:spPr>
      </p:pic>
    </p:spTree>
    <p:extLst>
      <p:ext uri="{BB962C8B-B14F-4D97-AF65-F5344CB8AC3E}">
        <p14:creationId xmlns:p14="http://schemas.microsoft.com/office/powerpoint/2010/main" val="13326021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cision 1"/>
          <p:cNvSpPr/>
          <p:nvPr/>
        </p:nvSpPr>
        <p:spPr>
          <a:xfrm>
            <a:off x="381000" y="6096000"/>
            <a:ext cx="8382000" cy="152400"/>
          </a:xfrm>
          <a:prstGeom prst="flowChartDecision">
            <a:avLst/>
          </a:prstGeom>
          <a:solidFill>
            <a:srgbClr val="336600">
              <a:alpha val="65000"/>
            </a:srgbClr>
          </a:solidFill>
          <a:ln w="6350">
            <a:solidFill>
              <a:srgbClr val="336600">
                <a:alpha val="36000"/>
              </a:srgbClr>
            </a:solidFill>
          </a:ln>
          <a:effectLst>
            <a:outerShdw blurRad="50800" dist="38100" dir="5400000" algn="t"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p:cNvSpPr txBox="1">
            <a:spLocks/>
          </p:cNvSpPr>
          <p:nvPr/>
        </p:nvSpPr>
        <p:spPr>
          <a:xfrm>
            <a:off x="762000" y="838200"/>
            <a:ext cx="7848600" cy="48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200" b="1" i="0" u="none" strike="noStrike" kern="1200" cap="none" spc="0" normalizeH="0" baseline="0" noProof="0" dirty="0" smtClean="0">
                <a:ln>
                  <a:noFill/>
                </a:ln>
                <a:solidFill>
                  <a:srgbClr val="336600"/>
                </a:solidFill>
                <a:effectLst/>
                <a:uLnTx/>
                <a:uFillTx/>
                <a:latin typeface="Calibri"/>
                <a:ea typeface="+mn-ea"/>
                <a:cs typeface="+mn-cs"/>
              </a:rPr>
              <a:t>Scope </a:t>
            </a: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lang="en-US" noProof="0" dirty="0" smtClean="0">
                <a:solidFill>
                  <a:sysClr val="windowText" lastClr="000000"/>
                </a:solidFill>
                <a:latin typeface="Calibri"/>
              </a:rPr>
              <a:t>Years 2013-2015</a:t>
            </a:r>
            <a:endPar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Facilities</a:t>
            </a:r>
            <a:r>
              <a:rPr kumimoji="0" lang="en-US" sz="2800" b="0" i="0" u="none" strike="noStrike" kern="1200" cap="none" spc="0" normalizeH="0" noProof="0" dirty="0" smtClean="0">
                <a:ln>
                  <a:noFill/>
                </a:ln>
                <a:solidFill>
                  <a:sysClr val="windowText" lastClr="000000"/>
                </a:solidFill>
                <a:effectLst/>
                <a:uLnTx/>
                <a:uFillTx/>
                <a:latin typeface="Calibri"/>
                <a:ea typeface="+mn-ea"/>
                <a:cs typeface="+mn-cs"/>
              </a:rPr>
              <a:t> that had an inspection violation</a:t>
            </a: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lang="en-US" dirty="0" smtClean="0">
                <a:solidFill>
                  <a:sysClr val="windowText" lastClr="000000"/>
                </a:solidFill>
                <a:latin typeface="Calibri"/>
              </a:rPr>
              <a:t>Facilities that </a:t>
            </a:r>
            <a:r>
              <a:rPr kumimoji="0" lang="en-US" sz="2800" b="0" i="0" u="none" strike="noStrike" kern="1200" cap="none" spc="0" normalizeH="0" noProof="0" dirty="0" smtClean="0">
                <a:ln>
                  <a:noFill/>
                </a:ln>
                <a:solidFill>
                  <a:sysClr val="windowText" lastClr="000000"/>
                </a:solidFill>
                <a:effectLst/>
                <a:uLnTx/>
                <a:uFillTx/>
                <a:latin typeface="Calibri"/>
                <a:ea typeface="+mn-ea"/>
                <a:cs typeface="+mn-cs"/>
              </a:rPr>
              <a:t>exceeded a benchmark parameter</a:t>
            </a:r>
            <a:endPar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lvl="2">
              <a:buClr>
                <a:srgbClr val="336600"/>
              </a:buClr>
              <a:buFont typeface="Wingdings" panose="05000000000000000000" pitchFamily="2" charset="2"/>
              <a:buChar char="§"/>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Did not include multiple</a:t>
            </a:r>
            <a:r>
              <a:rPr kumimoji="0" lang="en-US" sz="2400" b="0" i="0" u="none" strike="noStrike" kern="1200" cap="none" spc="0" normalizeH="0" noProof="0" dirty="0" smtClean="0">
                <a:ln>
                  <a:noFill/>
                </a:ln>
                <a:solidFill>
                  <a:sysClr val="windowText" lastClr="000000"/>
                </a:solidFill>
                <a:effectLst/>
                <a:uLnTx/>
                <a:uFillTx/>
                <a:latin typeface="Calibri"/>
                <a:ea typeface="+mn-ea"/>
                <a:cs typeface="+mn-cs"/>
              </a:rPr>
              <a:t> failures or exceedances</a:t>
            </a:r>
            <a:endPar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lang="en-US" dirty="0" smtClean="0">
                <a:solidFill>
                  <a:sysClr val="windowText" lastClr="000000"/>
                </a:solidFill>
                <a:latin typeface="Calibri"/>
              </a:rPr>
              <a:t>Sample size of 32 facilities </a:t>
            </a:r>
            <a:endPar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457200" marR="0" lvl="1" indent="0" algn="l" defTabSz="914400" rtl="0" eaLnBrk="1" fontAlgn="auto" latinLnBrk="0" hangingPunct="1">
              <a:lnSpc>
                <a:spcPct val="100000"/>
              </a:lnSpc>
              <a:spcBef>
                <a:spcPct val="20000"/>
              </a:spcBef>
              <a:spcAft>
                <a:spcPts val="0"/>
              </a:spcAft>
              <a:buClrTx/>
              <a:buSzTx/>
              <a:buNone/>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4498" y="3655828"/>
            <a:ext cx="304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60451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cision 1"/>
          <p:cNvSpPr/>
          <p:nvPr/>
        </p:nvSpPr>
        <p:spPr>
          <a:xfrm>
            <a:off x="381000" y="6096000"/>
            <a:ext cx="8382000" cy="152400"/>
          </a:xfrm>
          <a:prstGeom prst="flowChartDecision">
            <a:avLst/>
          </a:prstGeom>
          <a:solidFill>
            <a:srgbClr val="336600">
              <a:alpha val="65000"/>
            </a:srgbClr>
          </a:solidFill>
          <a:ln w="6350">
            <a:solidFill>
              <a:srgbClr val="336600">
                <a:alpha val="36000"/>
              </a:srgbClr>
            </a:solidFill>
          </a:ln>
          <a:effectLst>
            <a:outerShdw blurRad="50800" dist="38100" dir="5400000" algn="t"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p:cNvSpPr txBox="1">
            <a:spLocks/>
          </p:cNvSpPr>
          <p:nvPr/>
        </p:nvSpPr>
        <p:spPr>
          <a:xfrm>
            <a:off x="762000" y="685800"/>
            <a:ext cx="7848600" cy="48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200" b="1" i="0" u="none" strike="noStrike" kern="1200" cap="none" spc="0" normalizeH="0" baseline="0" noProof="0" dirty="0" smtClean="0">
                <a:ln>
                  <a:noFill/>
                </a:ln>
                <a:solidFill>
                  <a:srgbClr val="336600"/>
                </a:solidFill>
                <a:effectLst/>
                <a:uLnTx/>
                <a:uFillTx/>
                <a:latin typeface="Calibri"/>
                <a:ea typeface="+mn-ea"/>
                <a:cs typeface="+mn-cs"/>
              </a:rPr>
              <a:t>Methods: Sample Size</a:t>
            </a: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lang="en-US" noProof="0" dirty="0" smtClean="0">
                <a:solidFill>
                  <a:sysClr val="windowText" lastClr="000000"/>
                </a:solidFill>
                <a:latin typeface="Calibri"/>
              </a:rPr>
              <a:t>Extract data from Field ID for facilities that had inspection violations 2013-2015</a:t>
            </a:r>
            <a:endPar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Extracted</a:t>
            </a:r>
            <a:r>
              <a:rPr kumimoji="0" lang="en-US" sz="2800" b="0" i="0" u="none" strike="noStrike" kern="1200" cap="none" spc="0" normalizeH="0" noProof="0" dirty="0" smtClean="0">
                <a:ln>
                  <a:noFill/>
                </a:ln>
                <a:solidFill>
                  <a:sysClr val="windowText" lastClr="000000"/>
                </a:solidFill>
                <a:effectLst/>
                <a:uLnTx/>
                <a:uFillTx/>
                <a:latin typeface="Calibri"/>
                <a:ea typeface="+mn-ea"/>
                <a:cs typeface="+mn-cs"/>
              </a:rPr>
              <a:t> data from Field ID for facilities that exceeded benchmark parameters 2014-2016</a:t>
            </a: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lang="en-US" baseline="0" dirty="0" smtClean="0">
                <a:solidFill>
                  <a:sysClr val="windowText" lastClr="000000"/>
                </a:solidFill>
                <a:latin typeface="Calibri"/>
              </a:rPr>
              <a:t>Compared</a:t>
            </a:r>
            <a:r>
              <a:rPr lang="en-US" dirty="0" smtClean="0">
                <a:solidFill>
                  <a:sysClr val="windowText" lastClr="000000"/>
                </a:solidFill>
                <a:latin typeface="Calibri"/>
              </a:rPr>
              <a:t> inspection violations to benchmark exceedances to determine sample size</a:t>
            </a:r>
            <a:endPar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457200" marR="0" lvl="1" indent="0" algn="l" defTabSz="914400" rtl="0" eaLnBrk="1" fontAlgn="auto" latinLnBrk="0" hangingPunct="1">
              <a:lnSpc>
                <a:spcPct val="100000"/>
              </a:lnSpc>
              <a:spcBef>
                <a:spcPct val="20000"/>
              </a:spcBef>
              <a:spcAft>
                <a:spcPts val="0"/>
              </a:spcAft>
              <a:buClrTx/>
              <a:buSzTx/>
              <a:buNone/>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6913" y="4038600"/>
            <a:ext cx="2670175"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873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cision 1"/>
          <p:cNvSpPr/>
          <p:nvPr/>
        </p:nvSpPr>
        <p:spPr>
          <a:xfrm>
            <a:off x="381000" y="6096000"/>
            <a:ext cx="8382000" cy="152400"/>
          </a:xfrm>
          <a:prstGeom prst="flowChartDecision">
            <a:avLst/>
          </a:prstGeom>
          <a:solidFill>
            <a:srgbClr val="336600">
              <a:alpha val="65000"/>
            </a:srgbClr>
          </a:solidFill>
          <a:ln w="6350">
            <a:solidFill>
              <a:srgbClr val="336600">
                <a:alpha val="36000"/>
              </a:srgbClr>
            </a:solidFill>
          </a:ln>
          <a:effectLst>
            <a:outerShdw blurRad="50800" dist="38100" dir="5400000" algn="t"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p:cNvSpPr txBox="1">
            <a:spLocks/>
          </p:cNvSpPr>
          <p:nvPr/>
        </p:nvSpPr>
        <p:spPr>
          <a:xfrm>
            <a:off x="762000" y="838200"/>
            <a:ext cx="7848600" cy="495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200" b="1" i="0" u="none" strike="noStrike" kern="1200" cap="none" spc="0" normalizeH="0" baseline="0" noProof="0" dirty="0" smtClean="0">
                <a:ln>
                  <a:noFill/>
                </a:ln>
                <a:solidFill>
                  <a:srgbClr val="336600"/>
                </a:solidFill>
                <a:effectLst/>
                <a:uLnTx/>
                <a:uFillTx/>
                <a:latin typeface="Calibri"/>
                <a:ea typeface="+mn-ea"/>
                <a:cs typeface="+mn-cs"/>
              </a:rPr>
              <a:t>Outline</a:t>
            </a: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Benchmark</a:t>
            </a:r>
            <a:r>
              <a:rPr kumimoji="0" lang="en-US" sz="2800" b="0" i="0" u="none" strike="noStrike" kern="1200" cap="none" spc="0" normalizeH="0" noProof="0" dirty="0" smtClean="0">
                <a:ln>
                  <a:noFill/>
                </a:ln>
                <a:solidFill>
                  <a:sysClr val="windowText" lastClr="000000"/>
                </a:solidFill>
                <a:effectLst/>
                <a:uLnTx/>
                <a:uFillTx/>
                <a:latin typeface="Calibri"/>
                <a:ea typeface="+mn-ea"/>
                <a:cs typeface="+mn-cs"/>
              </a:rPr>
              <a:t> Reporting Requirements</a:t>
            </a: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lang="en-US" baseline="0" dirty="0" smtClean="0">
                <a:solidFill>
                  <a:sysClr val="windowText" lastClr="000000"/>
                </a:solidFill>
                <a:latin typeface="Calibri"/>
              </a:rPr>
              <a:t>City</a:t>
            </a:r>
            <a:r>
              <a:rPr lang="en-US" dirty="0" smtClean="0">
                <a:solidFill>
                  <a:sysClr val="windowText" lastClr="000000"/>
                </a:solidFill>
                <a:latin typeface="Calibri"/>
              </a:rPr>
              <a:t> of Fort Worth Industrial Compliance Program</a:t>
            </a:r>
            <a:endPar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Scope and Methods</a:t>
            </a: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lang="en-US" dirty="0" smtClean="0">
                <a:solidFill>
                  <a:sysClr val="windowText" lastClr="000000"/>
                </a:solidFill>
                <a:latin typeface="Calibri"/>
              </a:rPr>
              <a:t>Results</a:t>
            </a: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Conclusion</a:t>
            </a:r>
            <a:r>
              <a:rPr kumimoji="0" lang="en-US" sz="2800" b="0" i="0" u="none" strike="noStrike" kern="1200" cap="none" spc="0" normalizeH="0" noProof="0" dirty="0" smtClean="0">
                <a:ln>
                  <a:noFill/>
                </a:ln>
                <a:solidFill>
                  <a:sysClr val="windowText" lastClr="000000"/>
                </a:solidFill>
                <a:effectLst/>
                <a:uLnTx/>
                <a:uFillTx/>
                <a:latin typeface="Calibri"/>
                <a:ea typeface="+mn-ea"/>
                <a:cs typeface="+mn-cs"/>
              </a:rPr>
              <a:t> and Discussion</a:t>
            </a: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lang="en-US" noProof="0" dirty="0" smtClean="0">
                <a:solidFill>
                  <a:sysClr val="windowText" lastClr="000000"/>
                </a:solidFill>
                <a:latin typeface="Calibri"/>
              </a:rPr>
              <a:t>Questions</a:t>
            </a:r>
            <a:endPar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5222284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cision 1"/>
          <p:cNvSpPr/>
          <p:nvPr/>
        </p:nvSpPr>
        <p:spPr>
          <a:xfrm>
            <a:off x="381000" y="6096000"/>
            <a:ext cx="8382000" cy="152400"/>
          </a:xfrm>
          <a:prstGeom prst="flowChartDecision">
            <a:avLst/>
          </a:prstGeom>
          <a:solidFill>
            <a:srgbClr val="336600">
              <a:alpha val="65000"/>
            </a:srgbClr>
          </a:solidFill>
          <a:ln w="6350">
            <a:solidFill>
              <a:srgbClr val="336600">
                <a:alpha val="36000"/>
              </a:srgbClr>
            </a:solidFill>
          </a:ln>
          <a:effectLst>
            <a:outerShdw blurRad="50800" dist="38100" dir="5400000" algn="t"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p:cNvSpPr txBox="1">
            <a:spLocks/>
          </p:cNvSpPr>
          <p:nvPr/>
        </p:nvSpPr>
        <p:spPr>
          <a:xfrm>
            <a:off x="762000" y="838200"/>
            <a:ext cx="7848600" cy="495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200" b="1" i="0" u="none" strike="noStrike" kern="1200" cap="none" spc="0" normalizeH="0" baseline="0" noProof="0" dirty="0" smtClean="0">
                <a:ln>
                  <a:noFill/>
                </a:ln>
                <a:solidFill>
                  <a:srgbClr val="336600"/>
                </a:solidFill>
                <a:effectLst/>
                <a:uLnTx/>
                <a:uFillTx/>
                <a:latin typeface="Calibri"/>
                <a:ea typeface="+mn-ea"/>
                <a:cs typeface="+mn-cs"/>
              </a:rPr>
              <a:t>Methods: Data</a:t>
            </a:r>
            <a:r>
              <a:rPr kumimoji="0" lang="en-US" sz="3200" b="1" i="0" u="none" strike="noStrike" kern="1200" cap="none" spc="0" normalizeH="0" noProof="0" dirty="0" smtClean="0">
                <a:ln>
                  <a:noFill/>
                </a:ln>
                <a:solidFill>
                  <a:srgbClr val="336600"/>
                </a:solidFill>
                <a:effectLst/>
                <a:uLnTx/>
                <a:uFillTx/>
                <a:latin typeface="Calibri"/>
                <a:ea typeface="+mn-ea"/>
                <a:cs typeface="+mn-cs"/>
              </a:rPr>
              <a:t> Analysis</a:t>
            </a:r>
            <a:endParaRPr kumimoji="0" lang="en-US" sz="3200" b="1" i="0" u="none" strike="noStrike" kern="1200" cap="none" spc="0" normalizeH="0" baseline="0" noProof="0" dirty="0" smtClean="0">
              <a:ln>
                <a:noFill/>
              </a:ln>
              <a:solidFill>
                <a:srgbClr val="336600"/>
              </a:solidFill>
              <a:effectLst/>
              <a:uLnTx/>
              <a:uFillTx/>
              <a:latin typeface="Calibri"/>
              <a:ea typeface="+mn-ea"/>
              <a:cs typeface="+mn-cs"/>
            </a:endParaRP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lang="en-US" noProof="0" dirty="0" smtClean="0">
                <a:solidFill>
                  <a:sysClr val="windowText" lastClr="000000"/>
                </a:solidFill>
                <a:latin typeface="Calibri"/>
              </a:rPr>
              <a:t>Chi-Square test and contingency table</a:t>
            </a: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lang="en-US" noProof="0" dirty="0" smtClean="0">
                <a:solidFill>
                  <a:sysClr val="windowText" lastClr="000000"/>
                </a:solidFill>
                <a:latin typeface="Calibri"/>
              </a:rPr>
              <a:t>Inspection violation by category</a:t>
            </a:r>
          </a:p>
          <a:p>
            <a:pPr lvl="2">
              <a:buClr>
                <a:srgbClr val="336600"/>
              </a:buClr>
              <a:buFont typeface="Wingdings" panose="05000000000000000000" pitchFamily="2" charset="2"/>
              <a:buChar char="§"/>
              <a:defRPr/>
            </a:pPr>
            <a:r>
              <a:rPr lang="en-US" dirty="0" smtClean="0">
                <a:solidFill>
                  <a:sysClr val="windowText" lastClr="000000"/>
                </a:solidFill>
                <a:latin typeface="Calibri"/>
              </a:rPr>
              <a:t>BMPs</a:t>
            </a:r>
          </a:p>
          <a:p>
            <a:pPr lvl="2">
              <a:buClr>
                <a:srgbClr val="336600"/>
              </a:buClr>
              <a:buFont typeface="Wingdings" panose="05000000000000000000" pitchFamily="2" charset="2"/>
              <a:buChar char="§"/>
              <a:defRPr/>
            </a:pPr>
            <a:r>
              <a:rPr lang="en-US" noProof="0" dirty="0" smtClean="0">
                <a:solidFill>
                  <a:sysClr val="windowText" lastClr="000000"/>
                </a:solidFill>
                <a:latin typeface="Calibri"/>
              </a:rPr>
              <a:t>Good Housekeeping</a:t>
            </a:r>
          </a:p>
          <a:p>
            <a:pPr lvl="2">
              <a:buClr>
                <a:srgbClr val="336600"/>
              </a:buClr>
              <a:buFont typeface="Wingdings" panose="05000000000000000000" pitchFamily="2" charset="2"/>
              <a:buChar char="§"/>
              <a:defRPr/>
            </a:pPr>
            <a:r>
              <a:rPr lang="en-US" dirty="0" smtClean="0">
                <a:solidFill>
                  <a:sysClr val="windowText" lastClr="000000"/>
                </a:solidFill>
                <a:latin typeface="Calibri"/>
              </a:rPr>
              <a:t>Periodic Inspections</a:t>
            </a:r>
          </a:p>
          <a:p>
            <a:pPr lvl="2">
              <a:buClr>
                <a:srgbClr val="336600"/>
              </a:buClr>
              <a:buFont typeface="Wingdings" panose="05000000000000000000" pitchFamily="2" charset="2"/>
              <a:buChar char="§"/>
              <a:defRPr/>
            </a:pPr>
            <a:r>
              <a:rPr lang="en-US" noProof="0" dirty="0" smtClean="0">
                <a:solidFill>
                  <a:sysClr val="windowText" lastClr="000000"/>
                </a:solidFill>
                <a:latin typeface="Calibri"/>
              </a:rPr>
              <a:t>Quarterly Visual Monitoring</a:t>
            </a:r>
          </a:p>
          <a:p>
            <a:pPr lvl="2">
              <a:buClr>
                <a:srgbClr val="336600"/>
              </a:buClr>
              <a:buFont typeface="Wingdings" panose="05000000000000000000" pitchFamily="2" charset="2"/>
              <a:buChar char="§"/>
              <a:defRPr/>
            </a:pPr>
            <a:r>
              <a:rPr lang="en-US" dirty="0" smtClean="0">
                <a:solidFill>
                  <a:sysClr val="windowText" lastClr="000000"/>
                </a:solidFill>
                <a:latin typeface="Calibri"/>
              </a:rPr>
              <a:t>Records</a:t>
            </a:r>
          </a:p>
          <a:p>
            <a:pPr lvl="2">
              <a:buClr>
                <a:srgbClr val="336600"/>
              </a:buClr>
              <a:buFont typeface="Wingdings" panose="05000000000000000000" pitchFamily="2" charset="2"/>
              <a:buChar char="§"/>
              <a:defRPr/>
            </a:pPr>
            <a:r>
              <a:rPr lang="en-US" noProof="0" dirty="0" smtClean="0">
                <a:solidFill>
                  <a:sysClr val="windowText" lastClr="000000"/>
                </a:solidFill>
                <a:latin typeface="Calibri"/>
              </a:rPr>
              <a:t>Training</a:t>
            </a:r>
          </a:p>
          <a:p>
            <a:pPr marL="457200" marR="0" lvl="1" indent="0" algn="l" defTabSz="914400" rtl="0" eaLnBrk="1" fontAlgn="auto" latinLnBrk="0" hangingPunct="1">
              <a:lnSpc>
                <a:spcPct val="100000"/>
              </a:lnSpc>
              <a:spcBef>
                <a:spcPct val="20000"/>
              </a:spcBef>
              <a:spcAft>
                <a:spcPts val="0"/>
              </a:spcAft>
              <a:buClrTx/>
              <a:buSzTx/>
              <a:buNone/>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886200"/>
            <a:ext cx="276225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672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33399"/>
            <a:ext cx="8534400" cy="954107"/>
          </a:xfrm>
          <a:prstGeom prst="rect">
            <a:avLst/>
          </a:prstGeom>
          <a:noFill/>
        </p:spPr>
        <p:txBody>
          <a:bodyPr wrap="square" rtlCol="0">
            <a:spAutoFit/>
          </a:bodyPr>
          <a:lstStyle/>
          <a:p>
            <a:pPr algn="ctr"/>
            <a:r>
              <a:rPr lang="en-US" sz="3200" dirty="0" smtClean="0">
                <a:latin typeface="Constantia" panose="02030602050306030303" pitchFamily="18" charset="0"/>
              </a:rPr>
              <a:t>City of Fort Worth</a:t>
            </a:r>
          </a:p>
          <a:p>
            <a:pPr algn="ctr"/>
            <a:r>
              <a:rPr lang="en-US" sz="2400" dirty="0" smtClean="0">
                <a:latin typeface="Constantia" panose="02030602050306030303" pitchFamily="18" charset="0"/>
              </a:rPr>
              <a:t>Environmental Management Division</a:t>
            </a:r>
            <a:endParaRPr lang="en-US" sz="2400" dirty="0">
              <a:latin typeface="Constantia" panose="02030602050306030303" pitchFamily="18" charset="0"/>
            </a:endParaRPr>
          </a:p>
        </p:txBody>
      </p:sp>
      <p:sp>
        <p:nvSpPr>
          <p:cNvPr id="9" name="Flowchart: Decision 8"/>
          <p:cNvSpPr/>
          <p:nvPr/>
        </p:nvSpPr>
        <p:spPr>
          <a:xfrm>
            <a:off x="419100" y="4890490"/>
            <a:ext cx="8382000" cy="152400"/>
          </a:xfrm>
          <a:prstGeom prst="flowChartDecision">
            <a:avLst/>
          </a:prstGeom>
          <a:solidFill>
            <a:srgbClr val="336600">
              <a:alpha val="64706"/>
            </a:srgbClr>
          </a:solidFill>
          <a:ln w="6350">
            <a:solidFill>
              <a:srgbClr val="008000">
                <a:alpha val="36000"/>
              </a:srgbClr>
            </a:solidFill>
          </a:ln>
          <a:effectLst>
            <a:outerShdw blurRad="50800" dist="38100" dir="5400000" algn="t"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381000" y="1905000"/>
            <a:ext cx="8382000" cy="707886"/>
          </a:xfrm>
          <a:prstGeom prst="rect">
            <a:avLst/>
          </a:prstGeom>
          <a:noFill/>
          <a:effectLst/>
        </p:spPr>
        <p:txBody>
          <a:bodyPr wrap="square" lIns="91440" tIns="45720" rIns="91440" bIns="45720">
            <a:spAutoFit/>
          </a:bodyPr>
          <a:lstStyle/>
          <a:p>
            <a:pPr algn="ctr"/>
            <a:r>
              <a:rPr lang="en-US" sz="4000" b="1" dirty="0" smtClean="0">
                <a:ln w="12700" cap="sq">
                  <a:solidFill>
                    <a:schemeClr val="tx1">
                      <a:lumMod val="65000"/>
                      <a:lumOff val="35000"/>
                      <a:alpha val="24000"/>
                    </a:schemeClr>
                  </a:solidFill>
                  <a:prstDash val="solid"/>
                  <a:miter lim="800000"/>
                </a:ln>
                <a:solidFill>
                  <a:srgbClr val="336600">
                    <a:alpha val="40000"/>
                  </a:srgbClr>
                </a:solidFill>
                <a:effectLst>
                  <a:outerShdw blurRad="41275" dist="20320" dir="1800000" algn="tl" rotWithShape="0">
                    <a:srgbClr val="000000">
                      <a:alpha val="40000"/>
                    </a:srgbClr>
                  </a:outerShdw>
                </a:effectLst>
                <a:latin typeface="Franklin Gothic Book" panose="020B0503020102020204" pitchFamily="34" charset="0"/>
              </a:rPr>
              <a:t>Results</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1900" y="5236535"/>
            <a:ext cx="1676400" cy="1011306"/>
          </a:xfrm>
          <a:prstGeom prst="rect">
            <a:avLst/>
          </a:prstGeom>
        </p:spPr>
      </p:pic>
    </p:spTree>
    <p:extLst>
      <p:ext uri="{BB962C8B-B14F-4D97-AF65-F5344CB8AC3E}">
        <p14:creationId xmlns:p14="http://schemas.microsoft.com/office/powerpoint/2010/main" val="25897260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cision 1"/>
          <p:cNvSpPr/>
          <p:nvPr/>
        </p:nvSpPr>
        <p:spPr>
          <a:xfrm>
            <a:off x="381000" y="6096000"/>
            <a:ext cx="8382000" cy="152400"/>
          </a:xfrm>
          <a:prstGeom prst="flowChartDecision">
            <a:avLst/>
          </a:prstGeom>
          <a:solidFill>
            <a:srgbClr val="336600">
              <a:alpha val="65000"/>
            </a:srgbClr>
          </a:solidFill>
          <a:ln w="6350">
            <a:solidFill>
              <a:srgbClr val="336600">
                <a:alpha val="36000"/>
              </a:srgbClr>
            </a:solidFill>
          </a:ln>
          <a:effectLst>
            <a:outerShdw blurRad="50800" dist="38100" dir="5400000" algn="t"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p:cNvSpPr txBox="1">
            <a:spLocks/>
          </p:cNvSpPr>
          <p:nvPr/>
        </p:nvSpPr>
        <p:spPr>
          <a:xfrm>
            <a:off x="762000" y="838200"/>
            <a:ext cx="7848600" cy="495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200" b="1" i="0" u="none" strike="noStrike" kern="1200" cap="none" spc="0" normalizeH="0" baseline="0" noProof="0" dirty="0" smtClean="0">
                <a:ln>
                  <a:noFill/>
                </a:ln>
                <a:solidFill>
                  <a:srgbClr val="336600"/>
                </a:solidFill>
                <a:effectLst/>
                <a:uLnTx/>
                <a:uFillTx/>
                <a:latin typeface="Calibri"/>
                <a:ea typeface="+mn-ea"/>
                <a:cs typeface="+mn-cs"/>
              </a:rPr>
              <a:t>Results:</a:t>
            </a:r>
            <a:r>
              <a:rPr kumimoji="0" lang="en-US" sz="3200" b="1" i="0" u="none" strike="noStrike" kern="1200" cap="none" spc="0" normalizeH="0" noProof="0" dirty="0" smtClean="0">
                <a:ln>
                  <a:noFill/>
                </a:ln>
                <a:solidFill>
                  <a:srgbClr val="336600"/>
                </a:solidFill>
                <a:effectLst/>
                <a:uLnTx/>
                <a:uFillTx/>
                <a:latin typeface="Calibri"/>
                <a:ea typeface="+mn-ea"/>
                <a:cs typeface="+mn-cs"/>
              </a:rPr>
              <a:t> Chi-Square Test</a:t>
            </a:r>
            <a:endParaRPr kumimoji="0" lang="en-US" sz="3200" b="1" i="0" u="none" strike="noStrike" kern="1200" cap="none" spc="0" normalizeH="0" baseline="0" noProof="0" dirty="0" smtClean="0">
              <a:ln>
                <a:noFill/>
              </a:ln>
              <a:solidFill>
                <a:srgbClr val="336600"/>
              </a:solidFill>
              <a:effectLst/>
              <a:uLnTx/>
              <a:uFillTx/>
              <a:latin typeface="Calibri"/>
              <a:ea typeface="+mn-ea"/>
              <a:cs typeface="+mn-cs"/>
            </a:endParaRP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lang="en-US" noProof="0" dirty="0" smtClean="0">
                <a:solidFill>
                  <a:sysClr val="windowText" lastClr="000000"/>
                </a:solidFill>
                <a:latin typeface="Calibri"/>
              </a:rPr>
              <a:t>Null Hypothesis H</a:t>
            </a:r>
            <a:r>
              <a:rPr lang="en-US" baseline="-25000" noProof="0" dirty="0" smtClean="0">
                <a:solidFill>
                  <a:sysClr val="windowText" lastClr="000000"/>
                </a:solidFill>
                <a:latin typeface="Calibri"/>
              </a:rPr>
              <a:t>0</a:t>
            </a:r>
            <a:r>
              <a:rPr lang="en-US" noProof="0" dirty="0" smtClean="0">
                <a:solidFill>
                  <a:sysClr val="windowText" lastClr="000000"/>
                </a:solidFill>
                <a:latin typeface="Calibri"/>
              </a:rPr>
              <a:t> </a:t>
            </a:r>
          </a:p>
          <a:p>
            <a:pPr lvl="2">
              <a:buClr>
                <a:srgbClr val="336600"/>
              </a:buClr>
              <a:buFont typeface="Wingdings" panose="05000000000000000000" pitchFamily="2" charset="2"/>
              <a:buChar char="§"/>
              <a:defRPr/>
            </a:pPr>
            <a:r>
              <a:rPr lang="en-US" noProof="0" dirty="0" smtClean="0">
                <a:solidFill>
                  <a:sysClr val="windowText" lastClr="000000"/>
                </a:solidFill>
                <a:latin typeface="Calibri"/>
              </a:rPr>
              <a:t>Facility inspection violations are independent of benchmark exceedances</a:t>
            </a: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lang="en-US" dirty="0" smtClean="0">
                <a:solidFill>
                  <a:sysClr val="windowText" lastClr="000000"/>
                </a:solidFill>
                <a:latin typeface="Calibri"/>
              </a:rPr>
              <a:t>Alternative Hypothesis </a:t>
            </a:r>
            <a:r>
              <a:rPr lang="en-US" noProof="0" dirty="0" smtClean="0">
                <a:solidFill>
                  <a:sysClr val="windowText" lastClr="000000"/>
                </a:solidFill>
                <a:latin typeface="Calibri"/>
              </a:rPr>
              <a:t>H</a:t>
            </a:r>
            <a:r>
              <a:rPr lang="en-US" baseline="-25000" noProof="0" dirty="0" smtClean="0">
                <a:solidFill>
                  <a:sysClr val="windowText" lastClr="000000"/>
                </a:solidFill>
                <a:latin typeface="Calibri"/>
              </a:rPr>
              <a:t>1</a:t>
            </a:r>
            <a:r>
              <a:rPr lang="en-US" noProof="0" dirty="0" smtClean="0">
                <a:solidFill>
                  <a:sysClr val="windowText" lastClr="000000"/>
                </a:solidFill>
                <a:latin typeface="Calibri"/>
              </a:rPr>
              <a:t> </a:t>
            </a:r>
          </a:p>
          <a:p>
            <a:pPr lvl="2">
              <a:buClr>
                <a:srgbClr val="336600"/>
              </a:buClr>
              <a:buFont typeface="Wingdings" panose="05000000000000000000" pitchFamily="2" charset="2"/>
              <a:buChar char="§"/>
              <a:defRPr/>
            </a:pPr>
            <a:r>
              <a:rPr lang="en-US" noProof="0" dirty="0" smtClean="0">
                <a:solidFill>
                  <a:sysClr val="windowText" lastClr="000000"/>
                </a:solidFill>
                <a:latin typeface="Calibri"/>
              </a:rPr>
              <a:t>Facility inspection violations are not independent of benchmark exceedances</a:t>
            </a:r>
          </a:p>
          <a:p>
            <a:pPr marL="457200" marR="0" lvl="1" indent="0" algn="l" defTabSz="914400" rtl="0" eaLnBrk="1" fontAlgn="auto" latinLnBrk="0" hangingPunct="1">
              <a:lnSpc>
                <a:spcPct val="100000"/>
              </a:lnSpc>
              <a:spcBef>
                <a:spcPct val="20000"/>
              </a:spcBef>
              <a:spcAft>
                <a:spcPts val="0"/>
              </a:spcAft>
              <a:buClrTx/>
              <a:buSzTx/>
              <a:buNone/>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4037184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cision 1"/>
          <p:cNvSpPr/>
          <p:nvPr/>
        </p:nvSpPr>
        <p:spPr>
          <a:xfrm>
            <a:off x="381000" y="6096000"/>
            <a:ext cx="8382000" cy="152400"/>
          </a:xfrm>
          <a:prstGeom prst="flowChartDecision">
            <a:avLst/>
          </a:prstGeom>
          <a:solidFill>
            <a:srgbClr val="336600">
              <a:alpha val="65000"/>
            </a:srgbClr>
          </a:solidFill>
          <a:ln w="6350">
            <a:solidFill>
              <a:srgbClr val="336600">
                <a:alpha val="36000"/>
              </a:srgbClr>
            </a:solidFill>
          </a:ln>
          <a:effectLst>
            <a:outerShdw blurRad="50800" dist="38100" dir="5400000" algn="t"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p:cNvSpPr txBox="1">
            <a:spLocks/>
          </p:cNvSpPr>
          <p:nvPr/>
        </p:nvSpPr>
        <p:spPr>
          <a:xfrm>
            <a:off x="762000" y="838200"/>
            <a:ext cx="7848600" cy="495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200" b="1" i="0" u="none" strike="noStrike" kern="1200" cap="none" spc="0" normalizeH="0" baseline="0" noProof="0" dirty="0" smtClean="0">
                <a:ln>
                  <a:noFill/>
                </a:ln>
                <a:solidFill>
                  <a:srgbClr val="336600"/>
                </a:solidFill>
                <a:effectLst/>
                <a:uLnTx/>
                <a:uFillTx/>
                <a:latin typeface="Calibri"/>
                <a:ea typeface="+mn-ea"/>
                <a:cs typeface="+mn-cs"/>
              </a:rPr>
              <a:t>Results:</a:t>
            </a:r>
            <a:r>
              <a:rPr kumimoji="0" lang="en-US" sz="3200" b="1" i="0" u="none" strike="noStrike" kern="1200" cap="none" spc="0" normalizeH="0" noProof="0" dirty="0" smtClean="0">
                <a:ln>
                  <a:noFill/>
                </a:ln>
                <a:solidFill>
                  <a:srgbClr val="336600"/>
                </a:solidFill>
                <a:effectLst/>
                <a:uLnTx/>
                <a:uFillTx/>
                <a:latin typeface="Calibri"/>
                <a:ea typeface="+mn-ea"/>
                <a:cs typeface="+mn-cs"/>
              </a:rPr>
              <a:t> Chi-Square Test</a:t>
            </a:r>
            <a:endParaRPr kumimoji="0" lang="en-US" sz="3200" b="1" i="0" u="none" strike="noStrike" kern="1200" cap="none" spc="0" normalizeH="0" baseline="0" noProof="0" dirty="0" smtClean="0">
              <a:ln>
                <a:noFill/>
              </a:ln>
              <a:solidFill>
                <a:srgbClr val="336600"/>
              </a:solidFill>
              <a:effectLst/>
              <a:uLnTx/>
              <a:uFillTx/>
              <a:latin typeface="Calibri"/>
              <a:ea typeface="+mn-ea"/>
              <a:cs typeface="+mn-cs"/>
            </a:endParaRP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lang="en-US" dirty="0" smtClean="0">
                <a:solidFill>
                  <a:sysClr val="windowText" lastClr="000000"/>
                </a:solidFill>
                <a:latin typeface="Calibri"/>
              </a:rPr>
              <a:t>Degrees of freedom=1</a:t>
            </a: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lang="en-US" noProof="0" dirty="0" smtClean="0">
                <a:solidFill>
                  <a:sysClr val="windowText" lastClr="000000"/>
                </a:solidFill>
                <a:latin typeface="Calibri"/>
              </a:rPr>
              <a:t>α= 0.05, 95% confidence interval</a:t>
            </a: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endParaRPr lang="en-US" dirty="0">
              <a:solidFill>
                <a:sysClr val="windowText" lastClr="000000"/>
              </a:solidFill>
              <a:latin typeface="Calibri"/>
            </a:endParaRP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endParaRPr lang="en-US" noProof="0" dirty="0" smtClean="0">
              <a:solidFill>
                <a:sysClr val="windowText" lastClr="000000"/>
              </a:solidFill>
              <a:latin typeface="Calibri"/>
            </a:endParaRP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endParaRPr lang="en-US" dirty="0">
              <a:solidFill>
                <a:sysClr val="windowText" lastClr="000000"/>
              </a:solidFill>
              <a:latin typeface="Calibri"/>
            </a:endParaRP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endParaRPr lang="en-US" noProof="0" dirty="0" smtClean="0">
              <a:solidFill>
                <a:sysClr val="windowText" lastClr="000000"/>
              </a:solidFill>
              <a:latin typeface="Calibri"/>
            </a:endParaRP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endParaRPr lang="en-US" dirty="0">
              <a:solidFill>
                <a:sysClr val="windowText" lastClr="000000"/>
              </a:solidFill>
              <a:latin typeface="Calibri"/>
            </a:endParaRP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lang="el-GR" noProof="0" dirty="0" smtClean="0">
                <a:solidFill>
                  <a:sysClr val="windowText" lastClr="000000"/>
                </a:solidFill>
                <a:latin typeface="Calibri"/>
              </a:rPr>
              <a:t>Χ</a:t>
            </a:r>
            <a:r>
              <a:rPr lang="en-US" baseline="30000" noProof="0" dirty="0" smtClean="0">
                <a:solidFill>
                  <a:sysClr val="windowText" lastClr="000000"/>
                </a:solidFill>
                <a:latin typeface="Calibri"/>
              </a:rPr>
              <a:t>2</a:t>
            </a:r>
            <a:r>
              <a:rPr lang="en-US" noProof="0" dirty="0" smtClean="0">
                <a:solidFill>
                  <a:sysClr val="windowText" lastClr="000000"/>
                </a:solidFill>
                <a:latin typeface="Calibri"/>
              </a:rPr>
              <a:t>= 0.528  </a:t>
            </a:r>
          </a:p>
          <a:p>
            <a:pPr marL="457200" marR="0" lvl="1" indent="0" algn="l" defTabSz="914400" rtl="0" eaLnBrk="1" fontAlgn="auto" latinLnBrk="0" hangingPunct="1">
              <a:lnSpc>
                <a:spcPct val="100000"/>
              </a:lnSpc>
              <a:spcBef>
                <a:spcPct val="20000"/>
              </a:spcBef>
              <a:spcAft>
                <a:spcPts val="0"/>
              </a:spcAft>
              <a:buClrTx/>
              <a:buSzTx/>
              <a:buNone/>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194651798"/>
              </p:ext>
            </p:extLst>
          </p:nvPr>
        </p:nvGraphicFramePr>
        <p:xfrm>
          <a:off x="666750" y="2667000"/>
          <a:ext cx="7810500" cy="2108200"/>
        </p:xfrm>
        <a:graphic>
          <a:graphicData uri="http://schemas.openxmlformats.org/drawingml/2006/table">
            <a:tbl>
              <a:tblPr firstRow="1" bandRow="1">
                <a:tableStyleId>{5C22544A-7EE6-4342-B048-85BDC9FD1C3A}</a:tableStyleId>
              </a:tblPr>
              <a:tblGrid>
                <a:gridCol w="2133600"/>
                <a:gridCol w="2286000"/>
                <a:gridCol w="2463402"/>
                <a:gridCol w="927498"/>
              </a:tblGrid>
              <a:tr h="370840">
                <a:tc>
                  <a:txBody>
                    <a:bodyPr/>
                    <a:lstStyle/>
                    <a:p>
                      <a:endParaRPr lang="en-US" dirty="0"/>
                    </a:p>
                  </a:txBody>
                  <a:tcPr/>
                </a:tc>
                <a:tc>
                  <a:txBody>
                    <a:bodyPr/>
                    <a:lstStyle/>
                    <a:p>
                      <a:r>
                        <a:rPr lang="en-US" sz="1600" dirty="0" smtClean="0"/>
                        <a:t>Inspection Violation</a:t>
                      </a:r>
                      <a:endParaRPr lang="en-US" sz="1600" dirty="0"/>
                    </a:p>
                  </a:txBody>
                  <a:tcPr/>
                </a:tc>
                <a:tc>
                  <a:txBody>
                    <a:bodyPr/>
                    <a:lstStyle/>
                    <a:p>
                      <a:r>
                        <a:rPr lang="en-US" sz="1600" dirty="0" smtClean="0"/>
                        <a:t>No Inspection</a:t>
                      </a:r>
                      <a:r>
                        <a:rPr lang="en-US" sz="1600" baseline="0" dirty="0" smtClean="0"/>
                        <a:t> Violation</a:t>
                      </a:r>
                      <a:endParaRPr lang="en-US" sz="1600" dirty="0"/>
                    </a:p>
                  </a:txBody>
                  <a:tcPr/>
                </a:tc>
                <a:tc>
                  <a:txBody>
                    <a:bodyPr/>
                    <a:lstStyle/>
                    <a:p>
                      <a:endParaRPr lang="en-US" dirty="0"/>
                    </a:p>
                  </a:txBody>
                  <a:tcPr/>
                </a:tc>
              </a:tr>
              <a:tr h="370840">
                <a:tc>
                  <a:txBody>
                    <a:bodyPr/>
                    <a:lstStyle/>
                    <a:p>
                      <a:r>
                        <a:rPr lang="en-US" sz="1600" b="1" dirty="0" smtClean="0">
                          <a:solidFill>
                            <a:schemeClr val="bg1"/>
                          </a:solidFill>
                        </a:rPr>
                        <a:t>Benchmark</a:t>
                      </a:r>
                      <a:r>
                        <a:rPr lang="en-US" sz="1600" b="1" baseline="0" dirty="0" smtClean="0">
                          <a:solidFill>
                            <a:schemeClr val="bg1"/>
                          </a:solidFill>
                        </a:rPr>
                        <a:t> Exceedance</a:t>
                      </a:r>
                    </a:p>
                  </a:txBody>
                  <a:tcPr>
                    <a:solidFill>
                      <a:schemeClr val="accent1"/>
                    </a:solidFill>
                  </a:tcPr>
                </a:tc>
                <a:tc>
                  <a:txBody>
                    <a:bodyPr/>
                    <a:lstStyle/>
                    <a:p>
                      <a:r>
                        <a:rPr lang="en-US" b="1" dirty="0" smtClean="0"/>
                        <a:t>32</a:t>
                      </a:r>
                      <a:endParaRPr lang="en-US" b="1" dirty="0"/>
                    </a:p>
                  </a:txBody>
                  <a:tcPr/>
                </a:tc>
                <a:tc>
                  <a:txBody>
                    <a:bodyPr/>
                    <a:lstStyle/>
                    <a:p>
                      <a:r>
                        <a:rPr lang="en-US" dirty="0" smtClean="0"/>
                        <a:t>43</a:t>
                      </a:r>
                      <a:endParaRPr lang="en-US" dirty="0"/>
                    </a:p>
                  </a:txBody>
                  <a:tcPr>
                    <a:lnR w="12700" cap="flat" cmpd="sng" algn="ctr">
                      <a:solidFill>
                        <a:schemeClr val="tx1"/>
                      </a:solidFill>
                      <a:prstDash val="solid"/>
                      <a:round/>
                      <a:headEnd type="none" w="med" len="med"/>
                      <a:tailEnd type="none" w="med" len="med"/>
                    </a:lnR>
                  </a:tcPr>
                </a:tc>
                <a:tc>
                  <a:txBody>
                    <a:bodyPr/>
                    <a:lstStyle/>
                    <a:p>
                      <a:r>
                        <a:rPr lang="en-US" b="0" dirty="0" smtClean="0"/>
                        <a:t>75</a:t>
                      </a:r>
                      <a:endParaRPr lang="en-US" b="0" dirty="0"/>
                    </a:p>
                  </a:txBody>
                  <a:tcPr>
                    <a:lnL w="12700" cap="flat" cmpd="sng" algn="ctr">
                      <a:solidFill>
                        <a:schemeClr val="tx1"/>
                      </a:solidFill>
                      <a:prstDash val="solid"/>
                      <a:round/>
                      <a:headEnd type="none" w="med" len="med"/>
                      <a:tailEnd type="none" w="med" len="med"/>
                    </a:lnL>
                  </a:tcPr>
                </a:tc>
              </a:tr>
              <a:tr h="370840">
                <a:tc>
                  <a:txBody>
                    <a:bodyPr/>
                    <a:lstStyle/>
                    <a:p>
                      <a:r>
                        <a:rPr lang="en-US" sz="1600" b="1" dirty="0" smtClean="0">
                          <a:solidFill>
                            <a:schemeClr val="bg1"/>
                          </a:solidFill>
                        </a:rPr>
                        <a:t>No Benchmark</a:t>
                      </a:r>
                      <a:r>
                        <a:rPr lang="en-US" sz="1600" b="1" baseline="0" dirty="0" smtClean="0">
                          <a:solidFill>
                            <a:schemeClr val="bg1"/>
                          </a:solidFill>
                        </a:rPr>
                        <a:t> Exceedance</a:t>
                      </a:r>
                      <a:endParaRPr lang="en-US" sz="1600" b="1" dirty="0">
                        <a:solidFill>
                          <a:schemeClr val="bg1"/>
                        </a:solidFill>
                      </a:endParaRPr>
                    </a:p>
                  </a:txBody>
                  <a:tcPr>
                    <a:solidFill>
                      <a:schemeClr val="accent1"/>
                    </a:solidFill>
                  </a:tcPr>
                </a:tc>
                <a:tc>
                  <a:txBody>
                    <a:bodyPr/>
                    <a:lstStyle/>
                    <a:p>
                      <a:r>
                        <a:rPr lang="en-US" dirty="0" smtClean="0"/>
                        <a:t>12</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22</a:t>
                      </a:r>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b="0" dirty="0" smtClean="0"/>
                        <a:t>34</a:t>
                      </a:r>
                      <a:endParaRPr lang="en-US" b="0" dirty="0"/>
                    </a:p>
                  </a:txBody>
                  <a:tcPr>
                    <a:lnL w="12700" cap="flat" cmpd="sng" algn="ctr">
                      <a:solidFill>
                        <a:schemeClr val="tx1"/>
                      </a:solidFill>
                      <a:prstDash val="solid"/>
                      <a:round/>
                      <a:headEnd type="none" w="med" len="med"/>
                      <a:tailEnd type="none" w="med" len="med"/>
                    </a:lnL>
                  </a:tcPr>
                </a:tc>
              </a:tr>
              <a:tr h="370840">
                <a:tc>
                  <a:txBody>
                    <a:bodyPr/>
                    <a:lstStyle/>
                    <a:p>
                      <a:endParaRPr lang="en-US" sz="1600" dirty="0"/>
                    </a:p>
                  </a:txBody>
                  <a:tcPr>
                    <a:solidFill>
                      <a:schemeClr val="accent1"/>
                    </a:solidFill>
                  </a:tcPr>
                </a:tc>
                <a:tc>
                  <a:txBody>
                    <a:bodyPr/>
                    <a:lstStyle/>
                    <a:p>
                      <a:r>
                        <a:rPr lang="en-US" b="0" dirty="0" smtClean="0"/>
                        <a:t>44</a:t>
                      </a:r>
                      <a:endParaRPr lang="en-US" b="0" dirty="0"/>
                    </a:p>
                  </a:txBody>
                  <a:tcPr>
                    <a:lnT w="12700" cap="flat" cmpd="sng" algn="ctr">
                      <a:solidFill>
                        <a:schemeClr val="tx1"/>
                      </a:solidFill>
                      <a:prstDash val="solid"/>
                      <a:round/>
                      <a:headEnd type="none" w="med" len="med"/>
                      <a:tailEnd type="none" w="med" len="med"/>
                    </a:lnT>
                  </a:tcPr>
                </a:tc>
                <a:tc>
                  <a:txBody>
                    <a:bodyPr/>
                    <a:lstStyle/>
                    <a:p>
                      <a:r>
                        <a:rPr lang="en-US" b="0" dirty="0" smtClean="0"/>
                        <a:t>65</a:t>
                      </a:r>
                      <a:endParaRPr lang="en-US" b="0" dirty="0"/>
                    </a:p>
                  </a:txBody>
                  <a:tcPr>
                    <a:lnT w="12700" cap="flat" cmpd="sng" algn="ctr">
                      <a:solidFill>
                        <a:schemeClr val="tx1"/>
                      </a:solidFill>
                      <a:prstDash val="solid"/>
                      <a:round/>
                      <a:headEnd type="none" w="med" len="med"/>
                      <a:tailEnd type="none" w="med" len="med"/>
                    </a:lnT>
                  </a:tcPr>
                </a:tc>
                <a:tc>
                  <a:txBody>
                    <a:bodyPr/>
                    <a:lstStyle/>
                    <a:p>
                      <a:r>
                        <a:rPr lang="en-US" b="0" dirty="0" smtClean="0"/>
                        <a:t>109</a:t>
                      </a:r>
                      <a:endParaRPr lang="en-US" b="0" dirty="0"/>
                    </a:p>
                  </a:txBody>
                  <a:tcPr/>
                </a:tc>
              </a:tr>
            </a:tbl>
          </a:graphicData>
        </a:graphic>
      </p:graphicFrame>
    </p:spTree>
    <p:extLst>
      <p:ext uri="{BB962C8B-B14F-4D97-AF65-F5344CB8AC3E}">
        <p14:creationId xmlns:p14="http://schemas.microsoft.com/office/powerpoint/2010/main" val="7405530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cision 1"/>
          <p:cNvSpPr/>
          <p:nvPr/>
        </p:nvSpPr>
        <p:spPr>
          <a:xfrm>
            <a:off x="381000" y="6096000"/>
            <a:ext cx="8382000" cy="152400"/>
          </a:xfrm>
          <a:prstGeom prst="flowChartDecision">
            <a:avLst/>
          </a:prstGeom>
          <a:solidFill>
            <a:srgbClr val="336600">
              <a:alpha val="65000"/>
            </a:srgbClr>
          </a:solidFill>
          <a:ln w="6350">
            <a:solidFill>
              <a:srgbClr val="336600">
                <a:alpha val="36000"/>
              </a:srgbClr>
            </a:solidFill>
          </a:ln>
          <a:effectLst>
            <a:outerShdw blurRad="50800" dist="38100" dir="5400000" algn="t"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p:cNvSpPr txBox="1">
            <a:spLocks/>
          </p:cNvSpPr>
          <p:nvPr/>
        </p:nvSpPr>
        <p:spPr>
          <a:xfrm>
            <a:off x="762000" y="838200"/>
            <a:ext cx="7848600" cy="495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200" b="1" i="0" u="none" strike="noStrike" kern="1200" cap="none" spc="0" normalizeH="0" baseline="0" noProof="0" dirty="0" smtClean="0">
                <a:ln>
                  <a:noFill/>
                </a:ln>
                <a:solidFill>
                  <a:srgbClr val="336600"/>
                </a:solidFill>
                <a:effectLst/>
                <a:uLnTx/>
                <a:uFillTx/>
                <a:latin typeface="Calibri"/>
                <a:ea typeface="+mn-ea"/>
                <a:cs typeface="+mn-cs"/>
              </a:rPr>
              <a:t>Results:</a:t>
            </a:r>
            <a:r>
              <a:rPr kumimoji="0" lang="en-US" sz="3200" b="1" i="0" u="none" strike="noStrike" kern="1200" cap="none" spc="0" normalizeH="0" noProof="0" dirty="0" smtClean="0">
                <a:ln>
                  <a:noFill/>
                </a:ln>
                <a:solidFill>
                  <a:srgbClr val="336600"/>
                </a:solidFill>
                <a:effectLst/>
                <a:uLnTx/>
                <a:uFillTx/>
                <a:latin typeface="Calibri"/>
                <a:ea typeface="+mn-ea"/>
                <a:cs typeface="+mn-cs"/>
              </a:rPr>
              <a:t> Chi-Square Test</a:t>
            </a:r>
            <a:endParaRPr kumimoji="0" lang="en-US" sz="3200" b="1" i="0" u="none" strike="noStrike" kern="1200" cap="none" spc="0" normalizeH="0" baseline="0" noProof="0" dirty="0" smtClean="0">
              <a:ln>
                <a:noFill/>
              </a:ln>
              <a:solidFill>
                <a:srgbClr val="336600"/>
              </a:solidFill>
              <a:effectLst/>
              <a:uLnTx/>
              <a:uFillTx/>
              <a:latin typeface="Calibri"/>
              <a:ea typeface="+mn-ea"/>
              <a:cs typeface="+mn-cs"/>
            </a:endParaRP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lang="en-US" noProof="0" dirty="0" smtClean="0">
                <a:solidFill>
                  <a:sysClr val="windowText" lastClr="000000"/>
                </a:solidFill>
                <a:latin typeface="Calibri"/>
              </a:rPr>
              <a:t>Based on the results, we cannot reject the null hypothesis</a:t>
            </a: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lang="en-US" dirty="0" smtClean="0">
                <a:solidFill>
                  <a:sysClr val="windowText" lastClr="000000"/>
                </a:solidFill>
                <a:latin typeface="Calibri"/>
              </a:rPr>
              <a:t>There is no statistically significant relationship between facility inspection violations and benchmark exceedances (p=0.05)</a:t>
            </a:r>
          </a:p>
          <a:p>
            <a:pPr lvl="1">
              <a:buClr>
                <a:srgbClr val="336600"/>
              </a:buClr>
              <a:buFont typeface="Wingdings" panose="05000000000000000000" pitchFamily="2" charset="2"/>
              <a:buChar char="§"/>
              <a:defRPr/>
            </a:pPr>
            <a:r>
              <a:rPr lang="en-US" dirty="0">
                <a:latin typeface="Calibri" panose="020F0502020204030204" pitchFamily="34" charset="0"/>
              </a:rPr>
              <a:t>42% of facilities with </a:t>
            </a:r>
            <a:r>
              <a:rPr lang="en-US" dirty="0" smtClean="0">
                <a:latin typeface="Calibri" panose="020F0502020204030204" pitchFamily="34" charset="0"/>
              </a:rPr>
              <a:t>a benchmark </a:t>
            </a:r>
            <a:r>
              <a:rPr lang="en-US" dirty="0">
                <a:latin typeface="Calibri" panose="020F0502020204030204" pitchFamily="34" charset="0"/>
              </a:rPr>
              <a:t>exceedance also </a:t>
            </a:r>
            <a:r>
              <a:rPr lang="en-US" dirty="0" smtClean="0">
                <a:latin typeface="Calibri" panose="020F0502020204030204" pitchFamily="34" charset="0"/>
              </a:rPr>
              <a:t>had an inspection violation</a:t>
            </a:r>
            <a:endParaRPr lang="en-US" dirty="0">
              <a:solidFill>
                <a:srgbClr val="000000"/>
              </a:solidFill>
              <a:latin typeface="Calibri" panose="020F0502020204030204" pitchFamily="34" charset="0"/>
            </a:endParaRP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endParaRPr lang="en-US" noProof="0" dirty="0" smtClean="0">
              <a:solidFill>
                <a:sysClr val="windowText" lastClr="000000"/>
              </a:solidFill>
              <a:latin typeface="Calibri"/>
            </a:endParaRPr>
          </a:p>
          <a:p>
            <a:pPr marL="457200" marR="0" lvl="1" indent="0" algn="l" defTabSz="914400" rtl="0" eaLnBrk="1" fontAlgn="auto" latinLnBrk="0" hangingPunct="1">
              <a:lnSpc>
                <a:spcPct val="100000"/>
              </a:lnSpc>
              <a:spcBef>
                <a:spcPct val="20000"/>
              </a:spcBef>
              <a:spcAft>
                <a:spcPts val="0"/>
              </a:spcAft>
              <a:buClrTx/>
              <a:buSzTx/>
              <a:buNone/>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4170230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cision 1"/>
          <p:cNvSpPr/>
          <p:nvPr/>
        </p:nvSpPr>
        <p:spPr>
          <a:xfrm>
            <a:off x="381000" y="6096000"/>
            <a:ext cx="8382000" cy="152400"/>
          </a:xfrm>
          <a:prstGeom prst="flowChartDecision">
            <a:avLst/>
          </a:prstGeom>
          <a:solidFill>
            <a:srgbClr val="336600">
              <a:alpha val="65000"/>
            </a:srgbClr>
          </a:solidFill>
          <a:ln w="6350">
            <a:solidFill>
              <a:srgbClr val="336600">
                <a:alpha val="36000"/>
              </a:srgbClr>
            </a:solidFill>
          </a:ln>
          <a:effectLst>
            <a:outerShdw blurRad="50800" dist="38100" dir="5400000" algn="t"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p:cNvSpPr txBox="1">
            <a:spLocks/>
          </p:cNvSpPr>
          <p:nvPr/>
        </p:nvSpPr>
        <p:spPr>
          <a:xfrm>
            <a:off x="762000" y="685800"/>
            <a:ext cx="7848600" cy="495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200" b="1" i="0" u="none" strike="noStrike" kern="1200" cap="none" spc="0" normalizeH="0" baseline="0" noProof="0" dirty="0" smtClean="0">
                <a:ln>
                  <a:noFill/>
                </a:ln>
                <a:solidFill>
                  <a:srgbClr val="336600"/>
                </a:solidFill>
                <a:effectLst/>
                <a:uLnTx/>
                <a:uFillTx/>
                <a:latin typeface="Calibri"/>
                <a:ea typeface="+mn-ea"/>
                <a:cs typeface="+mn-cs"/>
              </a:rPr>
              <a:t>Results:</a:t>
            </a:r>
            <a:r>
              <a:rPr kumimoji="0" lang="en-US" sz="3200" b="1" i="0" u="none" strike="noStrike" kern="1200" cap="none" spc="0" normalizeH="0" noProof="0" dirty="0" smtClean="0">
                <a:ln>
                  <a:noFill/>
                </a:ln>
                <a:solidFill>
                  <a:srgbClr val="336600"/>
                </a:solidFill>
                <a:effectLst/>
                <a:uLnTx/>
                <a:uFillTx/>
                <a:latin typeface="Calibri"/>
                <a:ea typeface="+mn-ea"/>
                <a:cs typeface="+mn-cs"/>
              </a:rPr>
              <a:t> Inspection Violation Category</a:t>
            </a:r>
            <a:endParaRPr kumimoji="0" lang="en-US" sz="3200" b="1" i="0" u="none" strike="noStrike" kern="1200" cap="none" spc="0" normalizeH="0" baseline="0" noProof="0" dirty="0" smtClean="0">
              <a:ln>
                <a:noFill/>
              </a:ln>
              <a:solidFill>
                <a:srgbClr val="336600"/>
              </a:solidFill>
              <a:effectLst/>
              <a:uLnTx/>
              <a:uFillTx/>
              <a:latin typeface="Calibri"/>
              <a:ea typeface="+mn-ea"/>
              <a:cs typeface="+mn-cs"/>
            </a:endParaRP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lang="en-US" dirty="0" smtClean="0">
                <a:solidFill>
                  <a:sysClr val="windowText" lastClr="000000"/>
                </a:solidFill>
                <a:latin typeface="Calibri"/>
              </a:rPr>
              <a:t>Inspection violations for facilities that failed inspections and exceeded benchmark parameters</a:t>
            </a:r>
            <a:endPar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8025" y="2709863"/>
            <a:ext cx="5187950" cy="330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06548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33399"/>
            <a:ext cx="8534400" cy="954107"/>
          </a:xfrm>
          <a:prstGeom prst="rect">
            <a:avLst/>
          </a:prstGeom>
          <a:noFill/>
        </p:spPr>
        <p:txBody>
          <a:bodyPr wrap="square" rtlCol="0">
            <a:spAutoFit/>
          </a:bodyPr>
          <a:lstStyle/>
          <a:p>
            <a:pPr algn="ctr"/>
            <a:r>
              <a:rPr lang="en-US" sz="3200" dirty="0" smtClean="0">
                <a:latin typeface="Constantia" panose="02030602050306030303" pitchFamily="18" charset="0"/>
              </a:rPr>
              <a:t>City of Fort Worth</a:t>
            </a:r>
          </a:p>
          <a:p>
            <a:pPr algn="ctr"/>
            <a:r>
              <a:rPr lang="en-US" sz="2400" dirty="0" smtClean="0">
                <a:latin typeface="Constantia" panose="02030602050306030303" pitchFamily="18" charset="0"/>
              </a:rPr>
              <a:t>Environmental Management Division</a:t>
            </a:r>
            <a:endParaRPr lang="en-US" sz="2400" dirty="0">
              <a:latin typeface="Constantia" panose="02030602050306030303" pitchFamily="18" charset="0"/>
            </a:endParaRPr>
          </a:p>
        </p:txBody>
      </p:sp>
      <p:sp>
        <p:nvSpPr>
          <p:cNvPr id="9" name="Flowchart: Decision 8"/>
          <p:cNvSpPr/>
          <p:nvPr/>
        </p:nvSpPr>
        <p:spPr>
          <a:xfrm>
            <a:off x="419100" y="4890490"/>
            <a:ext cx="8382000" cy="152400"/>
          </a:xfrm>
          <a:prstGeom prst="flowChartDecision">
            <a:avLst/>
          </a:prstGeom>
          <a:solidFill>
            <a:srgbClr val="336600">
              <a:alpha val="64706"/>
            </a:srgbClr>
          </a:solidFill>
          <a:ln w="6350">
            <a:solidFill>
              <a:srgbClr val="008000">
                <a:alpha val="36000"/>
              </a:srgbClr>
            </a:solidFill>
          </a:ln>
          <a:effectLst>
            <a:outerShdw blurRad="50800" dist="38100" dir="5400000" algn="t"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381000" y="1905000"/>
            <a:ext cx="8382000" cy="707886"/>
          </a:xfrm>
          <a:prstGeom prst="rect">
            <a:avLst/>
          </a:prstGeom>
          <a:noFill/>
          <a:effectLst/>
        </p:spPr>
        <p:txBody>
          <a:bodyPr wrap="square" lIns="91440" tIns="45720" rIns="91440" bIns="45720">
            <a:spAutoFit/>
          </a:bodyPr>
          <a:lstStyle/>
          <a:p>
            <a:pPr algn="ctr"/>
            <a:r>
              <a:rPr lang="en-US" sz="4000" b="1" dirty="0" smtClean="0">
                <a:ln w="12700" cap="sq">
                  <a:solidFill>
                    <a:schemeClr val="tx1">
                      <a:lumMod val="65000"/>
                      <a:lumOff val="35000"/>
                      <a:alpha val="24000"/>
                    </a:schemeClr>
                  </a:solidFill>
                  <a:prstDash val="solid"/>
                  <a:miter lim="800000"/>
                </a:ln>
                <a:solidFill>
                  <a:srgbClr val="336600">
                    <a:alpha val="40000"/>
                  </a:srgbClr>
                </a:solidFill>
                <a:effectLst>
                  <a:outerShdw blurRad="41275" dist="20320" dir="1800000" algn="tl" rotWithShape="0">
                    <a:srgbClr val="000000">
                      <a:alpha val="40000"/>
                    </a:srgbClr>
                  </a:outerShdw>
                </a:effectLst>
                <a:latin typeface="Franklin Gothic Book" panose="020B0503020102020204" pitchFamily="34" charset="0"/>
              </a:rPr>
              <a:t>Conclusion and Discussion</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1900" y="5236535"/>
            <a:ext cx="1676400" cy="1011306"/>
          </a:xfrm>
          <a:prstGeom prst="rect">
            <a:avLst/>
          </a:prstGeom>
        </p:spPr>
      </p:pic>
    </p:spTree>
    <p:extLst>
      <p:ext uri="{BB962C8B-B14F-4D97-AF65-F5344CB8AC3E}">
        <p14:creationId xmlns:p14="http://schemas.microsoft.com/office/powerpoint/2010/main" val="38154526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cision 1"/>
          <p:cNvSpPr/>
          <p:nvPr/>
        </p:nvSpPr>
        <p:spPr>
          <a:xfrm>
            <a:off x="381000" y="6096000"/>
            <a:ext cx="8382000" cy="152400"/>
          </a:xfrm>
          <a:prstGeom prst="flowChartDecision">
            <a:avLst/>
          </a:prstGeom>
          <a:solidFill>
            <a:srgbClr val="336600">
              <a:alpha val="65000"/>
            </a:srgbClr>
          </a:solidFill>
          <a:ln w="6350">
            <a:solidFill>
              <a:srgbClr val="336600">
                <a:alpha val="36000"/>
              </a:srgbClr>
            </a:solidFill>
          </a:ln>
          <a:effectLst>
            <a:outerShdw blurRad="50800" dist="38100" dir="5400000" algn="t"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p:cNvSpPr txBox="1">
            <a:spLocks/>
          </p:cNvSpPr>
          <p:nvPr/>
        </p:nvSpPr>
        <p:spPr>
          <a:xfrm>
            <a:off x="762000" y="838200"/>
            <a:ext cx="7848600" cy="510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200" b="1" i="0" u="none" strike="noStrike" kern="1200" cap="none" spc="0" normalizeH="0" baseline="0" noProof="0" dirty="0" smtClean="0">
                <a:ln>
                  <a:noFill/>
                </a:ln>
                <a:solidFill>
                  <a:srgbClr val="336600"/>
                </a:solidFill>
                <a:effectLst/>
                <a:uLnTx/>
                <a:uFillTx/>
                <a:latin typeface="Calibri"/>
                <a:ea typeface="+mn-ea"/>
                <a:cs typeface="+mn-cs"/>
              </a:rPr>
              <a:t>Conclusions</a:t>
            </a: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lang="en-US" dirty="0" smtClean="0">
                <a:solidFill>
                  <a:sysClr val="windowText" lastClr="000000"/>
                </a:solidFill>
                <a:latin typeface="Calibri"/>
              </a:rPr>
              <a:t>Weak relationship between benchmark exceedance and inspection violations</a:t>
            </a: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lang="en-US" dirty="0" smtClean="0">
                <a:solidFill>
                  <a:sysClr val="windowText" lastClr="000000"/>
                </a:solidFill>
                <a:latin typeface="Calibri"/>
              </a:rPr>
              <a:t>Cautionary use to prioritize facility inspections</a:t>
            </a: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lang="en-US" dirty="0" smtClean="0">
                <a:solidFill>
                  <a:sysClr val="windowText" lastClr="000000"/>
                </a:solidFill>
                <a:latin typeface="Calibri"/>
              </a:rPr>
              <a:t>Most common inspection violations</a:t>
            </a:r>
          </a:p>
          <a:p>
            <a:pPr lvl="2">
              <a:buClr>
                <a:srgbClr val="336600"/>
              </a:buClr>
              <a:buFont typeface="Wingdings" panose="05000000000000000000" pitchFamily="2" charset="2"/>
              <a:buChar char="§"/>
              <a:defRPr/>
            </a:pPr>
            <a:r>
              <a:rPr lang="en-US" dirty="0" smtClean="0">
                <a:solidFill>
                  <a:sysClr val="windowText" lastClr="000000"/>
                </a:solidFill>
                <a:latin typeface="Calibri"/>
              </a:rPr>
              <a:t>Records/documentation</a:t>
            </a:r>
          </a:p>
          <a:p>
            <a:pPr lvl="2">
              <a:buClr>
                <a:srgbClr val="336600"/>
              </a:buClr>
              <a:buFont typeface="Wingdings" panose="05000000000000000000" pitchFamily="2" charset="2"/>
              <a:buChar char="§"/>
              <a:defRPr/>
            </a:pPr>
            <a:r>
              <a:rPr lang="en-US" dirty="0" smtClean="0">
                <a:solidFill>
                  <a:sysClr val="windowText" lastClr="000000"/>
                </a:solidFill>
                <a:latin typeface="Calibri"/>
              </a:rPr>
              <a:t>Periodic inspections</a:t>
            </a:r>
          </a:p>
          <a:p>
            <a:pPr lvl="2">
              <a:buClr>
                <a:srgbClr val="336600"/>
              </a:buClr>
              <a:buFont typeface="Wingdings" panose="05000000000000000000" pitchFamily="2" charset="2"/>
              <a:buChar char="§"/>
              <a:defRPr/>
            </a:pPr>
            <a:r>
              <a:rPr lang="en-US" dirty="0" smtClean="0">
                <a:solidFill>
                  <a:sysClr val="windowText" lastClr="000000"/>
                </a:solidFill>
                <a:latin typeface="Calibri"/>
              </a:rPr>
              <a:t>Quarterly visual monitoring</a:t>
            </a:r>
          </a:p>
          <a:p>
            <a:pPr marL="457200" marR="0" lvl="1" indent="0" algn="l" defTabSz="914400" rtl="0" eaLnBrk="1" fontAlgn="auto" latinLnBrk="0" hangingPunct="1">
              <a:lnSpc>
                <a:spcPct val="100000"/>
              </a:lnSpc>
              <a:spcBef>
                <a:spcPct val="20000"/>
              </a:spcBef>
              <a:spcAft>
                <a:spcPts val="0"/>
              </a:spcAft>
              <a:buClr>
                <a:srgbClr val="336600"/>
              </a:buClr>
              <a:buSzTx/>
              <a:buNone/>
              <a:tabLst/>
              <a:defRPr/>
            </a:pPr>
            <a:endParaRPr lang="en-US" dirty="0" smtClean="0">
              <a:solidFill>
                <a:sysClr val="windowText" lastClr="000000"/>
              </a:solidFill>
              <a:latin typeface="Calibri"/>
            </a:endParaRPr>
          </a:p>
        </p:txBody>
      </p:sp>
    </p:spTree>
    <p:extLst>
      <p:ext uri="{BB962C8B-B14F-4D97-AF65-F5344CB8AC3E}">
        <p14:creationId xmlns:p14="http://schemas.microsoft.com/office/powerpoint/2010/main" val="35493798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cision 1"/>
          <p:cNvSpPr/>
          <p:nvPr/>
        </p:nvSpPr>
        <p:spPr>
          <a:xfrm>
            <a:off x="381000" y="6096000"/>
            <a:ext cx="8382000" cy="152400"/>
          </a:xfrm>
          <a:prstGeom prst="flowChartDecision">
            <a:avLst/>
          </a:prstGeom>
          <a:solidFill>
            <a:srgbClr val="336600">
              <a:alpha val="65000"/>
            </a:srgbClr>
          </a:solidFill>
          <a:ln w="6350">
            <a:solidFill>
              <a:srgbClr val="336600">
                <a:alpha val="36000"/>
              </a:srgbClr>
            </a:solidFill>
          </a:ln>
          <a:effectLst>
            <a:outerShdw blurRad="50800" dist="38100" dir="5400000" algn="t"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p:cNvSpPr txBox="1">
            <a:spLocks/>
          </p:cNvSpPr>
          <p:nvPr/>
        </p:nvSpPr>
        <p:spPr>
          <a:xfrm>
            <a:off x="762000" y="838200"/>
            <a:ext cx="7848600" cy="510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200" b="1" i="0" u="none" strike="noStrike" kern="1200" cap="none" spc="0" normalizeH="0" noProof="0" dirty="0" smtClean="0">
                <a:ln>
                  <a:noFill/>
                </a:ln>
                <a:solidFill>
                  <a:srgbClr val="336600"/>
                </a:solidFill>
                <a:effectLst/>
                <a:uLnTx/>
                <a:uFillTx/>
                <a:latin typeface="Calibri"/>
                <a:ea typeface="+mn-ea"/>
                <a:cs typeface="+mn-cs"/>
              </a:rPr>
              <a:t>Discussion</a:t>
            </a:r>
            <a:endParaRPr kumimoji="0" lang="en-US" sz="3200" b="1" i="0" u="none" strike="noStrike" kern="1200" cap="none" spc="0" normalizeH="0" baseline="0" noProof="0" dirty="0" smtClean="0">
              <a:ln>
                <a:noFill/>
              </a:ln>
              <a:solidFill>
                <a:srgbClr val="336600"/>
              </a:solidFill>
              <a:effectLst/>
              <a:uLnTx/>
              <a:uFillTx/>
              <a:latin typeface="Calibri"/>
              <a:ea typeface="+mn-ea"/>
              <a:cs typeface="+mn-cs"/>
            </a:endParaRP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lang="en-US" dirty="0" smtClean="0">
                <a:solidFill>
                  <a:sysClr val="windowText" lastClr="000000"/>
                </a:solidFill>
                <a:latin typeface="Calibri"/>
              </a:rPr>
              <a:t>Inspection frequency vs. benchmark frequency</a:t>
            </a: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lang="en-US" dirty="0" smtClean="0">
                <a:solidFill>
                  <a:sysClr val="windowText" lastClr="000000"/>
                </a:solidFill>
                <a:latin typeface="Calibri"/>
              </a:rPr>
              <a:t>Account for recurring benchmark exceedances</a:t>
            </a:r>
          </a:p>
          <a:p>
            <a:pPr lvl="2">
              <a:buClr>
                <a:srgbClr val="336600"/>
              </a:buClr>
              <a:buFont typeface="Wingdings" panose="05000000000000000000" pitchFamily="2" charset="2"/>
              <a:buChar char="§"/>
              <a:defRPr/>
            </a:pPr>
            <a:r>
              <a:rPr lang="en-US" dirty="0" smtClean="0">
                <a:solidFill>
                  <a:sysClr val="windowText" lastClr="000000"/>
                </a:solidFill>
                <a:latin typeface="Calibri"/>
              </a:rPr>
              <a:t>Target facilities that exceed a benchmark during consecutive years</a:t>
            </a: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lang="en-US" dirty="0" smtClean="0">
                <a:solidFill>
                  <a:sysClr val="windowText" lastClr="000000"/>
                </a:solidFill>
                <a:latin typeface="Calibri"/>
              </a:rPr>
              <a:t>Increase sample size </a:t>
            </a:r>
          </a:p>
          <a:p>
            <a:pPr lvl="2">
              <a:buClr>
                <a:srgbClr val="336600"/>
              </a:buClr>
              <a:buFont typeface="Wingdings" panose="05000000000000000000" pitchFamily="2" charset="2"/>
              <a:buChar char="§"/>
              <a:defRPr/>
            </a:pPr>
            <a:r>
              <a:rPr lang="en-US" dirty="0" smtClean="0">
                <a:solidFill>
                  <a:sysClr val="windowText" lastClr="000000"/>
                </a:solidFill>
                <a:latin typeface="Calibri"/>
              </a:rPr>
              <a:t>Region 6 comparison</a:t>
            </a:r>
          </a:p>
        </p:txBody>
      </p:sp>
    </p:spTree>
    <p:extLst>
      <p:ext uri="{BB962C8B-B14F-4D97-AF65-F5344CB8AC3E}">
        <p14:creationId xmlns:p14="http://schemas.microsoft.com/office/powerpoint/2010/main" val="16615388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cision 1"/>
          <p:cNvSpPr/>
          <p:nvPr/>
        </p:nvSpPr>
        <p:spPr>
          <a:xfrm>
            <a:off x="381000" y="6096000"/>
            <a:ext cx="8382000" cy="152400"/>
          </a:xfrm>
          <a:prstGeom prst="flowChartDecision">
            <a:avLst/>
          </a:prstGeom>
          <a:solidFill>
            <a:srgbClr val="336600">
              <a:alpha val="65000"/>
            </a:srgbClr>
          </a:solidFill>
          <a:ln w="6350">
            <a:solidFill>
              <a:srgbClr val="336600">
                <a:alpha val="36000"/>
              </a:srgbClr>
            </a:solidFill>
          </a:ln>
          <a:effectLst>
            <a:outerShdw blurRad="50800" dist="38100" dir="5400000" algn="t"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p:cNvSpPr txBox="1">
            <a:spLocks/>
          </p:cNvSpPr>
          <p:nvPr/>
        </p:nvSpPr>
        <p:spPr>
          <a:xfrm>
            <a:off x="762000" y="685800"/>
            <a:ext cx="7848600" cy="510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200" b="1" i="0" u="none" strike="noStrike" kern="1200" cap="none" spc="0" normalizeH="0" noProof="0" dirty="0" smtClean="0">
                <a:ln>
                  <a:noFill/>
                </a:ln>
                <a:solidFill>
                  <a:srgbClr val="336600"/>
                </a:solidFill>
                <a:effectLst/>
                <a:uLnTx/>
                <a:uFillTx/>
                <a:latin typeface="Calibri"/>
                <a:ea typeface="+mn-ea"/>
                <a:cs typeface="+mn-cs"/>
              </a:rPr>
              <a:t>Discussion</a:t>
            </a:r>
            <a:endParaRPr kumimoji="0" lang="en-US" sz="3200" b="1" i="0" u="none" strike="noStrike" kern="1200" cap="none" spc="0" normalizeH="0" baseline="0" noProof="0" dirty="0" smtClean="0">
              <a:ln>
                <a:noFill/>
              </a:ln>
              <a:solidFill>
                <a:srgbClr val="336600"/>
              </a:solidFill>
              <a:effectLst/>
              <a:uLnTx/>
              <a:uFillTx/>
              <a:latin typeface="Calibri"/>
              <a:ea typeface="+mn-ea"/>
              <a:cs typeface="+mn-cs"/>
            </a:endParaRP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lang="en-US" dirty="0" smtClean="0">
                <a:solidFill>
                  <a:sysClr val="windowText" lastClr="000000"/>
                </a:solidFill>
                <a:latin typeface="Calibri"/>
              </a:rPr>
              <a:t>Facility Accountability </a:t>
            </a: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lang="en-US" dirty="0" smtClean="0">
                <a:solidFill>
                  <a:sysClr val="windowText" lastClr="000000"/>
                </a:solidFill>
                <a:latin typeface="Calibri"/>
              </a:rPr>
              <a:t>External benchmark sampling</a:t>
            </a:r>
          </a:p>
          <a:p>
            <a:pPr lvl="2">
              <a:buClr>
                <a:srgbClr val="336600"/>
              </a:buClr>
              <a:buFont typeface="Wingdings" panose="05000000000000000000" pitchFamily="2" charset="2"/>
              <a:buChar char="§"/>
              <a:defRPr/>
            </a:pPr>
            <a:r>
              <a:rPr lang="en-US" dirty="0" smtClean="0">
                <a:solidFill>
                  <a:sysClr val="windowText" lastClr="000000"/>
                </a:solidFill>
                <a:latin typeface="Calibri"/>
              </a:rPr>
              <a:t>Additional benchmark sampling by regulatory agency/contractor</a:t>
            </a: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lang="en-US" dirty="0" smtClean="0">
                <a:solidFill>
                  <a:sysClr val="windowText" lastClr="000000"/>
                </a:solidFill>
                <a:latin typeface="Calibri"/>
              </a:rPr>
              <a:t>Limited staff and resources</a:t>
            </a:r>
          </a:p>
          <a:p>
            <a:pPr lvl="2">
              <a:buClr>
                <a:srgbClr val="336600"/>
              </a:buClr>
              <a:buFont typeface="Wingdings" panose="05000000000000000000" pitchFamily="2" charset="2"/>
              <a:buChar char="§"/>
              <a:defRPr/>
            </a:pPr>
            <a:r>
              <a:rPr lang="en-US" dirty="0" smtClean="0">
                <a:solidFill>
                  <a:sysClr val="windowText" lastClr="000000"/>
                </a:solidFill>
                <a:latin typeface="Calibri"/>
              </a:rPr>
              <a:t>Use benchmark exceedances as a guide for inspection prioritization</a:t>
            </a:r>
          </a:p>
          <a:p>
            <a:pPr lvl="2">
              <a:buClr>
                <a:srgbClr val="336600"/>
              </a:buClr>
              <a:buFont typeface="Wingdings" panose="05000000000000000000" pitchFamily="2" charset="2"/>
              <a:buChar char="§"/>
              <a:defRPr/>
            </a:pPr>
            <a:r>
              <a:rPr lang="en-US" dirty="0" smtClean="0">
                <a:solidFill>
                  <a:sysClr val="windowText" lastClr="000000"/>
                </a:solidFill>
                <a:latin typeface="Calibri"/>
              </a:rPr>
              <a:t>Not a strong relationship </a:t>
            </a:r>
          </a:p>
          <a:p>
            <a:pPr lvl="1">
              <a:buClr>
                <a:srgbClr val="336600"/>
              </a:buClr>
              <a:buFont typeface="Wingdings" panose="05000000000000000000" pitchFamily="2" charset="2"/>
              <a:buChar char="§"/>
              <a:defRPr/>
            </a:pPr>
            <a:r>
              <a:rPr lang="en-US" dirty="0" smtClean="0">
                <a:solidFill>
                  <a:sysClr val="windowText" lastClr="000000"/>
                </a:solidFill>
                <a:latin typeface="Calibri"/>
              </a:rPr>
              <a:t>City of Fort Worth is planning to increase inspection frequency</a:t>
            </a:r>
          </a:p>
        </p:txBody>
      </p:sp>
    </p:spTree>
    <p:extLst>
      <p:ext uri="{BB962C8B-B14F-4D97-AF65-F5344CB8AC3E}">
        <p14:creationId xmlns:p14="http://schemas.microsoft.com/office/powerpoint/2010/main" val="2547542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33399"/>
            <a:ext cx="8534400" cy="954107"/>
          </a:xfrm>
          <a:prstGeom prst="rect">
            <a:avLst/>
          </a:prstGeom>
          <a:noFill/>
        </p:spPr>
        <p:txBody>
          <a:bodyPr wrap="square" rtlCol="0">
            <a:spAutoFit/>
          </a:bodyPr>
          <a:lstStyle/>
          <a:p>
            <a:pPr algn="ctr"/>
            <a:r>
              <a:rPr lang="en-US" sz="3200" dirty="0" smtClean="0">
                <a:latin typeface="Constantia" panose="02030602050306030303" pitchFamily="18" charset="0"/>
              </a:rPr>
              <a:t>City of Fort Worth</a:t>
            </a:r>
          </a:p>
          <a:p>
            <a:pPr algn="ctr"/>
            <a:r>
              <a:rPr lang="en-US" sz="2400" dirty="0" smtClean="0">
                <a:latin typeface="Constantia" panose="02030602050306030303" pitchFamily="18" charset="0"/>
              </a:rPr>
              <a:t>Environmental Management Division</a:t>
            </a:r>
            <a:endParaRPr lang="en-US" sz="2400" dirty="0">
              <a:latin typeface="Constantia" panose="02030602050306030303" pitchFamily="18" charset="0"/>
            </a:endParaRPr>
          </a:p>
        </p:txBody>
      </p:sp>
      <p:sp>
        <p:nvSpPr>
          <p:cNvPr id="9" name="Flowchart: Decision 8"/>
          <p:cNvSpPr/>
          <p:nvPr/>
        </p:nvSpPr>
        <p:spPr>
          <a:xfrm>
            <a:off x="419100" y="4890490"/>
            <a:ext cx="8382000" cy="152400"/>
          </a:xfrm>
          <a:prstGeom prst="flowChartDecision">
            <a:avLst/>
          </a:prstGeom>
          <a:solidFill>
            <a:srgbClr val="336600">
              <a:alpha val="64706"/>
            </a:srgbClr>
          </a:solidFill>
          <a:ln w="6350">
            <a:solidFill>
              <a:srgbClr val="008000">
                <a:alpha val="36000"/>
              </a:srgbClr>
            </a:solidFill>
          </a:ln>
          <a:effectLst>
            <a:outerShdw blurRad="50800" dist="38100" dir="5400000" algn="t"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381000" y="1905000"/>
            <a:ext cx="8382000" cy="707886"/>
          </a:xfrm>
          <a:prstGeom prst="rect">
            <a:avLst/>
          </a:prstGeom>
          <a:noFill/>
          <a:effectLst/>
        </p:spPr>
        <p:txBody>
          <a:bodyPr wrap="square" lIns="91440" tIns="45720" rIns="91440" bIns="45720">
            <a:spAutoFit/>
          </a:bodyPr>
          <a:lstStyle/>
          <a:p>
            <a:pPr algn="ctr"/>
            <a:r>
              <a:rPr lang="en-US" sz="4000" b="1" dirty="0" smtClean="0">
                <a:ln w="12700" cap="sq">
                  <a:solidFill>
                    <a:schemeClr val="tx1">
                      <a:lumMod val="65000"/>
                      <a:lumOff val="35000"/>
                      <a:alpha val="24000"/>
                    </a:schemeClr>
                  </a:solidFill>
                  <a:prstDash val="solid"/>
                  <a:miter lim="800000"/>
                </a:ln>
                <a:solidFill>
                  <a:srgbClr val="336600">
                    <a:alpha val="40000"/>
                  </a:srgbClr>
                </a:solidFill>
                <a:effectLst>
                  <a:outerShdw blurRad="41275" dist="20320" dir="1800000" algn="tl" rotWithShape="0">
                    <a:srgbClr val="000000">
                      <a:alpha val="40000"/>
                    </a:srgbClr>
                  </a:outerShdw>
                </a:effectLst>
                <a:latin typeface="Franklin Gothic Book" panose="020B0503020102020204" pitchFamily="34" charset="0"/>
              </a:rPr>
              <a:t>Benchmark Reporting Requirements</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1900" y="5236535"/>
            <a:ext cx="1676400" cy="1011306"/>
          </a:xfrm>
          <a:prstGeom prst="rect">
            <a:avLst/>
          </a:prstGeom>
        </p:spPr>
      </p:pic>
    </p:spTree>
    <p:extLst>
      <p:ext uri="{BB962C8B-B14F-4D97-AF65-F5344CB8AC3E}">
        <p14:creationId xmlns:p14="http://schemas.microsoft.com/office/powerpoint/2010/main" val="16177415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33399"/>
            <a:ext cx="8534400" cy="954107"/>
          </a:xfrm>
          <a:prstGeom prst="rect">
            <a:avLst/>
          </a:prstGeom>
          <a:noFill/>
        </p:spPr>
        <p:txBody>
          <a:bodyPr wrap="square" rtlCol="0">
            <a:spAutoFit/>
          </a:bodyPr>
          <a:lstStyle/>
          <a:p>
            <a:pPr algn="ctr"/>
            <a:r>
              <a:rPr lang="en-US" sz="3200" dirty="0" smtClean="0">
                <a:latin typeface="Constantia" panose="02030602050306030303" pitchFamily="18" charset="0"/>
              </a:rPr>
              <a:t>City of Fort Worth</a:t>
            </a:r>
          </a:p>
          <a:p>
            <a:pPr algn="ctr"/>
            <a:r>
              <a:rPr lang="en-US" sz="2400" dirty="0" smtClean="0">
                <a:latin typeface="Constantia" panose="02030602050306030303" pitchFamily="18" charset="0"/>
              </a:rPr>
              <a:t>Environmental Management Division</a:t>
            </a:r>
            <a:endParaRPr lang="en-US" sz="2400" dirty="0">
              <a:latin typeface="Constantia" panose="02030602050306030303" pitchFamily="18" charset="0"/>
            </a:endParaRPr>
          </a:p>
        </p:txBody>
      </p:sp>
      <p:sp>
        <p:nvSpPr>
          <p:cNvPr id="9" name="Flowchart: Decision 8"/>
          <p:cNvSpPr/>
          <p:nvPr/>
        </p:nvSpPr>
        <p:spPr>
          <a:xfrm>
            <a:off x="419100" y="4890490"/>
            <a:ext cx="8382000" cy="152400"/>
          </a:xfrm>
          <a:prstGeom prst="flowChartDecision">
            <a:avLst/>
          </a:prstGeom>
          <a:solidFill>
            <a:srgbClr val="336600">
              <a:alpha val="64706"/>
            </a:srgbClr>
          </a:solidFill>
          <a:ln w="6350">
            <a:solidFill>
              <a:srgbClr val="008000">
                <a:alpha val="36000"/>
              </a:srgbClr>
            </a:solidFill>
          </a:ln>
          <a:effectLst>
            <a:outerShdw blurRad="50800" dist="38100" dir="5400000" algn="t"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381000" y="1752600"/>
            <a:ext cx="8382000" cy="707886"/>
          </a:xfrm>
          <a:prstGeom prst="rect">
            <a:avLst/>
          </a:prstGeom>
          <a:noFill/>
          <a:effectLst/>
        </p:spPr>
        <p:txBody>
          <a:bodyPr wrap="square" lIns="91440" tIns="45720" rIns="91440" bIns="45720">
            <a:spAutoFit/>
          </a:bodyPr>
          <a:lstStyle/>
          <a:p>
            <a:pPr algn="ctr"/>
            <a:r>
              <a:rPr lang="en-US" sz="4000" b="1" dirty="0" smtClean="0">
                <a:ln w="12700" cap="sq">
                  <a:solidFill>
                    <a:schemeClr val="tx1">
                      <a:lumMod val="65000"/>
                      <a:lumOff val="35000"/>
                      <a:alpha val="24000"/>
                    </a:schemeClr>
                  </a:solidFill>
                  <a:prstDash val="solid"/>
                  <a:miter lim="800000"/>
                </a:ln>
                <a:solidFill>
                  <a:srgbClr val="336600">
                    <a:alpha val="40000"/>
                  </a:srgbClr>
                </a:solidFill>
                <a:effectLst>
                  <a:outerShdw blurRad="41275" dist="20320" dir="1800000" algn="tl" rotWithShape="0">
                    <a:srgbClr val="000000">
                      <a:alpha val="40000"/>
                    </a:srgbClr>
                  </a:outerShdw>
                </a:effectLst>
                <a:latin typeface="Franklin Gothic Book" panose="020B0503020102020204" pitchFamily="34" charset="0"/>
              </a:rPr>
              <a:t>Questions</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ranklin Gothic Book" panose="020B0503020102020204" pitchFamily="34" charset="0"/>
            </a:endParaRPr>
          </a:p>
        </p:txBody>
      </p:sp>
      <p:sp>
        <p:nvSpPr>
          <p:cNvPr id="2" name="TextBox 1"/>
          <p:cNvSpPr txBox="1"/>
          <p:nvPr/>
        </p:nvSpPr>
        <p:spPr>
          <a:xfrm>
            <a:off x="2400300" y="2438400"/>
            <a:ext cx="4343400" cy="2154436"/>
          </a:xfrm>
          <a:prstGeom prst="rect">
            <a:avLst/>
          </a:prstGeom>
          <a:noFill/>
        </p:spPr>
        <p:txBody>
          <a:bodyPr wrap="square" rtlCol="0">
            <a:spAutoFit/>
          </a:bodyPr>
          <a:lstStyle/>
          <a:p>
            <a:endParaRPr lang="en-US" sz="800" dirty="0" smtClean="0"/>
          </a:p>
          <a:p>
            <a:r>
              <a:rPr lang="en-US" dirty="0" smtClean="0"/>
              <a:t>Teressa Cooper</a:t>
            </a:r>
          </a:p>
          <a:p>
            <a:r>
              <a:rPr lang="en-US" dirty="0">
                <a:hlinkClick r:id="rId3"/>
              </a:rPr>
              <a:t>t</a:t>
            </a:r>
            <a:r>
              <a:rPr lang="en-US" dirty="0" smtClean="0">
                <a:hlinkClick r:id="rId3"/>
              </a:rPr>
              <a:t>eressa.cooper@fortworthtexas.gov</a:t>
            </a:r>
            <a:endParaRPr lang="en-US" dirty="0" smtClean="0"/>
          </a:p>
          <a:p>
            <a:r>
              <a:rPr lang="en-US" dirty="0" smtClean="0"/>
              <a:t>817-392-5457</a:t>
            </a:r>
          </a:p>
          <a:p>
            <a:endParaRPr lang="en-US" dirty="0"/>
          </a:p>
          <a:p>
            <a:r>
              <a:rPr lang="en-US" dirty="0" smtClean="0"/>
              <a:t>Sarah Wallace</a:t>
            </a:r>
          </a:p>
          <a:p>
            <a:r>
              <a:rPr lang="en-US" dirty="0">
                <a:hlinkClick r:id="rId4"/>
              </a:rPr>
              <a:t>s</a:t>
            </a:r>
            <a:r>
              <a:rPr lang="en-US" dirty="0" smtClean="0">
                <a:hlinkClick r:id="rId4"/>
              </a:rPr>
              <a:t>arah.wallace@fortworthtexas.gov</a:t>
            </a:r>
            <a:endParaRPr lang="en-US" dirty="0" smtClean="0"/>
          </a:p>
          <a:p>
            <a:r>
              <a:rPr lang="en-US" dirty="0" smtClean="0"/>
              <a:t>817-392-6301</a:t>
            </a:r>
            <a:endParaRPr lang="en-US"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1900" y="5236535"/>
            <a:ext cx="1676400" cy="1011306"/>
          </a:xfrm>
          <a:prstGeom prst="rect">
            <a:avLst/>
          </a:prstGeom>
        </p:spPr>
      </p:pic>
    </p:spTree>
    <p:extLst>
      <p:ext uri="{BB962C8B-B14F-4D97-AF65-F5344CB8AC3E}">
        <p14:creationId xmlns:p14="http://schemas.microsoft.com/office/powerpoint/2010/main" val="661392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cision 1"/>
          <p:cNvSpPr/>
          <p:nvPr/>
        </p:nvSpPr>
        <p:spPr>
          <a:xfrm>
            <a:off x="381000" y="6096000"/>
            <a:ext cx="8382000" cy="152400"/>
          </a:xfrm>
          <a:prstGeom prst="flowChartDecision">
            <a:avLst/>
          </a:prstGeom>
          <a:solidFill>
            <a:srgbClr val="336600">
              <a:alpha val="65000"/>
            </a:srgbClr>
          </a:solidFill>
          <a:ln w="6350">
            <a:solidFill>
              <a:srgbClr val="336600">
                <a:alpha val="36000"/>
              </a:srgbClr>
            </a:solidFill>
          </a:ln>
          <a:effectLst>
            <a:outerShdw blurRad="50800" dist="38100" dir="5400000" algn="t"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p:cNvSpPr txBox="1">
            <a:spLocks/>
          </p:cNvSpPr>
          <p:nvPr/>
        </p:nvSpPr>
        <p:spPr>
          <a:xfrm>
            <a:off x="381000" y="609600"/>
            <a:ext cx="8305800" cy="495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lang="en-US" b="1" noProof="0" dirty="0" smtClean="0">
                <a:solidFill>
                  <a:srgbClr val="336600"/>
                </a:solidFill>
                <a:latin typeface="Calibri"/>
              </a:rPr>
              <a:t>What is the </a:t>
            </a:r>
            <a:r>
              <a:rPr lang="en-US" b="1" dirty="0" smtClean="0">
                <a:solidFill>
                  <a:srgbClr val="336600"/>
                </a:solidFill>
                <a:latin typeface="Calibri"/>
              </a:rPr>
              <a:t>multi-sector general permit (MSGP)?</a:t>
            </a:r>
          </a:p>
          <a:p>
            <a:pPr lvl="1">
              <a:buClr>
                <a:srgbClr val="336600"/>
              </a:buClr>
              <a:buFont typeface="Wingdings" panose="05000000000000000000" pitchFamily="2" charset="2"/>
              <a:buChar char="§"/>
              <a:defRPr/>
            </a:pPr>
            <a:r>
              <a:rPr lang="en-US" dirty="0" smtClean="0">
                <a:latin typeface="Calibri" panose="020F0502020204030204" pitchFamily="34" charset="0"/>
              </a:rPr>
              <a:t>Permit for </a:t>
            </a:r>
            <a:r>
              <a:rPr lang="en-US" dirty="0">
                <a:latin typeface="Calibri" panose="020F0502020204030204" pitchFamily="34" charset="0"/>
              </a:rPr>
              <a:t>industrial stormwater runoff, covering runoff from areas for manufacturing, processing, material storage, and waste-material </a:t>
            </a:r>
            <a:r>
              <a:rPr lang="en-US" dirty="0" smtClean="0">
                <a:latin typeface="Calibri" panose="020F0502020204030204" pitchFamily="34" charset="0"/>
              </a:rPr>
              <a:t>disposal.</a:t>
            </a:r>
          </a:p>
          <a:p>
            <a:pPr marL="457200" lvl="1" indent="0">
              <a:buClr>
                <a:srgbClr val="336600"/>
              </a:buClr>
              <a:buNone/>
              <a:defRPr/>
            </a:pPr>
            <a:endParaRPr lang="en-US" sz="2000" dirty="0" smtClean="0">
              <a:latin typeface="Calibri" panose="020F0502020204030204" pitchFamily="34" charset="0"/>
            </a:endParaRPr>
          </a:p>
          <a:p>
            <a:pPr lvl="1">
              <a:buClr>
                <a:srgbClr val="336600"/>
              </a:buClr>
              <a:buFont typeface="Wingdings" panose="05000000000000000000" pitchFamily="2" charset="2"/>
              <a:buChar char="§"/>
              <a:defRPr/>
            </a:pPr>
            <a:r>
              <a:rPr lang="en-US" dirty="0" smtClean="0">
                <a:latin typeface="Calibri" panose="020F0502020204030204" pitchFamily="34" charset="0"/>
              </a:rPr>
              <a:t>30 industrial sectors, based on standard industrial classification code</a:t>
            </a:r>
          </a:p>
          <a:p>
            <a:pPr marL="457200" marR="0" lvl="1" indent="0" algn="l" defTabSz="914400" rtl="0" eaLnBrk="1" fontAlgn="auto" latinLnBrk="0" hangingPunct="1">
              <a:lnSpc>
                <a:spcPct val="100000"/>
              </a:lnSpc>
              <a:spcBef>
                <a:spcPct val="20000"/>
              </a:spcBef>
              <a:spcAft>
                <a:spcPts val="0"/>
              </a:spcAft>
              <a:buClr>
                <a:srgbClr val="336600"/>
              </a:buClr>
              <a:buSzTx/>
              <a:buNone/>
              <a:tabLst/>
              <a:defRPr/>
            </a:pPr>
            <a:endParaRPr kumimoji="0" lang="en-US" sz="2800" b="0" i="0" u="none" strike="noStrike" kern="1200" cap="none" spc="0" normalizeH="0" noProof="0" dirty="0" smtClean="0">
              <a:ln>
                <a:noFill/>
              </a:ln>
              <a:solidFill>
                <a:sysClr val="windowText" lastClr="000000"/>
              </a:solidFill>
              <a:effectLst/>
              <a:uLnTx/>
              <a:uFillTx/>
              <a:latin typeface="Calibri"/>
              <a:ea typeface="+mn-ea"/>
              <a:cs typeface="+mn-cs"/>
            </a:endParaRPr>
          </a:p>
          <a:p>
            <a:pPr marL="457200" marR="0" lvl="1" indent="0" algn="l" defTabSz="914400" rtl="0" eaLnBrk="1" fontAlgn="auto" latinLnBrk="0" hangingPunct="1">
              <a:lnSpc>
                <a:spcPct val="100000"/>
              </a:lnSpc>
              <a:spcBef>
                <a:spcPct val="20000"/>
              </a:spcBef>
              <a:spcAft>
                <a:spcPts val="0"/>
              </a:spcAft>
              <a:buClrTx/>
              <a:buSzTx/>
              <a:buNone/>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8796" y="3984464"/>
            <a:ext cx="3448404" cy="2035336"/>
          </a:xfrm>
          <a:prstGeom prst="rect">
            <a:avLst/>
          </a:prstGeom>
        </p:spPr>
      </p:pic>
    </p:spTree>
    <p:extLst>
      <p:ext uri="{BB962C8B-B14F-4D97-AF65-F5344CB8AC3E}">
        <p14:creationId xmlns:p14="http://schemas.microsoft.com/office/powerpoint/2010/main" val="1907922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cision 1"/>
          <p:cNvSpPr/>
          <p:nvPr/>
        </p:nvSpPr>
        <p:spPr>
          <a:xfrm>
            <a:off x="381000" y="6096000"/>
            <a:ext cx="8382000" cy="152400"/>
          </a:xfrm>
          <a:prstGeom prst="flowChartDecision">
            <a:avLst/>
          </a:prstGeom>
          <a:solidFill>
            <a:srgbClr val="336600">
              <a:alpha val="65000"/>
            </a:srgbClr>
          </a:solidFill>
          <a:ln w="6350">
            <a:solidFill>
              <a:srgbClr val="336600">
                <a:alpha val="36000"/>
              </a:srgbClr>
            </a:solidFill>
          </a:ln>
          <a:effectLst>
            <a:outerShdw blurRad="50800" dist="38100" dir="5400000" algn="t"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p:cNvSpPr txBox="1">
            <a:spLocks/>
          </p:cNvSpPr>
          <p:nvPr/>
        </p:nvSpPr>
        <p:spPr>
          <a:xfrm>
            <a:off x="381000" y="609600"/>
            <a:ext cx="8305800" cy="495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 indent="0">
              <a:buClr>
                <a:srgbClr val="336600"/>
              </a:buClr>
              <a:buNone/>
              <a:defRPr/>
            </a:pPr>
            <a:r>
              <a:rPr lang="en-US" b="1" dirty="0" smtClean="0">
                <a:solidFill>
                  <a:srgbClr val="336600"/>
                </a:solidFill>
                <a:latin typeface="Calibri"/>
              </a:rPr>
              <a:t>What is benchmark monitoring?</a:t>
            </a:r>
            <a:endParaRPr lang="en-US" dirty="0">
              <a:solidFill>
                <a:srgbClr val="336600"/>
              </a:solidFill>
              <a:latin typeface="Calibri"/>
            </a:endParaRP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lang="en-US" dirty="0" smtClean="0">
                <a:solidFill>
                  <a:sysClr val="windowText" lastClr="000000"/>
                </a:solidFill>
                <a:latin typeface="Calibri"/>
              </a:rPr>
              <a:t>Sector specific outfall sampling for the purpose of characterizing discharge from regulated activities. </a:t>
            </a:r>
          </a:p>
          <a:p>
            <a:pPr marL="457200" marR="0" lvl="1" indent="0" algn="l" defTabSz="914400" rtl="0" eaLnBrk="1" fontAlgn="auto" latinLnBrk="0" hangingPunct="1">
              <a:lnSpc>
                <a:spcPct val="100000"/>
              </a:lnSpc>
              <a:spcBef>
                <a:spcPct val="20000"/>
              </a:spcBef>
              <a:spcAft>
                <a:spcPts val="0"/>
              </a:spcAft>
              <a:buClr>
                <a:srgbClr val="336600"/>
              </a:buClr>
              <a:buSzTx/>
              <a:buNone/>
              <a:tabLst/>
              <a:defRPr/>
            </a:pPr>
            <a:endParaRPr kumimoji="0" lang="en-US" sz="1800" b="0" i="0" u="none" strike="noStrike" kern="1200" cap="none" spc="0" normalizeH="0" noProof="0" dirty="0" smtClean="0">
              <a:ln>
                <a:noFill/>
              </a:ln>
              <a:solidFill>
                <a:sysClr val="windowText" lastClr="000000"/>
              </a:solidFill>
              <a:effectLst/>
              <a:uLnTx/>
              <a:uFillTx/>
              <a:latin typeface="Calibri"/>
              <a:ea typeface="+mn-ea"/>
              <a:cs typeface="+mn-cs"/>
            </a:endParaRPr>
          </a:p>
          <a:p>
            <a:pPr marL="457200" marR="0" lvl="1" indent="0" algn="l" defTabSz="914400" rtl="0" eaLnBrk="1" fontAlgn="auto" latinLnBrk="0" hangingPunct="1">
              <a:lnSpc>
                <a:spcPct val="100000"/>
              </a:lnSpc>
              <a:spcBef>
                <a:spcPct val="20000"/>
              </a:spcBef>
              <a:spcAft>
                <a:spcPts val="0"/>
              </a:spcAft>
              <a:buClr>
                <a:srgbClr val="336600"/>
              </a:buClr>
              <a:buSzTx/>
              <a:buNone/>
              <a:tabLst/>
              <a:defRPr/>
            </a:pPr>
            <a:endParaRPr kumimoji="0" lang="en-US" sz="1800" b="0" i="0" u="none" strike="noStrike" kern="1200" cap="none" spc="0" normalizeH="0" noProof="0" dirty="0" smtClean="0">
              <a:ln>
                <a:noFill/>
              </a:ln>
              <a:solidFill>
                <a:sysClr val="windowText" lastClr="000000"/>
              </a:solidFill>
              <a:effectLst/>
              <a:uLnTx/>
              <a:uFillTx/>
              <a:latin typeface="Calibri"/>
              <a:ea typeface="+mn-ea"/>
              <a:cs typeface="+mn-cs"/>
            </a:endParaRPr>
          </a:p>
          <a:p>
            <a:pPr marL="457200" marR="0" lvl="1" indent="0" algn="l" defTabSz="914400" rtl="0" eaLnBrk="1" fontAlgn="auto" latinLnBrk="0" hangingPunct="1">
              <a:lnSpc>
                <a:spcPct val="100000"/>
              </a:lnSpc>
              <a:spcBef>
                <a:spcPct val="20000"/>
              </a:spcBef>
              <a:spcAft>
                <a:spcPts val="0"/>
              </a:spcAft>
              <a:buClrTx/>
              <a:buSzTx/>
              <a:buNone/>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0025" y="2590800"/>
            <a:ext cx="3063949" cy="229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6552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cision 1"/>
          <p:cNvSpPr/>
          <p:nvPr/>
        </p:nvSpPr>
        <p:spPr>
          <a:xfrm>
            <a:off x="381000" y="6096000"/>
            <a:ext cx="8382000" cy="152400"/>
          </a:xfrm>
          <a:prstGeom prst="flowChartDecision">
            <a:avLst/>
          </a:prstGeom>
          <a:solidFill>
            <a:srgbClr val="336600">
              <a:alpha val="65000"/>
            </a:srgbClr>
          </a:solidFill>
          <a:ln w="6350">
            <a:solidFill>
              <a:srgbClr val="336600">
                <a:alpha val="36000"/>
              </a:srgbClr>
            </a:solidFill>
          </a:ln>
          <a:effectLst>
            <a:outerShdw blurRad="50800" dist="38100" dir="5400000" algn="t"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p:cNvSpPr txBox="1">
            <a:spLocks/>
          </p:cNvSpPr>
          <p:nvPr/>
        </p:nvSpPr>
        <p:spPr>
          <a:xfrm>
            <a:off x="381000" y="457200"/>
            <a:ext cx="8305800" cy="495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lang="en-US" b="1" noProof="0" dirty="0" smtClean="0">
                <a:solidFill>
                  <a:srgbClr val="336600"/>
                </a:solidFill>
                <a:latin typeface="Calibri"/>
              </a:rPr>
              <a:t>National Pollutant Discharge Elimination System (NPDES, New Mexico and Tribal Nations</a:t>
            </a:r>
            <a:r>
              <a:rPr lang="en-US" noProof="0" dirty="0" smtClean="0">
                <a:solidFill>
                  <a:srgbClr val="336600"/>
                </a:solidFill>
                <a:latin typeface="Calibri"/>
              </a:rPr>
              <a:t>)</a:t>
            </a:r>
            <a:endParaRPr lang="en-US" sz="1400" dirty="0">
              <a:solidFill>
                <a:srgbClr val="336600"/>
              </a:solidFill>
              <a:latin typeface="Calibri"/>
            </a:endParaRPr>
          </a:p>
          <a:p>
            <a:pPr marL="0" marR="0" lvl="0" indent="0" algn="l" defTabSz="914400" rtl="0" eaLnBrk="1" fontAlgn="auto" latinLnBrk="0" hangingPunct="1">
              <a:lnSpc>
                <a:spcPct val="100000"/>
              </a:lnSpc>
              <a:spcBef>
                <a:spcPct val="20000"/>
              </a:spcBef>
              <a:spcAft>
                <a:spcPts val="0"/>
              </a:spcAft>
              <a:buClrTx/>
              <a:buSzTx/>
              <a:buNone/>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U.S. Environmental Protection Agency (EPA)</a:t>
            </a: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Permit MSGP (2015)</a:t>
            </a: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Quarterly benchmark</a:t>
            </a:r>
            <a:r>
              <a:rPr kumimoji="0" lang="en-US" sz="2800" b="0" i="0" u="none" strike="noStrike" kern="1200" cap="none" spc="0" normalizeH="0" noProof="0" dirty="0" smtClean="0">
                <a:ln>
                  <a:noFill/>
                </a:ln>
                <a:solidFill>
                  <a:sysClr val="windowText" lastClr="000000"/>
                </a:solidFill>
                <a:effectLst/>
                <a:uLnTx/>
                <a:uFillTx/>
                <a:latin typeface="Calibri"/>
                <a:ea typeface="+mn-ea"/>
                <a:cs typeface="+mn-cs"/>
              </a:rPr>
              <a:t> monitoring</a:t>
            </a: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lang="en-US" dirty="0" smtClean="0">
                <a:solidFill>
                  <a:sysClr val="windowText" lastClr="000000"/>
                </a:solidFill>
                <a:latin typeface="Calibri"/>
              </a:rPr>
              <a:t>Report quarterly to EPA using </a:t>
            </a:r>
            <a:r>
              <a:rPr lang="en-US" dirty="0" err="1" smtClean="0">
                <a:solidFill>
                  <a:sysClr val="windowText" lastClr="000000"/>
                </a:solidFill>
                <a:latin typeface="Calibri"/>
              </a:rPr>
              <a:t>netDMR</a:t>
            </a:r>
            <a:r>
              <a:rPr lang="en-US" dirty="0" smtClean="0">
                <a:solidFill>
                  <a:sysClr val="windowText" lastClr="000000"/>
                </a:solidFill>
                <a:latin typeface="Calibri"/>
              </a:rPr>
              <a:t> within 30 days of receiving lab report</a:t>
            </a:r>
          </a:p>
          <a:p>
            <a:pPr lvl="2">
              <a:buClr>
                <a:srgbClr val="336600"/>
              </a:buClr>
              <a:buFont typeface="Wingdings" panose="05000000000000000000" pitchFamily="2" charset="2"/>
              <a:buChar char="§"/>
              <a:defRPr/>
            </a:pPr>
            <a:r>
              <a:rPr lang="en-US" dirty="0">
                <a:solidFill>
                  <a:sysClr val="windowText" lastClr="000000"/>
                </a:solidFill>
                <a:latin typeface="Calibri"/>
              </a:rPr>
              <a:t>Average quarterly </a:t>
            </a:r>
            <a:r>
              <a:rPr lang="en-US" dirty="0" smtClean="0">
                <a:solidFill>
                  <a:sysClr val="windowText" lastClr="000000"/>
                </a:solidFill>
                <a:latin typeface="Calibri"/>
              </a:rPr>
              <a:t>results</a:t>
            </a:r>
            <a:endParaRPr lang="en-US" dirty="0">
              <a:solidFill>
                <a:sysClr val="windowText" lastClr="000000"/>
              </a:solidFill>
              <a:latin typeface="Calibri"/>
            </a:endParaRPr>
          </a:p>
          <a:p>
            <a:pPr lvl="2">
              <a:buClr>
                <a:srgbClr val="336600"/>
              </a:buClr>
              <a:buFont typeface="Wingdings" panose="05000000000000000000" pitchFamily="2" charset="2"/>
              <a:buChar char="§"/>
              <a:defRPr/>
            </a:pPr>
            <a:r>
              <a:rPr lang="en-US" dirty="0">
                <a:solidFill>
                  <a:sysClr val="windowText" lastClr="000000"/>
                </a:solidFill>
                <a:latin typeface="Calibri"/>
              </a:rPr>
              <a:t>If no </a:t>
            </a:r>
            <a:r>
              <a:rPr lang="en-US" dirty="0" smtClean="0">
                <a:solidFill>
                  <a:sysClr val="windowText" lastClr="000000"/>
                </a:solidFill>
                <a:latin typeface="Calibri"/>
              </a:rPr>
              <a:t>exceedance in year 1, </a:t>
            </a:r>
            <a:r>
              <a:rPr lang="en-US" dirty="0">
                <a:solidFill>
                  <a:sysClr val="windowText" lastClr="000000"/>
                </a:solidFill>
                <a:latin typeface="Calibri"/>
              </a:rPr>
              <a:t>no additional benchmark sampling for permit term</a:t>
            </a: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endParaRPr lang="en-US" dirty="0" smtClean="0">
              <a:solidFill>
                <a:sysClr val="windowText" lastClr="000000"/>
              </a:solidFill>
              <a:latin typeface="Calibri"/>
            </a:endParaRPr>
          </a:p>
          <a:p>
            <a:pPr marL="457200" marR="0" lvl="1" indent="0" algn="l" defTabSz="914400" rtl="0" eaLnBrk="1" fontAlgn="auto" latinLnBrk="0" hangingPunct="1">
              <a:lnSpc>
                <a:spcPct val="100000"/>
              </a:lnSpc>
              <a:spcBef>
                <a:spcPct val="20000"/>
              </a:spcBef>
              <a:spcAft>
                <a:spcPts val="0"/>
              </a:spcAft>
              <a:buClr>
                <a:srgbClr val="336600"/>
              </a:buClr>
              <a:buSzTx/>
              <a:buNone/>
              <a:tabLst/>
              <a:defRPr/>
            </a:pPr>
            <a:endParaRPr kumimoji="0" lang="en-US" sz="2800" b="0" i="0" u="none" strike="noStrike" kern="1200" cap="none" spc="0" normalizeH="0" noProof="0" dirty="0" smtClean="0">
              <a:ln>
                <a:noFill/>
              </a:ln>
              <a:solidFill>
                <a:sysClr val="windowText" lastClr="000000"/>
              </a:solidFill>
              <a:effectLst/>
              <a:uLnTx/>
              <a:uFillTx/>
              <a:latin typeface="Calibri"/>
              <a:ea typeface="+mn-ea"/>
              <a:cs typeface="+mn-cs"/>
            </a:endParaRPr>
          </a:p>
          <a:p>
            <a:pPr marL="457200" marR="0" lvl="1" indent="0" algn="l" defTabSz="914400" rtl="0" eaLnBrk="1" fontAlgn="auto" latinLnBrk="0" hangingPunct="1">
              <a:lnSpc>
                <a:spcPct val="100000"/>
              </a:lnSpc>
              <a:spcBef>
                <a:spcPct val="20000"/>
              </a:spcBef>
              <a:spcAft>
                <a:spcPts val="0"/>
              </a:spcAft>
              <a:buClrTx/>
              <a:buSzTx/>
              <a:buNone/>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931" r="6381"/>
          <a:stretch/>
        </p:blipFill>
        <p:spPr>
          <a:xfrm>
            <a:off x="5029200" y="4928538"/>
            <a:ext cx="4042956" cy="1780282"/>
          </a:xfrm>
          <a:prstGeom prst="rect">
            <a:avLst/>
          </a:prstGeom>
        </p:spPr>
      </p:pic>
    </p:spTree>
    <p:extLst>
      <p:ext uri="{BB962C8B-B14F-4D97-AF65-F5344CB8AC3E}">
        <p14:creationId xmlns:p14="http://schemas.microsoft.com/office/powerpoint/2010/main" val="1334672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cision 1"/>
          <p:cNvSpPr/>
          <p:nvPr/>
        </p:nvSpPr>
        <p:spPr>
          <a:xfrm>
            <a:off x="381000" y="6096000"/>
            <a:ext cx="8382000" cy="152400"/>
          </a:xfrm>
          <a:prstGeom prst="flowChartDecision">
            <a:avLst/>
          </a:prstGeom>
          <a:solidFill>
            <a:srgbClr val="336600">
              <a:alpha val="65000"/>
            </a:srgbClr>
          </a:solidFill>
          <a:ln w="6350">
            <a:solidFill>
              <a:srgbClr val="336600">
                <a:alpha val="36000"/>
              </a:srgbClr>
            </a:solidFill>
          </a:ln>
          <a:effectLst>
            <a:outerShdw blurRad="50800" dist="38100" dir="5400000" algn="t"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p:cNvSpPr txBox="1">
            <a:spLocks/>
          </p:cNvSpPr>
          <p:nvPr/>
        </p:nvSpPr>
        <p:spPr>
          <a:xfrm>
            <a:off x="381000" y="533400"/>
            <a:ext cx="8382000" cy="495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200" b="1" i="0" u="none" strike="noStrike" kern="1200" cap="none" spc="0" normalizeH="0" baseline="0" noProof="0" dirty="0" smtClean="0">
                <a:ln>
                  <a:noFill/>
                </a:ln>
                <a:solidFill>
                  <a:srgbClr val="336600"/>
                </a:solidFill>
                <a:effectLst/>
                <a:uLnTx/>
                <a:uFillTx/>
                <a:latin typeface="Calibri"/>
              </a:rPr>
              <a:t>Oklahoma Pollution Discharge Elimination System (OPDES)</a:t>
            </a:r>
            <a:endParaRPr lang="en-US" sz="1400" b="1" dirty="0">
              <a:solidFill>
                <a:srgbClr val="336600"/>
              </a:solidFill>
              <a:latin typeface="Calibri"/>
            </a:endParaRPr>
          </a:p>
          <a:p>
            <a:pPr marL="0" marR="0" lvl="0" indent="0" algn="l" defTabSz="914400" rtl="0" eaLnBrk="1" fontAlgn="auto" latinLnBrk="0" hangingPunct="1">
              <a:lnSpc>
                <a:spcPct val="100000"/>
              </a:lnSpc>
              <a:spcBef>
                <a:spcPct val="20000"/>
              </a:spcBef>
              <a:spcAft>
                <a:spcPts val="0"/>
              </a:spcAft>
              <a:buClrTx/>
              <a:buSzTx/>
              <a:buNone/>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Oklahoma Department of Environmental Quality (ODEQ)</a:t>
            </a: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Permit OKR05 (2011)</a:t>
            </a: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lang="en-US" dirty="0" smtClean="0">
                <a:solidFill>
                  <a:sysClr val="windowText" lastClr="000000"/>
                </a:solidFill>
                <a:latin typeface="Calibri"/>
              </a:rPr>
              <a:t>Submit Annual Comprehensive Site Compliance Evaluation Report by March 1</a:t>
            </a:r>
            <a:r>
              <a:rPr lang="en-US" baseline="30000" dirty="0" smtClean="0">
                <a:solidFill>
                  <a:sysClr val="windowText" lastClr="000000"/>
                </a:solidFill>
                <a:latin typeface="Calibri"/>
              </a:rPr>
              <a:t>st</a:t>
            </a:r>
            <a:r>
              <a:rPr lang="en-US" dirty="0" smtClean="0">
                <a:solidFill>
                  <a:sysClr val="windowText" lastClr="000000"/>
                </a:solidFill>
                <a:latin typeface="Calibri"/>
              </a:rPr>
              <a:t> </a:t>
            </a:r>
          </a:p>
          <a:p>
            <a:pPr lvl="2">
              <a:buClr>
                <a:srgbClr val="336600"/>
              </a:buClr>
              <a:buFont typeface="Wingdings" panose="05000000000000000000" pitchFamily="2" charset="2"/>
              <a:buChar char="§"/>
              <a:defRPr/>
            </a:pPr>
            <a:r>
              <a:rPr lang="en-US" dirty="0" smtClean="0">
                <a:solidFill>
                  <a:sysClr val="windowText" lastClr="000000"/>
                </a:solidFill>
                <a:latin typeface="Calibri"/>
              </a:rPr>
              <a:t>In lieu of Benchmark Monitoring Reporting</a:t>
            </a:r>
            <a:endPar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457200" marR="0" lvl="1" indent="0" algn="l" defTabSz="914400" rtl="0" eaLnBrk="1" fontAlgn="auto" latinLnBrk="0" hangingPunct="1">
              <a:lnSpc>
                <a:spcPct val="100000"/>
              </a:lnSpc>
              <a:spcBef>
                <a:spcPct val="20000"/>
              </a:spcBef>
              <a:spcAft>
                <a:spcPts val="0"/>
              </a:spcAft>
              <a:buClrTx/>
              <a:buSzTx/>
              <a:buNone/>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4084382"/>
            <a:ext cx="2389454" cy="2707406"/>
          </a:xfrm>
          <a:prstGeom prst="rect">
            <a:avLst/>
          </a:prstGeom>
        </p:spPr>
      </p:pic>
    </p:spTree>
    <p:extLst>
      <p:ext uri="{BB962C8B-B14F-4D97-AF65-F5344CB8AC3E}">
        <p14:creationId xmlns:p14="http://schemas.microsoft.com/office/powerpoint/2010/main" val="4170094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cision 1"/>
          <p:cNvSpPr/>
          <p:nvPr/>
        </p:nvSpPr>
        <p:spPr>
          <a:xfrm>
            <a:off x="381000" y="6096000"/>
            <a:ext cx="8382000" cy="152400"/>
          </a:xfrm>
          <a:prstGeom prst="flowChartDecision">
            <a:avLst/>
          </a:prstGeom>
          <a:solidFill>
            <a:srgbClr val="336600">
              <a:alpha val="65000"/>
            </a:srgbClr>
          </a:solidFill>
          <a:ln w="6350">
            <a:solidFill>
              <a:srgbClr val="336600">
                <a:alpha val="36000"/>
              </a:srgbClr>
            </a:solidFill>
          </a:ln>
          <a:effectLst>
            <a:outerShdw blurRad="50800" dist="38100" dir="5400000" algn="t"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p:cNvSpPr txBox="1">
            <a:spLocks/>
          </p:cNvSpPr>
          <p:nvPr/>
        </p:nvSpPr>
        <p:spPr>
          <a:xfrm>
            <a:off x="381000" y="457200"/>
            <a:ext cx="8382000" cy="510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lang="en-US" b="1" dirty="0" smtClean="0">
                <a:solidFill>
                  <a:srgbClr val="336600"/>
                </a:solidFill>
                <a:latin typeface="Calibri"/>
              </a:rPr>
              <a:t>NPDES and </a:t>
            </a:r>
            <a:r>
              <a:rPr kumimoji="0" lang="en-US" sz="3200" b="1" i="0" u="none" strike="noStrike" kern="1200" cap="none" spc="0" normalizeH="0" baseline="0" noProof="0" dirty="0" smtClean="0">
                <a:ln>
                  <a:noFill/>
                </a:ln>
                <a:solidFill>
                  <a:srgbClr val="336600"/>
                </a:solidFill>
                <a:effectLst/>
                <a:uLnTx/>
                <a:uFillTx/>
                <a:latin typeface="Calibri"/>
              </a:rPr>
              <a:t>Arkansas Water</a:t>
            </a:r>
            <a:r>
              <a:rPr kumimoji="0" lang="en-US" sz="3200" b="1" i="0" u="none" strike="noStrike" kern="1200" cap="none" spc="0" normalizeH="0" noProof="0" dirty="0" smtClean="0">
                <a:ln>
                  <a:noFill/>
                </a:ln>
                <a:solidFill>
                  <a:srgbClr val="336600"/>
                </a:solidFill>
                <a:effectLst/>
                <a:uLnTx/>
                <a:uFillTx/>
                <a:latin typeface="Calibri"/>
              </a:rPr>
              <a:t> and </a:t>
            </a:r>
            <a:r>
              <a:rPr lang="en-US" b="1" dirty="0" smtClean="0">
                <a:solidFill>
                  <a:srgbClr val="336600"/>
                </a:solidFill>
                <a:latin typeface="Calibri"/>
              </a:rPr>
              <a:t>Air Pollution Control Act</a:t>
            </a:r>
            <a:endParaRPr lang="en-US" sz="1050" b="1" dirty="0">
              <a:solidFill>
                <a:srgbClr val="336600"/>
              </a:solidFill>
              <a:latin typeface="Calibri"/>
            </a:endParaRPr>
          </a:p>
          <a:p>
            <a:pPr marL="0" marR="0" lvl="0" indent="0" algn="l" defTabSz="914400" rtl="0" eaLnBrk="1" fontAlgn="auto" latinLnBrk="0" hangingPunct="1">
              <a:lnSpc>
                <a:spcPct val="100000"/>
              </a:lnSpc>
              <a:spcBef>
                <a:spcPct val="20000"/>
              </a:spcBef>
              <a:spcAft>
                <a:spcPts val="0"/>
              </a:spcAft>
              <a:buClrTx/>
              <a:buSzTx/>
              <a:buNone/>
              <a:tabLst/>
              <a:defRPr/>
            </a:pPr>
            <a:r>
              <a:rPr kumimoji="0" lang="en-US" sz="2800" b="0" i="0" u="none" strike="noStrike" kern="1200" cap="none" spc="0" normalizeH="0" baseline="0" noProof="0" dirty="0" smtClean="0">
                <a:ln>
                  <a:noFill/>
                </a:ln>
                <a:effectLst/>
                <a:uLnTx/>
                <a:uFillTx/>
                <a:latin typeface="Calibri"/>
                <a:ea typeface="+mn-ea"/>
                <a:cs typeface="+mn-cs"/>
              </a:rPr>
              <a:t>Arkansas</a:t>
            </a:r>
            <a:r>
              <a:rPr kumimoji="0" lang="en-US" sz="2800" b="0" i="0" u="none" strike="noStrike" kern="1200" cap="none" spc="0" normalizeH="0" noProof="0" dirty="0" smtClean="0">
                <a:ln>
                  <a:noFill/>
                </a:ln>
                <a:effectLst/>
                <a:uLnTx/>
                <a:uFillTx/>
                <a:latin typeface="Calibri"/>
                <a:ea typeface="+mn-ea"/>
                <a:cs typeface="+mn-cs"/>
              </a:rPr>
              <a:t> Department of Environmental </a:t>
            </a:r>
            <a:r>
              <a:rPr lang="en-US" sz="2800" dirty="0" smtClean="0">
                <a:latin typeface="Calibri"/>
              </a:rPr>
              <a:t>Quality (ADEQ)</a:t>
            </a:r>
            <a:endPar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Permit ARR000000 (2013)</a:t>
            </a: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lang="en-US" dirty="0" smtClean="0">
                <a:solidFill>
                  <a:sysClr val="windowText" lastClr="000000"/>
                </a:solidFill>
                <a:latin typeface="Calibri"/>
              </a:rPr>
              <a:t>Annual benchmark monitoring</a:t>
            </a:r>
          </a:p>
          <a:p>
            <a:pPr lvl="2">
              <a:buClr>
                <a:srgbClr val="336600"/>
              </a:buClr>
              <a:buFont typeface="Wingdings" panose="05000000000000000000" pitchFamily="2" charset="2"/>
              <a:buChar char="§"/>
              <a:defRPr/>
            </a:pPr>
            <a:r>
              <a:rPr lang="en-US" dirty="0" smtClean="0">
                <a:solidFill>
                  <a:sysClr val="windowText" lastClr="000000"/>
                </a:solidFill>
                <a:latin typeface="Calibri"/>
              </a:rPr>
              <a:t>pH and TSS benchmark parameters for ALL facilities</a:t>
            </a:r>
          </a:p>
          <a:p>
            <a:pPr lvl="2">
              <a:buClr>
                <a:srgbClr val="336600"/>
              </a:buClr>
              <a:buFont typeface="Wingdings" panose="05000000000000000000" pitchFamily="2" charset="2"/>
              <a:buChar char="§"/>
              <a:defRPr/>
            </a:pPr>
            <a:r>
              <a:rPr lang="en-US" dirty="0" smtClean="0">
                <a:solidFill>
                  <a:sysClr val="windowText" lastClr="000000"/>
                </a:solidFill>
                <a:latin typeface="Calibri"/>
              </a:rPr>
              <a:t>Additional sector-specific benchmark parameters</a:t>
            </a:r>
          </a:p>
          <a:p>
            <a:pPr lvl="2">
              <a:buClr>
                <a:srgbClr val="336600"/>
              </a:buClr>
              <a:buFont typeface="Wingdings" panose="05000000000000000000" pitchFamily="2" charset="2"/>
              <a:buChar char="§"/>
              <a:defRPr/>
            </a:pPr>
            <a:r>
              <a:rPr lang="en-US" dirty="0" smtClean="0">
                <a:solidFill>
                  <a:sysClr val="windowText" lastClr="000000"/>
                </a:solidFill>
                <a:latin typeface="Calibri"/>
              </a:rPr>
              <a:t>Include results in Stormwater Annual Report (SWAR)</a:t>
            </a: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Alternatives to benchmark</a:t>
            </a:r>
            <a:r>
              <a:rPr kumimoji="0" lang="en-US" sz="2800" b="0" i="0" u="none" strike="noStrike" kern="1200" cap="none" spc="0" normalizeH="0" noProof="0" dirty="0" smtClean="0">
                <a:ln>
                  <a:noFill/>
                </a:ln>
                <a:solidFill>
                  <a:sysClr val="windowText" lastClr="000000"/>
                </a:solidFill>
                <a:effectLst/>
                <a:uLnTx/>
                <a:uFillTx/>
                <a:latin typeface="Calibri"/>
                <a:ea typeface="+mn-ea"/>
                <a:cs typeface="+mn-cs"/>
              </a:rPr>
              <a:t> values</a:t>
            </a:r>
          </a:p>
          <a:p>
            <a:pPr marL="457200" marR="0" lvl="1" indent="0" algn="l" defTabSz="914400" rtl="0" eaLnBrk="1" fontAlgn="auto" latinLnBrk="0" hangingPunct="1">
              <a:lnSpc>
                <a:spcPct val="100000"/>
              </a:lnSpc>
              <a:spcBef>
                <a:spcPct val="20000"/>
              </a:spcBef>
              <a:spcAft>
                <a:spcPts val="0"/>
              </a:spcAft>
              <a:buClr>
                <a:srgbClr val="336600"/>
              </a:buClr>
              <a:buSzTx/>
              <a:buNone/>
              <a:tabLst/>
              <a:defRPr/>
            </a:pPr>
            <a:endParaRPr lang="en-US" noProof="0" dirty="0" smtClean="0">
              <a:solidFill>
                <a:sysClr val="windowText" lastClr="000000"/>
              </a:solidFill>
              <a:latin typeface="Calibri"/>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4342793"/>
            <a:ext cx="2971800" cy="2439007"/>
          </a:xfrm>
          <a:prstGeom prst="rect">
            <a:avLst/>
          </a:prstGeom>
        </p:spPr>
      </p:pic>
    </p:spTree>
    <p:extLst>
      <p:ext uri="{BB962C8B-B14F-4D97-AF65-F5344CB8AC3E}">
        <p14:creationId xmlns:p14="http://schemas.microsoft.com/office/powerpoint/2010/main" val="4187849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cision 1"/>
          <p:cNvSpPr/>
          <p:nvPr/>
        </p:nvSpPr>
        <p:spPr>
          <a:xfrm>
            <a:off x="381000" y="6096000"/>
            <a:ext cx="8382000" cy="152400"/>
          </a:xfrm>
          <a:prstGeom prst="flowChartDecision">
            <a:avLst/>
          </a:prstGeom>
          <a:solidFill>
            <a:srgbClr val="336600">
              <a:alpha val="65000"/>
            </a:srgbClr>
          </a:solidFill>
          <a:ln w="6350">
            <a:solidFill>
              <a:srgbClr val="336600">
                <a:alpha val="36000"/>
              </a:srgbClr>
            </a:solidFill>
          </a:ln>
          <a:effectLst>
            <a:outerShdw blurRad="50800" dist="38100" dir="5400000" algn="t"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p:cNvSpPr txBox="1">
            <a:spLocks/>
          </p:cNvSpPr>
          <p:nvPr/>
        </p:nvSpPr>
        <p:spPr>
          <a:xfrm>
            <a:off x="457200" y="457200"/>
            <a:ext cx="8153400" cy="4572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200" b="1" i="0" u="none" strike="noStrike" kern="1200" cap="none" spc="0" normalizeH="0" baseline="0" noProof="0" dirty="0" smtClean="0">
                <a:ln>
                  <a:noFill/>
                </a:ln>
                <a:solidFill>
                  <a:srgbClr val="336600"/>
                </a:solidFill>
                <a:effectLst/>
                <a:uLnTx/>
                <a:uFillTx/>
                <a:latin typeface="Calibri"/>
                <a:ea typeface="+mn-ea"/>
                <a:cs typeface="+mn-cs"/>
              </a:rPr>
              <a:t>Louisiana Pollutant</a:t>
            </a:r>
            <a:r>
              <a:rPr kumimoji="0" lang="en-US" sz="3200" b="1" i="0" u="none" strike="noStrike" kern="1200" cap="none" spc="0" normalizeH="0" noProof="0" dirty="0" smtClean="0">
                <a:ln>
                  <a:noFill/>
                </a:ln>
                <a:solidFill>
                  <a:srgbClr val="336600"/>
                </a:solidFill>
                <a:effectLst/>
                <a:uLnTx/>
                <a:uFillTx/>
                <a:latin typeface="Calibri"/>
                <a:ea typeface="+mn-ea"/>
                <a:cs typeface="+mn-cs"/>
              </a:rPr>
              <a:t> Discharge Elimination System (LPDES)</a:t>
            </a:r>
          </a:p>
          <a:p>
            <a:pPr marL="0" marR="0" lvl="0" indent="0" algn="l" defTabSz="914400" rtl="0" eaLnBrk="1" fontAlgn="auto" latinLnBrk="0" hangingPunct="1">
              <a:lnSpc>
                <a:spcPct val="100000"/>
              </a:lnSpc>
              <a:spcBef>
                <a:spcPct val="20000"/>
              </a:spcBef>
              <a:spcAft>
                <a:spcPts val="0"/>
              </a:spcAft>
              <a:buClrTx/>
              <a:buSzTx/>
              <a:buNone/>
              <a:tabLst/>
              <a:defRPr/>
            </a:pPr>
            <a:r>
              <a:rPr kumimoji="0" lang="en-US" sz="2800" b="0" i="0" u="none" strike="noStrike" kern="1200" cap="none" spc="0" normalizeH="0" baseline="0" noProof="0" dirty="0" smtClean="0">
                <a:ln>
                  <a:noFill/>
                </a:ln>
                <a:effectLst/>
                <a:uLnTx/>
                <a:uFillTx/>
                <a:latin typeface="Calibri"/>
                <a:ea typeface="+mn-ea"/>
                <a:cs typeface="+mn-cs"/>
              </a:rPr>
              <a:t>Louisiana</a:t>
            </a:r>
            <a:r>
              <a:rPr kumimoji="0" lang="en-US" sz="2800" b="0" i="0" u="none" strike="noStrike" kern="1200" cap="none" spc="0" normalizeH="0" noProof="0" dirty="0" smtClean="0">
                <a:ln>
                  <a:noFill/>
                </a:ln>
                <a:effectLst/>
                <a:uLnTx/>
                <a:uFillTx/>
                <a:latin typeface="Calibri"/>
                <a:ea typeface="+mn-ea"/>
                <a:cs typeface="+mn-cs"/>
              </a:rPr>
              <a:t> Department of Environmental Quality (LDEQ)</a:t>
            </a:r>
            <a:endParaRPr kumimoji="0" lang="en-US" sz="2800" b="0" i="0" u="none" strike="noStrike" kern="1200" cap="none" spc="0" normalizeH="0" baseline="0" noProof="0" dirty="0" smtClean="0">
              <a:ln>
                <a:noFill/>
              </a:ln>
              <a:effectLst/>
              <a:uLnTx/>
              <a:uFillTx/>
              <a:latin typeface="Calibri"/>
              <a:ea typeface="+mn-ea"/>
              <a:cs typeface="+mn-cs"/>
            </a:endParaRP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Permit LAR050000 (2016)</a:t>
            </a: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Quarterly</a:t>
            </a:r>
            <a:r>
              <a:rPr kumimoji="0" lang="en-US" sz="2800" b="0" i="0" u="none" strike="noStrike" kern="1200" cap="none" spc="0" normalizeH="0" noProof="0" dirty="0" smtClean="0">
                <a:ln>
                  <a:noFill/>
                </a:ln>
                <a:solidFill>
                  <a:sysClr val="windowText" lastClr="000000"/>
                </a:solidFill>
                <a:effectLst/>
                <a:uLnTx/>
                <a:uFillTx/>
                <a:latin typeface="Calibri"/>
                <a:ea typeface="+mn-ea"/>
                <a:cs typeface="+mn-cs"/>
              </a:rPr>
              <a:t> benchmark monitoring in years 2 and 4 of the</a:t>
            </a:r>
            <a:r>
              <a:rPr lang="en-US" dirty="0" smtClean="0">
                <a:solidFill>
                  <a:sysClr val="windowText" lastClr="000000"/>
                </a:solidFill>
                <a:latin typeface="Calibri"/>
              </a:rPr>
              <a:t> permit</a:t>
            </a:r>
          </a:p>
          <a:p>
            <a:pPr lvl="2">
              <a:buClr>
                <a:srgbClr val="336600"/>
              </a:buClr>
              <a:buFont typeface="Wingdings" panose="05000000000000000000" pitchFamily="2" charset="2"/>
              <a:buChar char="§"/>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Each outfall (unless</a:t>
            </a:r>
            <a:r>
              <a:rPr kumimoji="0" lang="en-US" sz="2400" b="0" i="0" u="none" strike="noStrike" kern="1200" cap="none" spc="0" normalizeH="0" noProof="0" dirty="0" smtClean="0">
                <a:ln>
                  <a:noFill/>
                </a:ln>
                <a:solidFill>
                  <a:sysClr val="windowText" lastClr="000000"/>
                </a:solidFill>
                <a:effectLst/>
                <a:uLnTx/>
                <a:uFillTx/>
                <a:latin typeface="Calibri"/>
                <a:ea typeface="+mn-ea"/>
                <a:cs typeface="+mn-cs"/>
              </a:rPr>
              <a:t> substantially similar)</a:t>
            </a:r>
            <a:endPar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lvl="2">
              <a:buClr>
                <a:srgbClr val="336600"/>
              </a:buClr>
              <a:buFont typeface="Wingdings" panose="05000000000000000000" pitchFamily="2" charset="2"/>
              <a:buChar char="§"/>
              <a:defRPr/>
            </a:pPr>
            <a:r>
              <a:rPr lang="en-US" dirty="0" smtClean="0">
                <a:solidFill>
                  <a:sysClr val="windowText" lastClr="000000"/>
                </a:solidFill>
                <a:latin typeface="Calibri"/>
              </a:rPr>
              <a:t>Waiver for year 4 if average of year 2 results do not exceed benchmark values</a:t>
            </a:r>
            <a:endPar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R="0" lvl="1" algn="l" defTabSz="914400" rtl="0" eaLnBrk="1" fontAlgn="auto" latinLnBrk="0" hangingPunct="1">
              <a:lnSpc>
                <a:spcPct val="100000"/>
              </a:lnSpc>
              <a:spcBef>
                <a:spcPct val="20000"/>
              </a:spcBef>
              <a:spcAft>
                <a:spcPts val="0"/>
              </a:spcAft>
              <a:buClr>
                <a:srgbClr val="336600"/>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Submit results annually on DMR form</a:t>
            </a:r>
          </a:p>
          <a:p>
            <a:pPr marL="457200" marR="0" lvl="1" indent="0" algn="l" defTabSz="914400" rtl="0" eaLnBrk="1" fontAlgn="auto" latinLnBrk="0" hangingPunct="1">
              <a:lnSpc>
                <a:spcPct val="100000"/>
              </a:lnSpc>
              <a:spcBef>
                <a:spcPct val="20000"/>
              </a:spcBef>
              <a:spcAft>
                <a:spcPts val="0"/>
              </a:spcAft>
              <a:buClrTx/>
              <a:buSzTx/>
              <a:buNone/>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3988256"/>
            <a:ext cx="2220686" cy="2819279"/>
          </a:xfrm>
          <a:prstGeom prst="rect">
            <a:avLst/>
          </a:prstGeom>
        </p:spPr>
      </p:pic>
    </p:spTree>
    <p:extLst>
      <p:ext uri="{BB962C8B-B14F-4D97-AF65-F5344CB8AC3E}">
        <p14:creationId xmlns:p14="http://schemas.microsoft.com/office/powerpoint/2010/main" val="19590163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2355</TotalTime>
  <Words>1896</Words>
  <Application>Microsoft Office PowerPoint</Application>
  <PresentationFormat>On-screen Show (4:3)</PresentationFormat>
  <Paragraphs>299</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Aspect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Fort Worth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ITAdmin</dc:creator>
  <cp:lastModifiedBy>wallacsa</cp:lastModifiedBy>
  <cp:revision>427</cp:revision>
  <cp:lastPrinted>2016-09-29T13:02:38Z</cp:lastPrinted>
  <dcterms:created xsi:type="dcterms:W3CDTF">2016-02-18T17:01:30Z</dcterms:created>
  <dcterms:modified xsi:type="dcterms:W3CDTF">2016-09-29T20:01:16Z</dcterms:modified>
</cp:coreProperties>
</file>