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s/slide3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2.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ppt/tags/tag6.xml" ContentType="application/vnd.openxmlformats-officedocument.presentationml.tags+xml"/>
  <Override PartName="/ppt/tags/tag5.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354" r:id="rId2"/>
    <p:sldId id="445" r:id="rId3"/>
    <p:sldId id="461" r:id="rId4"/>
    <p:sldId id="446" r:id="rId5"/>
    <p:sldId id="447" r:id="rId6"/>
    <p:sldId id="448" r:id="rId7"/>
    <p:sldId id="449" r:id="rId8"/>
    <p:sldId id="439" r:id="rId9"/>
    <p:sldId id="436" r:id="rId10"/>
    <p:sldId id="463" r:id="rId11"/>
    <p:sldId id="464" r:id="rId12"/>
    <p:sldId id="473" r:id="rId13"/>
    <p:sldId id="467" r:id="rId14"/>
    <p:sldId id="465" r:id="rId15"/>
    <p:sldId id="468" r:id="rId16"/>
    <p:sldId id="469" r:id="rId17"/>
    <p:sldId id="470" r:id="rId18"/>
    <p:sldId id="471" r:id="rId19"/>
    <p:sldId id="472" r:id="rId20"/>
    <p:sldId id="474" r:id="rId21"/>
    <p:sldId id="475" r:id="rId22"/>
    <p:sldId id="476" r:id="rId23"/>
    <p:sldId id="477" r:id="rId24"/>
    <p:sldId id="478" r:id="rId25"/>
    <p:sldId id="479" r:id="rId26"/>
    <p:sldId id="480" r:id="rId27"/>
    <p:sldId id="481" r:id="rId28"/>
    <p:sldId id="482" r:id="rId29"/>
    <p:sldId id="483" r:id="rId30"/>
    <p:sldId id="484" r:id="rId31"/>
    <p:sldId id="485" r:id="rId32"/>
    <p:sldId id="486" r:id="rId33"/>
    <p:sldId id="487" r:id="rId34"/>
    <p:sldId id="488" r:id="rId35"/>
    <p:sldId id="489" r:id="rId36"/>
    <p:sldId id="490" r:id="rId37"/>
    <p:sldId id="491" r:id="rId38"/>
    <p:sldId id="450" r:id="rId39"/>
  </p:sldIdLst>
  <p:sldSz cx="9144000" cy="6858000" type="screen4x3"/>
  <p:notesSz cx="7023100" cy="93091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925700"/>
    <a:srgbClr val="CC7A00"/>
    <a:srgbClr val="14385C"/>
    <a:srgbClr val="899BAD"/>
    <a:srgbClr val="042A45"/>
    <a:srgbClr val="042A43"/>
    <a:srgbClr val="D27D00"/>
    <a:srgbClr val="25629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62" autoAdjust="0"/>
    <p:restoredTop sz="99158" autoAdjust="0"/>
  </p:normalViewPr>
  <p:slideViewPr>
    <p:cSldViewPr showGuides="1">
      <p:cViewPr varScale="1">
        <p:scale>
          <a:sx n="88" d="100"/>
          <a:sy n="88" d="100"/>
        </p:scale>
        <p:origin x="-1603" y="-72"/>
      </p:cViewPr>
      <p:guideLst>
        <p:guide orient="horz" pos="672"/>
        <p:guide orient="horz" pos="3936"/>
        <p:guide pos="217"/>
        <p:guide pos="5568"/>
        <p:guide pos="1433"/>
      </p:guideLst>
    </p:cSldViewPr>
  </p:slideViewPr>
  <p:notesTextViewPr>
    <p:cViewPr>
      <p:scale>
        <a:sx n="100" d="100"/>
        <a:sy n="100" d="100"/>
      </p:scale>
      <p:origin x="0" y="0"/>
    </p:cViewPr>
  </p:notesTextViewPr>
  <p:sorterViewPr>
    <p:cViewPr>
      <p:scale>
        <a:sx n="100" d="100"/>
        <a:sy n="100" d="100"/>
      </p:scale>
      <p:origin x="0" y="2122"/>
    </p:cViewPr>
  </p:sorterViewPr>
  <p:notesViewPr>
    <p:cSldViewPr>
      <p:cViewPr varScale="1">
        <p:scale>
          <a:sx n="72" d="100"/>
          <a:sy n="72" d="100"/>
        </p:scale>
        <p:origin x="-2400" y="-91"/>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460758AE-1DDC-4AE3-9E65-A74BA5CAC692}" type="datetimeFigureOut">
              <a:rPr lang="en-US" smtClean="0"/>
              <a:t>11/6/2017</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C91E73E3-3126-421E-8B47-70241672699C}" type="slidenum">
              <a:rPr lang="en-US" smtClean="0"/>
              <a:t>‹#›</a:t>
            </a:fld>
            <a:endParaRPr lang="en-US"/>
          </a:p>
        </p:txBody>
      </p:sp>
    </p:spTree>
    <p:extLst>
      <p:ext uri="{BB962C8B-B14F-4D97-AF65-F5344CB8AC3E}">
        <p14:creationId xmlns:p14="http://schemas.microsoft.com/office/powerpoint/2010/main" val="2315930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659" tIns="46830" rIns="93659" bIns="46830" rtlCol="0"/>
          <a:lstStyle>
            <a:lvl1pPr algn="l">
              <a:defRPr sz="1200"/>
            </a:lvl1pPr>
          </a:lstStyle>
          <a:p>
            <a:endParaRPr lang="en-US" dirty="0"/>
          </a:p>
        </p:txBody>
      </p:sp>
      <p:sp>
        <p:nvSpPr>
          <p:cNvPr id="3" name="Date Placeholder 2"/>
          <p:cNvSpPr>
            <a:spLocks noGrp="1"/>
          </p:cNvSpPr>
          <p:nvPr>
            <p:ph type="dt" idx="1"/>
          </p:nvPr>
        </p:nvSpPr>
        <p:spPr>
          <a:xfrm>
            <a:off x="3978131" y="0"/>
            <a:ext cx="3043343" cy="465455"/>
          </a:xfrm>
          <a:prstGeom prst="rect">
            <a:avLst/>
          </a:prstGeom>
        </p:spPr>
        <p:txBody>
          <a:bodyPr vert="horz" lIns="93659" tIns="46830" rIns="93659" bIns="46830" rtlCol="0"/>
          <a:lstStyle>
            <a:lvl1pPr algn="r">
              <a:defRPr sz="1200"/>
            </a:lvl1pPr>
          </a:lstStyle>
          <a:p>
            <a:fld id="{7A790463-911A-4750-AD2E-671879DD54F4}" type="datetimeFigureOut">
              <a:rPr lang="en-US" smtClean="0"/>
              <a:pPr/>
              <a:t>11/6/2017</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659" tIns="46830" rIns="93659" bIns="46830"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659" tIns="46830" rIns="93659" bIns="4683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1"/>
            <a:ext cx="3043343" cy="465455"/>
          </a:xfrm>
          <a:prstGeom prst="rect">
            <a:avLst/>
          </a:prstGeom>
        </p:spPr>
        <p:txBody>
          <a:bodyPr vert="horz" lIns="93659" tIns="46830" rIns="93659" bIns="4683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1" y="8842031"/>
            <a:ext cx="3043343" cy="465455"/>
          </a:xfrm>
          <a:prstGeom prst="rect">
            <a:avLst/>
          </a:prstGeom>
        </p:spPr>
        <p:txBody>
          <a:bodyPr vert="horz" lIns="93659" tIns="46830" rIns="93659" bIns="46830" rtlCol="0" anchor="b"/>
          <a:lstStyle>
            <a:lvl1pPr algn="r">
              <a:defRPr sz="1200"/>
            </a:lvl1pPr>
          </a:lstStyle>
          <a:p>
            <a:fld id="{09541898-D043-4569-A9A6-59B778BECE00}" type="slidenum">
              <a:rPr lang="en-US" smtClean="0"/>
              <a:pPr/>
              <a:t>‹#›</a:t>
            </a:fld>
            <a:endParaRPr lang="en-US" dirty="0"/>
          </a:p>
        </p:txBody>
      </p:sp>
    </p:spTree>
    <p:extLst>
      <p:ext uri="{BB962C8B-B14F-4D97-AF65-F5344CB8AC3E}">
        <p14:creationId xmlns:p14="http://schemas.microsoft.com/office/powerpoint/2010/main" val="7582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a:t>
            </a:fld>
            <a:endParaRPr lang="en-US" dirty="0"/>
          </a:p>
        </p:txBody>
      </p:sp>
    </p:spTree>
    <p:extLst>
      <p:ext uri="{BB962C8B-B14F-4D97-AF65-F5344CB8AC3E}">
        <p14:creationId xmlns:p14="http://schemas.microsoft.com/office/powerpoint/2010/main" val="1361971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27" indent="-171427">
              <a:buFont typeface="Arial" panose="020B0604020202020204" pitchFamily="34" charset="0"/>
              <a:buChar char="•"/>
            </a:pPr>
            <a:r>
              <a:rPr lang="en-US" b="1" dirty="0" smtClean="0"/>
              <a:t>DONNA INTL. BRIDGE (FEDERAL INSPECTION FACILITY NB)- </a:t>
            </a:r>
            <a:r>
              <a:rPr lang="en-US" dirty="0" smtClean="0"/>
              <a:t>PHASE II OF THE BRIDGE’S MASTER PLAN; NEWLY REQUESTED BY CITY OF DONNA. THE CITY IS ANTICIPATING HEAVY TRUCK TRAFFIC, THRU DONNA INTL. BRIDGE, WITH THE CREATION OF THE MAZATLAN-MATAMOROS HIGHWAY. HOWEVER, THEY NEED TO DEVELOP AND CONSTRUCT THE INSPECTION FACILITIES FOR THE TRUCK INSPECTIONS BY THE END OF 2018.</a:t>
            </a:r>
          </a:p>
          <a:p>
            <a:pPr marL="171427" indent="-171427">
              <a:buFont typeface="Arial" panose="020B0604020202020204" pitchFamily="34" charset="0"/>
              <a:buChar char="•"/>
            </a:pPr>
            <a:endParaRPr lang="en-US" i="1" dirty="0" smtClean="0"/>
          </a:p>
          <a:p>
            <a:pPr marL="171427" indent="-171427">
              <a:buFont typeface="Arial" panose="020B0604020202020204" pitchFamily="34" charset="0"/>
              <a:buChar char="•"/>
            </a:pPr>
            <a:r>
              <a:rPr lang="en-US" i="1" dirty="0" smtClean="0"/>
              <a:t>(SITE PLAN OF PLANNED INSPECTION FACILITIES IN THE FOLLOWING SLIDE.)</a:t>
            </a:r>
            <a:endParaRPr lang="en-US" i="1"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15</a:t>
            </a:fld>
            <a:endParaRPr lang="en-US" dirty="0"/>
          </a:p>
        </p:txBody>
      </p:sp>
    </p:spTree>
    <p:extLst>
      <p:ext uri="{BB962C8B-B14F-4D97-AF65-F5344CB8AC3E}">
        <p14:creationId xmlns:p14="http://schemas.microsoft.com/office/powerpoint/2010/main" val="3923534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SITE PLAN SHOWING THE 4 PHASES OF FACILITY DEVELOPMENT.</a:t>
            </a:r>
          </a:p>
          <a:p>
            <a:pPr marL="171427" indent="-171427">
              <a:buFont typeface="Arial" panose="020B0604020202020204" pitchFamily="34" charset="0"/>
              <a:buChar char="•"/>
            </a:pPr>
            <a:r>
              <a:rPr lang="en-US" b="1" dirty="0" smtClean="0"/>
              <a:t>PHASE I</a:t>
            </a:r>
            <a:r>
              <a:rPr lang="en-US" dirty="0" smtClean="0"/>
              <a:t>- SOUTH BOUND EMPTY COMMERCIAL FACILITY (UNDER DEVELOPMENT) </a:t>
            </a:r>
            <a:r>
              <a:rPr lang="en-US" i="1" dirty="0" smtClean="0">
                <a:solidFill>
                  <a:srgbClr val="FF0000"/>
                </a:solidFill>
              </a:rPr>
              <a:t>APPROX. $9 MILLION    (FUNDED WITH CBI)</a:t>
            </a:r>
          </a:p>
          <a:p>
            <a:pPr marL="171427" indent="-171427">
              <a:buFont typeface="Arial" panose="020B0604020202020204" pitchFamily="34" charset="0"/>
              <a:buChar char="•"/>
            </a:pPr>
            <a:r>
              <a:rPr lang="en-US" b="1" dirty="0" smtClean="0"/>
              <a:t>PHASE II-</a:t>
            </a:r>
            <a:r>
              <a:rPr lang="en-US" dirty="0" smtClean="0"/>
              <a:t> NORTH BOUND EMPTY COMMERCIAL FACILITY (PENDING DEVELOPMENT) </a:t>
            </a:r>
            <a:r>
              <a:rPr lang="en-US" dirty="0" smtClean="0">
                <a:solidFill>
                  <a:srgbClr val="FF0000"/>
                </a:solidFill>
              </a:rPr>
              <a:t>APPROX. $22 MILLION   (NOT FUNDED)</a:t>
            </a:r>
          </a:p>
          <a:p>
            <a:pPr marL="171427" indent="-171427">
              <a:buFont typeface="Arial" panose="020B0604020202020204" pitchFamily="34" charset="0"/>
              <a:buChar char="•"/>
            </a:pPr>
            <a:r>
              <a:rPr lang="en-US" b="1" dirty="0" smtClean="0"/>
              <a:t>PHASE III-  </a:t>
            </a:r>
            <a:r>
              <a:rPr lang="en-US" dirty="0" smtClean="0"/>
              <a:t>NORTH BOUND LOADED COMMERCIAL FACILITY (PENDING DEVELOPMENT) </a:t>
            </a:r>
            <a:r>
              <a:rPr lang="en-US" dirty="0" smtClean="0">
                <a:solidFill>
                  <a:srgbClr val="FF0000"/>
                </a:solidFill>
              </a:rPr>
              <a:t>APPROX. $20 MILLION  (NOT FUNDED)</a:t>
            </a:r>
          </a:p>
          <a:p>
            <a:pPr marL="171427" indent="-171427">
              <a:buFont typeface="Arial" panose="020B0604020202020204" pitchFamily="34" charset="0"/>
              <a:buChar char="•"/>
            </a:pPr>
            <a:r>
              <a:rPr lang="en-US" b="1" dirty="0" smtClean="0"/>
              <a:t>PHASE IV- </a:t>
            </a:r>
            <a:r>
              <a:rPr lang="en-US" dirty="0" smtClean="0"/>
              <a:t>SOUTH BOUND LOADED COMMERCIAL FACILITY (PENDING DEVELOPMENT)  </a:t>
            </a:r>
            <a:r>
              <a:rPr lang="en-US" dirty="0" smtClean="0">
                <a:solidFill>
                  <a:srgbClr val="FF0000"/>
                </a:solidFill>
              </a:rPr>
              <a:t>APPROX. $11.2 MILLION  (NOT FUNDED)</a:t>
            </a:r>
          </a:p>
          <a:p>
            <a:pPr marL="171427" indent="-171427">
              <a:buFont typeface="Arial" panose="020B0604020202020204" pitchFamily="34" charset="0"/>
              <a:buChar char="•"/>
            </a:pPr>
            <a:endParaRPr lang="en-US" dirty="0">
              <a:solidFill>
                <a:srgbClr val="FF0000"/>
              </a:solidFill>
            </a:endParaRPr>
          </a:p>
          <a:p>
            <a:pPr marL="171427" indent="-171427">
              <a:buFont typeface="Arial" panose="020B0604020202020204" pitchFamily="34" charset="0"/>
              <a:buChar char="•"/>
            </a:pPr>
            <a:r>
              <a:rPr lang="en-US" dirty="0" smtClean="0">
                <a:solidFill>
                  <a:srgbClr val="FF0000"/>
                </a:solidFill>
              </a:rPr>
              <a:t>TOTAL COST FOR CONSTRUCTION &amp; CONSTRUCTION ENGINEERING  REQUIRED FOR PHASES II TO IV IS APPROXIMATELY $53.2 MILLION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16</a:t>
            </a:fld>
            <a:endParaRPr lang="en-US" dirty="0"/>
          </a:p>
        </p:txBody>
      </p:sp>
    </p:spTree>
    <p:extLst>
      <p:ext uri="{BB962C8B-B14F-4D97-AF65-F5344CB8AC3E}">
        <p14:creationId xmlns:p14="http://schemas.microsoft.com/office/powerpoint/2010/main" val="2472750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SLIDE SHOWS THE STATUS OF THE DONNA INTL. BRIDGE PHASE I, CURRENTLY UNDER DEVELOPMENT BY CITY OF DONNA.</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17</a:t>
            </a:fld>
            <a:endParaRPr lang="en-US" dirty="0"/>
          </a:p>
        </p:txBody>
      </p:sp>
    </p:spTree>
    <p:extLst>
      <p:ext uri="{BB962C8B-B14F-4D97-AF65-F5344CB8AC3E}">
        <p14:creationId xmlns:p14="http://schemas.microsoft.com/office/powerpoint/2010/main" val="4247407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PHASE I TO BE FUNDED BY CBI FUNDS….APPROXIMATELY $9 MILLION FOR CONSTRUCTION ONLY. CITY OF DONNA IS FUNDING THE PS&amp;E DEVELOPMENT.</a:t>
            </a:r>
          </a:p>
          <a:p>
            <a:endParaRPr lang="en-US" dirty="0"/>
          </a:p>
          <a:p>
            <a:r>
              <a:rPr lang="en-US" dirty="0" smtClean="0"/>
              <a:t>ANTICIPATED LETTING: SEPTEMBER 2016</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18</a:t>
            </a:fld>
            <a:endParaRPr lang="en-US" dirty="0"/>
          </a:p>
        </p:txBody>
      </p:sp>
    </p:spTree>
    <p:extLst>
      <p:ext uri="{BB962C8B-B14F-4D97-AF65-F5344CB8AC3E}">
        <p14:creationId xmlns:p14="http://schemas.microsoft.com/office/powerpoint/2010/main" val="1514540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b="1" dirty="0">
                <a:latin typeface="Franklin Gothic Book"/>
                <a:ea typeface="Arial"/>
                <a:cs typeface="Times New Roman"/>
              </a:rPr>
              <a:t>Border Infrastructure Funding </a:t>
            </a:r>
            <a:r>
              <a:rPr lang="en-US" dirty="0">
                <a:latin typeface="Franklin Gothic Book"/>
                <a:ea typeface="Arial"/>
                <a:cs typeface="Times New Roman"/>
              </a:rPr>
              <a:t>(Cat. 11-District Discretionary)</a:t>
            </a:r>
            <a:r>
              <a:rPr lang="en-US" b="1" dirty="0">
                <a:latin typeface="Franklin Gothic Book"/>
                <a:ea typeface="Arial"/>
                <a:cs typeface="Times New Roman"/>
              </a:rPr>
              <a:t>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Border Infrastructure (FAST Act) and Rider 11(b) funding of $60 million will be distributed to three border districts (PHR, LRD, ELP), during FY2016 and FY2017, for projects within 50 miles of ports-of-entry.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FAST Act authorized states that border Canada or Mexico to designate up to 5 percent of its Surface Transportation Block Grant Program funds (approximately $22 million in Texas) for border infrastructure projects.  </a:t>
            </a:r>
            <a:endParaRPr lang="en-US" dirty="0">
              <a:latin typeface="Arial"/>
              <a:ea typeface="Arial"/>
              <a:cs typeface="Times New Roman"/>
            </a:endParaRPr>
          </a:p>
          <a:p>
            <a:r>
              <a:rPr lang="en-US" dirty="0"/>
              <a:t/>
            </a:r>
            <a:br>
              <a:rPr lang="en-US" dirty="0"/>
            </a:br>
            <a:r>
              <a:rPr lang="en-US" dirty="0">
                <a:latin typeface="Franklin Gothic Book"/>
                <a:ea typeface="Arial"/>
                <a:cs typeface="Times New Roman"/>
              </a:rPr>
              <a:t>Rider 11(b) in the General Appropriations Act 2016-2017 allocates additional funding each year of the 2016-2017 biennium to the three </a:t>
            </a:r>
            <a:r>
              <a:rPr lang="en-US" dirty="0" err="1">
                <a:latin typeface="Franklin Gothic Book"/>
                <a:ea typeface="Arial"/>
                <a:cs typeface="Times New Roman"/>
              </a:rPr>
              <a:t>TxDOT</a:t>
            </a:r>
            <a:r>
              <a:rPr lang="en-US" dirty="0">
                <a:latin typeface="Franklin Gothic Book"/>
                <a:ea typeface="Arial"/>
                <a:cs typeface="Times New Roman"/>
              </a:rPr>
              <a:t> Districts along the Texas-Mexico border. Sen. Hinojosa has been very interested in this funding</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19</a:t>
            </a:fld>
            <a:endParaRPr lang="en-US" dirty="0"/>
          </a:p>
        </p:txBody>
      </p:sp>
    </p:spTree>
    <p:extLst>
      <p:ext uri="{BB962C8B-B14F-4D97-AF65-F5344CB8AC3E}">
        <p14:creationId xmlns:p14="http://schemas.microsoft.com/office/powerpoint/2010/main" val="3596579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30188" lvl="0" indent="-230188">
              <a:spcAft>
                <a:spcPts val="1200"/>
              </a:spcAft>
              <a:buClr>
                <a:srgbClr val="0A1B2B"/>
              </a:buClr>
              <a:buFont typeface="Wingdings" pitchFamily="2" charset="2"/>
              <a:buChar char="§"/>
            </a:pPr>
            <a:r>
              <a:rPr lang="en-US" sz="1400" dirty="0">
                <a:solidFill>
                  <a:prstClr val="black"/>
                </a:solidFill>
                <a:latin typeface="Franklin Gothic Book" pitchFamily="34" charset="0"/>
              </a:rPr>
              <a:t>Project is located in Cameron County along IH69-E between </a:t>
            </a:r>
            <a:r>
              <a:rPr lang="en-US" sz="1400" dirty="0" err="1">
                <a:solidFill>
                  <a:prstClr val="black"/>
                </a:solidFill>
                <a:latin typeface="Franklin Gothic Book" pitchFamily="34" charset="0"/>
              </a:rPr>
              <a:t>Merryman</a:t>
            </a:r>
            <a:r>
              <a:rPr lang="en-US" sz="1400" dirty="0">
                <a:solidFill>
                  <a:prstClr val="black"/>
                </a:solidFill>
                <a:latin typeface="Franklin Gothic Book" pitchFamily="34" charset="0"/>
              </a:rPr>
              <a:t> Rd and Old Alice/</a:t>
            </a:r>
            <a:r>
              <a:rPr lang="en-US" sz="1400" dirty="0" err="1">
                <a:solidFill>
                  <a:prstClr val="black"/>
                </a:solidFill>
                <a:latin typeface="Franklin Gothic Book" pitchFamily="34" charset="0"/>
              </a:rPr>
              <a:t>Stillman</a:t>
            </a:r>
            <a:r>
              <a:rPr lang="en-US" sz="1400" dirty="0">
                <a:solidFill>
                  <a:prstClr val="black"/>
                </a:solidFill>
                <a:latin typeface="Franklin Gothic Book" pitchFamily="34" charset="0"/>
              </a:rPr>
              <a:t> Rd.</a:t>
            </a:r>
          </a:p>
          <a:p>
            <a:pPr marL="230188" lvl="0" indent="-230188">
              <a:spcAft>
                <a:spcPts val="1200"/>
              </a:spcAft>
              <a:buClr>
                <a:srgbClr val="0A1B2B"/>
              </a:buClr>
              <a:buFont typeface="Wingdings" pitchFamily="2" charset="2"/>
              <a:buChar char="§"/>
            </a:pPr>
            <a:r>
              <a:rPr lang="en-US" sz="1400" dirty="0">
                <a:solidFill>
                  <a:prstClr val="black"/>
                </a:solidFill>
                <a:latin typeface="Franklin Gothic Book" pitchFamily="34" charset="0"/>
              </a:rPr>
              <a:t>Proposed bridge structures along the north bound frontage roads crossing above the Union Pacific Railroad </a:t>
            </a:r>
            <a:r>
              <a:rPr lang="en-US" sz="1400" dirty="0" smtClean="0">
                <a:solidFill>
                  <a:prstClr val="black"/>
                </a:solidFill>
                <a:latin typeface="Franklin Gothic Book" pitchFamily="34" charset="0"/>
              </a:rPr>
              <a:t>tracks.</a:t>
            </a:r>
          </a:p>
          <a:p>
            <a:pPr marL="230188" lvl="0" indent="-230188">
              <a:spcAft>
                <a:spcPts val="1200"/>
              </a:spcAft>
              <a:buClr>
                <a:srgbClr val="0A1B2B"/>
              </a:buClr>
              <a:buFont typeface="Wingdings" pitchFamily="2" charset="2"/>
              <a:buChar char="§"/>
            </a:pPr>
            <a:r>
              <a:rPr lang="en-US" sz="1400" dirty="0" smtClean="0">
                <a:solidFill>
                  <a:prstClr val="black"/>
                </a:solidFill>
                <a:latin typeface="Franklin Gothic Book" pitchFamily="34" charset="0"/>
              </a:rPr>
              <a:t>The preferred Option by City of Brownsville and BMPO is estimated at $18 Million</a:t>
            </a:r>
          </a:p>
          <a:p>
            <a:pPr algn="ctr" fontAlgn="t"/>
            <a:endParaRPr lang="en-US" sz="2000" dirty="0">
              <a:latin typeface="Arial"/>
            </a:endParaRPr>
          </a:p>
          <a:p>
            <a:pPr algn="ctr" fontAlgn="t"/>
            <a:r>
              <a:rPr lang="en-US" sz="2000" b="1" dirty="0">
                <a:solidFill>
                  <a:srgbClr val="FFFFFF"/>
                </a:solidFill>
                <a:latin typeface="Franklin Gothic Book"/>
              </a:rPr>
              <a:t>Additional</a:t>
            </a:r>
            <a:endParaRPr lang="en-US" sz="2000" dirty="0">
              <a:latin typeface="Arial"/>
            </a:endParaRPr>
          </a:p>
          <a:p>
            <a:pPr algn="ctr" fontAlgn="t"/>
            <a:r>
              <a:rPr lang="en-US" sz="2000" b="1" dirty="0">
                <a:solidFill>
                  <a:srgbClr val="FFFFFF"/>
                </a:solidFill>
                <a:latin typeface="Franklin Gothic Book"/>
              </a:rPr>
              <a:t>ROW</a:t>
            </a:r>
            <a:endParaRPr lang="en-US" sz="2000" dirty="0">
              <a:latin typeface="Arial"/>
            </a:endParaRPr>
          </a:p>
          <a:p>
            <a:pPr algn="ctr" fontAlgn="t"/>
            <a:r>
              <a:rPr lang="en-US" sz="2000" b="1" dirty="0">
                <a:solidFill>
                  <a:srgbClr val="FFFFFF"/>
                </a:solidFill>
                <a:latin typeface="Franklin Gothic Book"/>
              </a:rPr>
              <a:t>Safety</a:t>
            </a:r>
            <a:endParaRPr lang="en-US" sz="2000" dirty="0">
              <a:latin typeface="Arial"/>
            </a:endParaRPr>
          </a:p>
          <a:p>
            <a:pPr algn="ctr" fontAlgn="t"/>
            <a:r>
              <a:rPr lang="en-US" sz="2000" b="1" dirty="0">
                <a:solidFill>
                  <a:srgbClr val="FFFFFF"/>
                </a:solidFill>
                <a:latin typeface="Franklin Gothic Book"/>
              </a:rPr>
              <a:t>Concerns</a:t>
            </a:r>
            <a:endParaRPr lang="en-US" sz="2000" dirty="0">
              <a:latin typeface="Arial"/>
            </a:endParaRPr>
          </a:p>
          <a:p>
            <a:pPr algn="ctr" fontAlgn="t"/>
            <a:r>
              <a:rPr lang="en-US" sz="2000" b="1" dirty="0">
                <a:solidFill>
                  <a:srgbClr val="FFFFFF"/>
                </a:solidFill>
                <a:latin typeface="Franklin Gothic Book"/>
              </a:rPr>
              <a:t>Access</a:t>
            </a:r>
            <a:endParaRPr lang="en-US" sz="2000" dirty="0">
              <a:latin typeface="Arial"/>
            </a:endParaRPr>
          </a:p>
          <a:p>
            <a:pPr algn="ctr" fontAlgn="t"/>
            <a:r>
              <a:rPr lang="en-US" sz="2000" b="1" dirty="0">
                <a:solidFill>
                  <a:srgbClr val="FFFFFF"/>
                </a:solidFill>
                <a:latin typeface="Franklin Gothic Book"/>
              </a:rPr>
              <a:t>Construction</a:t>
            </a:r>
            <a:endParaRPr lang="en-US" sz="2000" dirty="0">
              <a:latin typeface="Arial"/>
            </a:endParaRPr>
          </a:p>
          <a:p>
            <a:pPr algn="ctr" fontAlgn="t"/>
            <a:r>
              <a:rPr lang="en-US" sz="2000" b="1" dirty="0">
                <a:solidFill>
                  <a:srgbClr val="FFFFFF"/>
                </a:solidFill>
                <a:latin typeface="Franklin Gothic Book"/>
              </a:rPr>
              <a:t>Cost</a:t>
            </a:r>
            <a:endParaRPr lang="en-US" sz="2000" dirty="0">
              <a:latin typeface="Arial"/>
            </a:endParaRPr>
          </a:p>
          <a:p>
            <a:pPr marL="230188" lvl="0" indent="-230188">
              <a:spcAft>
                <a:spcPts val="1200"/>
              </a:spcAft>
              <a:buClr>
                <a:srgbClr val="0A1B2B"/>
              </a:buClr>
              <a:buFont typeface="Wingdings" pitchFamily="2" charset="2"/>
              <a:buChar char="§"/>
            </a:pPr>
            <a:endParaRPr lang="la-Latn" sz="2000" dirty="0">
              <a:solidFill>
                <a:prstClr val="black"/>
              </a:solidFill>
              <a:latin typeface="Franklin Gothic Book" pitchFamily="34" charset="0"/>
            </a:endParaRPr>
          </a:p>
        </p:txBody>
      </p:sp>
      <p:sp>
        <p:nvSpPr>
          <p:cNvPr id="4" name="Slide Number Placeholder 3"/>
          <p:cNvSpPr>
            <a:spLocks noGrp="1"/>
          </p:cNvSpPr>
          <p:nvPr>
            <p:ph type="sldNum" sz="quarter" idx="10"/>
          </p:nvPr>
        </p:nvSpPr>
        <p:spPr/>
        <p:txBody>
          <a:bodyPr/>
          <a:lstStyle/>
          <a:p>
            <a:fld id="{09541898-D043-4569-A9A6-59B778BECE00}" type="slidenum">
              <a:rPr lang="en-US" smtClean="0"/>
              <a:pPr/>
              <a:t>20</a:t>
            </a:fld>
            <a:endParaRPr lang="en-US" dirty="0"/>
          </a:p>
        </p:txBody>
      </p:sp>
    </p:spTree>
    <p:extLst>
      <p:ext uri="{BB962C8B-B14F-4D97-AF65-F5344CB8AC3E}">
        <p14:creationId xmlns:p14="http://schemas.microsoft.com/office/powerpoint/2010/main" val="2040691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a:t>US 83 – La Joya Relief Route</a:t>
            </a:r>
            <a:endParaRPr lang="en-US" dirty="0"/>
          </a:p>
          <a:p>
            <a:r>
              <a:rPr lang="en-US" dirty="0"/>
              <a:t>This project consists of constructing a new four lane divided rural highway allowing improved east-west travel for through traffic to bypass the congested urban area in the city of La Joya.  The new route will have a 38 ft. roadway in each direction consisting of a 4 ft. inside shoulder, two 12 ft. travel lanes, and a 10 ft. outside shoulder.  There will be a 234 ft. median separating the east and west lanes. The median may be used for future expansion (potential for toll road improvements). The project will be constructed within a proposed 400 ft. right of way.</a:t>
            </a:r>
          </a:p>
          <a:p>
            <a:r>
              <a:rPr lang="en-US" dirty="0"/>
              <a:t>The project was let in July 2015 with an estimated cost of over $87 million (includes Proposition 1 funding). Right of way acquisition for most of the project is still pending. At this time the estimated completion date of the project is June 2020.</a:t>
            </a:r>
          </a:p>
          <a:p>
            <a:r>
              <a:rPr lang="en-US" dirty="0"/>
              <a:t>Rep. Martinez and Rep. Guerra have inquired about the project. </a:t>
            </a:r>
          </a:p>
          <a:p>
            <a:endParaRPr lang="en-US" dirty="0" smtClean="0"/>
          </a:p>
          <a:p>
            <a:r>
              <a:rPr lang="en-US" b="1" dirty="0"/>
              <a:t>I-2 &amp; Bicentennial</a:t>
            </a:r>
            <a:endParaRPr lang="en-US" dirty="0"/>
          </a:p>
          <a:p>
            <a:r>
              <a:rPr lang="en-US" dirty="0"/>
              <a:t>The project consists of interchange improvements at the intersection of I-2 and Bicentennial Blvd. in McAllen. Currently, the exit from westbound I-2 to Bicentennial Blvd. is closed, making it less convenient for drivers to access Bicentennial Blvd. from the interstate. Additionally, the overpasses at I-2 and 10th and 23rd streets are low and require high-profile vehicles to use extreme caution when traveling under I-2 on these nearby intersections. The project is a partnership between the City of McAllen and </a:t>
            </a:r>
            <a:r>
              <a:rPr lang="en-US" dirty="0" err="1"/>
              <a:t>TxDOT</a:t>
            </a:r>
            <a:r>
              <a:rPr lang="en-US" dirty="0"/>
              <a:t>.</a:t>
            </a:r>
          </a:p>
          <a:p>
            <a:r>
              <a:rPr lang="en-US" dirty="0"/>
              <a:t>The project will remove the existing I-2 underpass at Bicentennial Blvd. and replace it with an overpass. The project will also raise the overpasses on 23rd St. and 10th St. Bike and pedestrian improvements are also included to create safer bike and pedestrian access.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21</a:t>
            </a:fld>
            <a:endParaRPr lang="en-US" dirty="0"/>
          </a:p>
        </p:txBody>
      </p:sp>
    </p:spTree>
    <p:extLst>
      <p:ext uri="{BB962C8B-B14F-4D97-AF65-F5344CB8AC3E}">
        <p14:creationId xmlns:p14="http://schemas.microsoft.com/office/powerpoint/2010/main" val="59587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US 281 (FM 490 to FM 3066)</a:t>
            </a:r>
          </a:p>
          <a:p>
            <a:pPr marL="628650" lvl="1" indent="-171450">
              <a:buFont typeface="Arial" panose="020B0604020202020204" pitchFamily="34" charset="0"/>
              <a:buChar char="•"/>
            </a:pPr>
            <a:r>
              <a:rPr lang="en-US" dirty="0" smtClean="0"/>
              <a:t>Consultant on board to develop schematic and environmental document to upgrade to interstate standards for future I-69C designation from FM 490 north of Edinburg in Hidalgo County to FM 3066 south of Falfurrias in Brooks County</a:t>
            </a:r>
          </a:p>
          <a:p>
            <a:pPr marL="628650" lvl="1" indent="-171450">
              <a:buFont typeface="Arial" panose="020B0604020202020204" pitchFamily="34" charset="0"/>
              <a:buChar char="•"/>
            </a:pPr>
            <a:r>
              <a:rPr lang="en-US" dirty="0" smtClean="0"/>
              <a:t>Approximately  40 miles</a:t>
            </a:r>
          </a:p>
          <a:p>
            <a:pPr marL="628650" lvl="1"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b="1" dirty="0" smtClean="0"/>
              <a:t>US 83 (Starr and Zapata Counties)</a:t>
            </a:r>
          </a:p>
          <a:p>
            <a:pPr marL="628650" lvl="1" indent="-171450">
              <a:buFont typeface="Arial" panose="020B0604020202020204" pitchFamily="34" charset="0"/>
              <a:buChar char="•"/>
            </a:pPr>
            <a:r>
              <a:rPr lang="en-US" dirty="0" smtClean="0"/>
              <a:t>Acquire a consultant to develop PS&amp;E for a four-lane divided highway from Loma Blanca Road in Starr County to FM 3169 in San </a:t>
            </a:r>
            <a:r>
              <a:rPr lang="en-US" dirty="0" err="1" smtClean="0"/>
              <a:t>Ygnacio</a:t>
            </a:r>
            <a:r>
              <a:rPr lang="en-US" dirty="0" smtClean="0"/>
              <a:t> in Zapata County </a:t>
            </a:r>
          </a:p>
          <a:p>
            <a:pPr marL="628650" lvl="1" indent="-171450">
              <a:buFont typeface="Arial" panose="020B0604020202020204" pitchFamily="34" charset="0"/>
              <a:buChar char="•"/>
            </a:pPr>
            <a:r>
              <a:rPr lang="en-US" dirty="0" smtClean="0"/>
              <a:t>Approximately 30 miles</a:t>
            </a:r>
          </a:p>
          <a:p>
            <a:pPr marL="628650" lvl="1"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b="1" dirty="0" smtClean="0"/>
              <a:t>US 77 </a:t>
            </a:r>
            <a:r>
              <a:rPr lang="en-US" b="1" dirty="0" err="1" smtClean="0"/>
              <a:t>Kenedy</a:t>
            </a:r>
            <a:r>
              <a:rPr lang="en-US" b="1" dirty="0" smtClean="0"/>
              <a:t> County</a:t>
            </a:r>
          </a:p>
          <a:p>
            <a:pPr marL="628650" lvl="1" indent="-171450">
              <a:buFont typeface="Arial" panose="020B0604020202020204" pitchFamily="34" charset="0"/>
              <a:buChar char="•"/>
            </a:pPr>
            <a:r>
              <a:rPr lang="en-US" dirty="0" smtClean="0"/>
              <a:t>Coordinating with FHWA to request  an exception to interstate  standards along segment of US 77 within </a:t>
            </a:r>
            <a:r>
              <a:rPr lang="en-US" dirty="0" err="1" smtClean="0"/>
              <a:t>Kenedy</a:t>
            </a:r>
            <a:r>
              <a:rPr lang="en-US" dirty="0" smtClean="0"/>
              <a:t> County to designate as I-69E. </a:t>
            </a:r>
            <a:endParaRPr lang="en-US" dirty="0"/>
          </a:p>
          <a:p>
            <a:pPr marL="628650" lvl="1" indent="-171450">
              <a:buFont typeface="Arial" panose="020B0604020202020204" pitchFamily="34" charset="0"/>
              <a:buChar char="•"/>
            </a:pPr>
            <a:r>
              <a:rPr lang="en-US" dirty="0" smtClean="0"/>
              <a:t>Also, coordinating with FHWA for acceptable interim measures for interstate designation.</a:t>
            </a:r>
          </a:p>
          <a:p>
            <a:pPr marL="628650" lvl="1" indent="-171450">
              <a:buFont typeface="Arial" panose="020B0604020202020204" pitchFamily="34" charset="0"/>
              <a:buChar char="•"/>
            </a:pPr>
            <a:r>
              <a:rPr lang="en-US" dirty="0" smtClean="0"/>
              <a:t>Approximately  50 miles </a:t>
            </a:r>
          </a:p>
          <a:p>
            <a:pPr marL="628650" lvl="1"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22</a:t>
            </a:fld>
            <a:endParaRPr lang="en-US" dirty="0"/>
          </a:p>
        </p:txBody>
      </p:sp>
    </p:spTree>
    <p:extLst>
      <p:ext uri="{BB962C8B-B14F-4D97-AF65-F5344CB8AC3E}">
        <p14:creationId xmlns:p14="http://schemas.microsoft.com/office/powerpoint/2010/main" val="830040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23</a:t>
            </a:fld>
            <a:endParaRPr lang="en-US" dirty="0"/>
          </a:p>
        </p:txBody>
      </p:sp>
    </p:spTree>
    <p:extLst>
      <p:ext uri="{BB962C8B-B14F-4D97-AF65-F5344CB8AC3E}">
        <p14:creationId xmlns:p14="http://schemas.microsoft.com/office/powerpoint/2010/main" val="2085439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24</a:t>
            </a:fld>
            <a:endParaRPr lang="en-US" dirty="0"/>
          </a:p>
        </p:txBody>
      </p:sp>
    </p:spTree>
    <p:extLst>
      <p:ext uri="{BB962C8B-B14F-4D97-AF65-F5344CB8AC3E}">
        <p14:creationId xmlns:p14="http://schemas.microsoft.com/office/powerpoint/2010/main" val="341051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33" indent="-171433">
              <a:buFont typeface="Arial" charset="0"/>
              <a:buChar char="•"/>
            </a:pPr>
            <a:r>
              <a:rPr lang="en-US" dirty="0" smtClean="0"/>
              <a:t>ONLY TxDOT DISTRICT IN THE STATE WITH 3 MPOs</a:t>
            </a:r>
          </a:p>
          <a:p>
            <a:pPr marL="171433" indent="-171433">
              <a:buFont typeface="Arial" charset="0"/>
              <a:buChar char="•"/>
            </a:pPr>
            <a:endParaRPr lang="en-US" dirty="0"/>
          </a:p>
          <a:p>
            <a:pPr marL="171433" indent="-171433">
              <a:buFont typeface="Arial" charset="0"/>
              <a:buChar char="•"/>
            </a:pPr>
            <a:r>
              <a:rPr lang="en-US" dirty="0" smtClean="0"/>
              <a:t>FEDERAL CENSUS RECOGNIZES 3 MPOs SERVING 3 DISTINCT URBANIZED AREAS</a:t>
            </a:r>
          </a:p>
          <a:p>
            <a:pPr marL="171433" indent="-171433">
              <a:buFont typeface="Arial" charset="0"/>
              <a:buChar char="•"/>
            </a:pPr>
            <a:endParaRPr lang="en-US" dirty="0"/>
          </a:p>
          <a:p>
            <a:pPr marL="171433" indent="-171433">
              <a:buFont typeface="Arial" charset="0"/>
              <a:buChar char="•"/>
            </a:pPr>
            <a:r>
              <a:rPr lang="en-US" dirty="0" smtClean="0"/>
              <a:t>25 MPOs IN THE STATE</a:t>
            </a:r>
          </a:p>
          <a:p>
            <a:pPr marL="171433" indent="-171433">
              <a:buFont typeface="Arial" charset="0"/>
              <a:buChar char="•"/>
            </a:pPr>
            <a:endParaRPr lang="en-US" dirty="0"/>
          </a:p>
          <a:p>
            <a:pPr marL="171433" indent="-171433">
              <a:buFont typeface="Arial" charset="0"/>
              <a:buChar char="•"/>
            </a:pPr>
            <a:r>
              <a:rPr lang="en-US" dirty="0" smtClean="0"/>
              <a:t>SERVE AS THE PLANNING AGENCY FOR HIGHWAY CONSTRUCTION AND TRANSIT PROJECTS</a:t>
            </a:r>
          </a:p>
          <a:p>
            <a:pPr marL="171433" indent="-171433">
              <a:buFont typeface="Arial" charset="0"/>
              <a:buChar char="•"/>
            </a:pPr>
            <a:endParaRPr lang="en-US" dirty="0"/>
          </a:p>
          <a:p>
            <a:pPr marL="171433" indent="-171433">
              <a:buFont typeface="Arial" charset="0"/>
              <a:buChar char="•"/>
            </a:pPr>
            <a:r>
              <a:rPr lang="en-US" dirty="0" smtClean="0"/>
              <a:t>2 OF THE 3 MPOs ARE CLASSIFIED AS TRANSPORTATION MANAGEMENT AREAS (TMAs) HAVING A POPULATION GREATER THAN 200,000 AND RECEIVE DEDICATED CATEGORY 7 AND TAP FUNDING</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71171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15000"/>
              </a:lnSpc>
              <a:spcAft>
                <a:spcPts val="1000"/>
              </a:spcAft>
            </a:pPr>
            <a:r>
              <a:rPr lang="en-US" b="1" dirty="0">
                <a:latin typeface="Franklin Gothic Book"/>
                <a:ea typeface="Arial"/>
                <a:cs typeface="Times New Roman"/>
              </a:rPr>
              <a:t>Hidalgo County RMA SIB Loan for SH 365 Project</a:t>
            </a:r>
            <a:r>
              <a:rPr lang="en-US" dirty="0">
                <a:latin typeface="Franklin Gothic Book"/>
                <a:ea typeface="Arial"/>
                <a:cs typeface="Times New Roman"/>
              </a:rPr>
              <a:t>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Hidalgo County Regional Mobility Authority has applied for a State Infrastructure Bank (SIB) loan in the amount of up to $42,210,000 to pay for costs of constructing Segments 1, 2, and the Border Safety Inspection Facility Connector (part of Segment 3) of the SH 365 project. </a:t>
            </a:r>
            <a:r>
              <a:rPr lang="en-US" dirty="0" err="1">
                <a:latin typeface="Franklin Gothic Book"/>
                <a:ea typeface="Arial"/>
                <a:cs typeface="Times New Roman"/>
              </a:rPr>
              <a:t>TxDOT</a:t>
            </a:r>
            <a:r>
              <a:rPr lang="en-US" dirty="0">
                <a:latin typeface="Franklin Gothic Book"/>
                <a:ea typeface="Arial"/>
                <a:cs typeface="Times New Roman"/>
              </a:rPr>
              <a:t> is a partner on the SH 365 project.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SH 365 project includes three segments of construction of both toll and non-toll improvements from FM 396 (</a:t>
            </a:r>
            <a:r>
              <a:rPr lang="en-US" dirty="0" err="1">
                <a:latin typeface="Franklin Gothic Book"/>
                <a:ea typeface="Arial"/>
                <a:cs typeface="Times New Roman"/>
              </a:rPr>
              <a:t>Anzalduas</a:t>
            </a:r>
            <a:r>
              <a:rPr lang="en-US" dirty="0">
                <a:latin typeface="Franklin Gothic Book"/>
                <a:ea typeface="Arial"/>
                <a:cs typeface="Times New Roman"/>
              </a:rPr>
              <a:t> Highway) to US 281 (Military Highway) for a project length of 15.2 miles (project). Segments 1 and 2 are for construction of toll road improvements from FM 396 (</a:t>
            </a:r>
            <a:r>
              <a:rPr lang="en-US" dirty="0" err="1">
                <a:latin typeface="Franklin Gothic Book"/>
                <a:ea typeface="Arial"/>
                <a:cs typeface="Times New Roman"/>
              </a:rPr>
              <a:t>Anzalduas</a:t>
            </a:r>
            <a:r>
              <a:rPr lang="en-US" dirty="0">
                <a:latin typeface="Franklin Gothic Book"/>
                <a:ea typeface="Arial"/>
                <a:cs typeface="Times New Roman"/>
              </a:rPr>
              <a:t> Highway) to US 281 (Military Highway). Segment 3, which constitutes US 281 and the Border Safety Inspection Facility (BSIF) Connector, is a non-toll improvement from 0.45 Mile East of Spur 600 (Cage Blvd) to FM 2557 (Stewart Rd), and from Spur 29 (S Veterans Drive) to US 281 (Military Highway) below the San Juan Rd overpass.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On February 5, 2016, Hidalgo County officials commemorated the groundbreaking of State Highway 365. The project is intended to create a smooth flow of commercial traffic passing through the Rio Grande Valley from Mexico.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beginning phase involves building a 2-mile overpass at the intersection of US 281 (Military Highway) and San Juan Road. The overpass will also be connected to the Pharr international port of entry and the Border Safety Inspection Facility. This first portion of the project is expected to be completed in 18 months and is slated to cost $19.4 million in state funding for construction.</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project is part of Hidalgo County RMA’s master plan for the “Hidalgo County Loop System”, a 120-mile long system that is expected to be completed in 25 to 30 years which includes State Highway 365, State Highway 68, the U.S. 83 Relief Route and the International Bridge Trade Corridor.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Preliminary approval of the SIB loan was given by the Commission in October of 2015. </a:t>
            </a:r>
            <a:r>
              <a:rPr lang="en-US" dirty="0" err="1">
                <a:latin typeface="Franklin Gothic Book"/>
                <a:ea typeface="Arial"/>
                <a:cs typeface="Times New Roman"/>
              </a:rPr>
              <a:t>TxDOT</a:t>
            </a:r>
            <a:r>
              <a:rPr lang="en-US" dirty="0">
                <a:latin typeface="Franklin Gothic Book"/>
                <a:ea typeface="Arial"/>
                <a:cs typeface="Times New Roman"/>
              </a:rPr>
              <a:t> Innovative Financing/Debt Management Office continues to work with the Hidalgo County RMA for final approval.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Sen. Hinojosa and Rep. Martinez have closely monitored the status of the SIB loan.</a:t>
            </a:r>
            <a:endParaRPr lang="en-US" dirty="0">
              <a:latin typeface="Arial"/>
              <a:ea typeface="Arial"/>
              <a:cs typeface="Times New Roman"/>
            </a:endParaRPr>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25</a:t>
            </a:fld>
            <a:endParaRPr lang="en-US" dirty="0"/>
          </a:p>
        </p:txBody>
      </p:sp>
    </p:spTree>
    <p:extLst>
      <p:ext uri="{BB962C8B-B14F-4D97-AF65-F5344CB8AC3E}">
        <p14:creationId xmlns:p14="http://schemas.microsoft.com/office/powerpoint/2010/main" val="2401231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Bef>
                <a:spcPts val="500"/>
              </a:spcBef>
              <a:spcAft>
                <a:spcPts val="1000"/>
              </a:spcAft>
            </a:pPr>
            <a:r>
              <a:rPr lang="en-US" dirty="0">
                <a:ea typeface="Calibri"/>
                <a:cs typeface="Times New Roman"/>
              </a:rPr>
              <a:t>IBTC Segments 1 - 3 consists of two phases of construction of toll improvements of independent utility from the Interchange with SH 365 near FM 3072 / Dicker Road to I-2 and from the Valley View Interchange to FM 493 for project length of 13.2 miles.  </a:t>
            </a:r>
          </a:p>
          <a:p>
            <a:r>
              <a:rPr lang="en-US" dirty="0">
                <a:ea typeface="Calibri"/>
                <a:cs typeface="Times New Roman"/>
              </a:rPr>
              <a:t>Phase 1 construction will consist of Segment 1 and 2 being initially built as a 2+2 </a:t>
            </a:r>
            <a:r>
              <a:rPr lang="en-US" dirty="0" err="1">
                <a:ea typeface="Calibri"/>
                <a:cs typeface="Times New Roman"/>
              </a:rPr>
              <a:t>tollroad</a:t>
            </a:r>
            <a:r>
              <a:rPr lang="en-US" dirty="0">
                <a:ea typeface="Calibri"/>
                <a:cs typeface="Times New Roman"/>
              </a:rPr>
              <a:t> with Segment 3 being built as a 1+1 lane connector road (1 lane each way) for connection between the Valley View Interchange and FM 493.  Phase 2 construction (to be undertaken by the HCRMA at a later time) will consist of </a:t>
            </a:r>
            <a:r>
              <a:rPr lang="en-US" dirty="0" err="1">
                <a:ea typeface="Calibri"/>
                <a:cs typeface="Times New Roman"/>
              </a:rPr>
              <a:t>tollroad</a:t>
            </a:r>
            <a:r>
              <a:rPr lang="en-US" dirty="0">
                <a:ea typeface="Calibri"/>
                <a:cs typeface="Times New Roman"/>
              </a:rPr>
              <a:t> main lanes and an additional frontage road from the Valley View Interchange to FM 493</a:t>
            </a:r>
            <a:r>
              <a:rPr lang="en-US" dirty="0" smtClean="0">
                <a:ea typeface="Calibri"/>
                <a:cs typeface="Times New Roman"/>
              </a:rPr>
              <a:t>.</a:t>
            </a:r>
          </a:p>
          <a:p>
            <a:endParaRPr lang="en-US" dirty="0">
              <a:cs typeface="Times New Roman"/>
            </a:endParaRPr>
          </a:p>
          <a:p>
            <a:r>
              <a:rPr lang="en-US" dirty="0">
                <a:ea typeface="Calibri"/>
                <a:cs typeface="Times New Roman"/>
              </a:rPr>
              <a:t>The HCRMA has the ability to conduct most of the advanced planning on the entire project; but it will require that the IBTC be made into State on-system facility before exploring potential funding considerations with project </a:t>
            </a:r>
            <a:r>
              <a:rPr lang="en-US" dirty="0" smtClean="0">
                <a:ea typeface="Calibri"/>
                <a:cs typeface="Times New Roman"/>
              </a:rPr>
              <a:t>stakeholders.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26</a:t>
            </a:fld>
            <a:endParaRPr lang="en-US" dirty="0"/>
          </a:p>
        </p:txBody>
      </p:sp>
    </p:spTree>
    <p:extLst>
      <p:ext uri="{BB962C8B-B14F-4D97-AF65-F5344CB8AC3E}">
        <p14:creationId xmlns:p14="http://schemas.microsoft.com/office/powerpoint/2010/main" val="3596579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27</a:t>
            </a:fld>
            <a:endParaRPr lang="en-US" dirty="0"/>
          </a:p>
        </p:txBody>
      </p:sp>
    </p:spTree>
    <p:extLst>
      <p:ext uri="{BB962C8B-B14F-4D97-AF65-F5344CB8AC3E}">
        <p14:creationId xmlns:p14="http://schemas.microsoft.com/office/powerpoint/2010/main" val="3808830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15000"/>
              </a:lnSpc>
              <a:spcAft>
                <a:spcPts val="1000"/>
              </a:spcAft>
            </a:pPr>
            <a:r>
              <a:rPr lang="en-US" b="1" dirty="0">
                <a:latin typeface="Franklin Gothic Book"/>
                <a:ea typeface="Arial"/>
                <a:cs typeface="Times New Roman"/>
              </a:rPr>
              <a:t>2</a:t>
            </a:r>
            <a:r>
              <a:rPr lang="en-US" b="1" baseline="30000" dirty="0">
                <a:latin typeface="Franklin Gothic Book"/>
                <a:ea typeface="Arial"/>
                <a:cs typeface="Times New Roman"/>
              </a:rPr>
              <a:t>nd</a:t>
            </a:r>
            <a:r>
              <a:rPr lang="en-US" b="1" dirty="0">
                <a:latin typeface="Franklin Gothic Book"/>
                <a:ea typeface="Arial"/>
                <a:cs typeface="Times New Roman"/>
              </a:rPr>
              <a:t> Access Project – South Padre Island</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Cameron County RMA, in partnership with </a:t>
            </a:r>
            <a:r>
              <a:rPr lang="en-US" dirty="0" err="1">
                <a:latin typeface="Franklin Gothic Book"/>
                <a:ea typeface="Arial"/>
                <a:cs typeface="Times New Roman"/>
              </a:rPr>
              <a:t>TxDOT</a:t>
            </a:r>
            <a:r>
              <a:rPr lang="en-US" dirty="0">
                <a:latin typeface="Franklin Gothic Book"/>
                <a:ea typeface="Arial"/>
                <a:cs typeface="Times New Roman"/>
              </a:rPr>
              <a:t>, is developing a project to provide a second point of access between South Padre Island and the mainland. The purpose of the proposed 2nd Access Project is: to facilitate congestion management during peak travel periods and emergency evacuations; to provide the infrastructure necessary to support economic development, enhance safety and mobility (both locally and regionally); and to deliver the much needed transportation system improvements in a timely and environmentally sensitive manner.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As currently envisioned, the limits of the proposed project would extend from SH 100 to Park Road 100, crossing the Laguna Madre. Connection points to SH 100 and Park Road 100 have not yet been determined and would be contingent upon the alternative ultimately selected for the proposed facility. A number of project alternatives - including possible route alternatives and the "no-build" alternative - have been identified and are being considered. Additional alternatives may be identified as the project is developed further.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proposed 2nd Access Project is being developed in accordance with the National Environmental Policy Act (NEPA) of 1969. Accordingly, an environmental impact statement (EIS) is being prepared. An EIS is a full-disclosure, public document that is prepared when it is determined that a proposed action or project may cause significant impacts to the environment. An EIS includes an analysis of reasonable alternatives (including the "no build" alternative) and an assessment of potential project-related impacts to the natural and human environment. Through the EIS process, a broad range of environmental issues will be studied and the findings reported. Generally, impacts could include the following: water quality impacts (from construction activities and roadway storm water runoff); impacts to waters of the United States (takings of and/or modifications to wetlands); impacts to cultural resources; impacts to ecological resources (reduction in wildlife habitat); impacts to farmlands (conversion of farmland soils); and impacts to residents and businesses (potential relocations, displacements), including air and noise impacts from construction equipment and operation of the roadway.</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second access will consist of three major components; the mainland roadway, the Laguna Madre crossing bridge, and the island roadway. The route under consideration includes a four-lane road crossing across Laguna Madre with approximately 8 miles of tolled lanes. The total length of the second access will be about 17.6 miles. At the moment, the final environmental clearance is estimated to be approved by </a:t>
            </a:r>
            <a:r>
              <a:rPr lang="en-US" dirty="0" smtClean="0">
                <a:latin typeface="Franklin Gothic Book"/>
                <a:ea typeface="Arial"/>
                <a:cs typeface="Times New Roman"/>
              </a:rPr>
              <a:t>Summer 2017 </a:t>
            </a:r>
            <a:r>
              <a:rPr lang="en-US" dirty="0">
                <a:latin typeface="Franklin Gothic Book"/>
                <a:ea typeface="Arial"/>
                <a:cs typeface="Times New Roman"/>
              </a:rPr>
              <a:t>by FHWA. Upon approval of the environmental clearance, construction can be expected to commence in 2017 or 2018.</a:t>
            </a:r>
            <a:endParaRPr lang="en-US" dirty="0">
              <a:latin typeface="Arial"/>
              <a:ea typeface="Arial"/>
              <a:cs typeface="Times New Roman"/>
            </a:endParaRPr>
          </a:p>
          <a:p>
            <a:r>
              <a:rPr lang="en-US" dirty="0">
                <a:latin typeface="Franklin Gothic Book"/>
                <a:ea typeface="Arial"/>
                <a:cs typeface="Times New Roman"/>
              </a:rPr>
              <a:t>Sen. Lucio is supportive of the project and has closely monitored its progress.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28</a:t>
            </a:fld>
            <a:endParaRPr lang="en-US" dirty="0"/>
          </a:p>
        </p:txBody>
      </p:sp>
    </p:spTree>
    <p:extLst>
      <p:ext uri="{BB962C8B-B14F-4D97-AF65-F5344CB8AC3E}">
        <p14:creationId xmlns:p14="http://schemas.microsoft.com/office/powerpoint/2010/main" val="3981771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5000"/>
              </a:lnSpc>
              <a:spcAft>
                <a:spcPts val="1000"/>
              </a:spcAft>
            </a:pPr>
            <a:r>
              <a:rPr lang="en-US" b="1" dirty="0">
                <a:latin typeface="Franklin Gothic Book"/>
                <a:ea typeface="Arial"/>
                <a:cs typeface="Times New Roman"/>
              </a:rPr>
              <a:t>I-169 (SH 550)</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In 1991 federal legislation identified Farm-to-Market Road (FM) 511 from US 77, recently designated as Interstate 69 East (I-69E), to the Port of Brownsville as part of the High Priority Corridor 18 system on the National Highway System (NHS).</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In August 2008, the Texas Transportation Commission took action to designate FM 511 from I-69E to Old Port Isabel Road as well as a proposed new section of roadway from Old Port Isabel Road to SH 48, at a proposed new Port of Brownsville entryway, as SH 550.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Once completed, SH 550 will extend approximately 10 miles connecting I-69E to SH 48 at the new Port of Brownsville entrance. Furthermore, as additional connecting access controlled four-lane divided tolled highway segments of SH 550 are completed and extended towards the port, subsequent Interstate designation requests for those segments would be made.</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To advance the development and designation of the I-69 system in Texas, in response to the enacted federal legislation, </a:t>
            </a:r>
            <a:r>
              <a:rPr lang="en-US" dirty="0" err="1">
                <a:latin typeface="Franklin Gothic Book"/>
                <a:ea typeface="Arial"/>
                <a:cs typeface="Times New Roman"/>
              </a:rPr>
              <a:t>TxDOT</a:t>
            </a:r>
            <a:r>
              <a:rPr lang="en-US" dirty="0">
                <a:latin typeface="Franklin Gothic Book"/>
                <a:ea typeface="Arial"/>
                <a:cs typeface="Times New Roman"/>
              </a:rPr>
              <a:t> has conducted a study of a 1.5-mile segment of SH 550 in Brownsville, Texas, from I-69E to Old Alice Road which is an access controlled, four-lane divided highway (two lanes in each direction) tolled road. The construction of this segment of SH 550 was completed in early summer of 2015.</a:t>
            </a:r>
            <a:endParaRPr lang="en-US" dirty="0">
              <a:latin typeface="Arial"/>
              <a:ea typeface="Arial"/>
              <a:cs typeface="Times New Roman"/>
            </a:endParaRPr>
          </a:p>
          <a:p>
            <a:r>
              <a:rPr lang="en-US" dirty="0">
                <a:latin typeface="Franklin Gothic Book"/>
                <a:ea typeface="Arial"/>
                <a:cs typeface="Times New Roman"/>
              </a:rPr>
              <a:t>In December 2015, the Texas Transportation Commission designated a segment of the state highway system as I-169, concurrent with SH 550 from existing I-69E to Old Alice Road in the city of Brownsville, a distance of approximately 1.5 miles.</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29</a:t>
            </a:fld>
            <a:endParaRPr lang="en-US" dirty="0"/>
          </a:p>
        </p:txBody>
      </p:sp>
    </p:spTree>
    <p:extLst>
      <p:ext uri="{BB962C8B-B14F-4D97-AF65-F5344CB8AC3E}">
        <p14:creationId xmlns:p14="http://schemas.microsoft.com/office/powerpoint/2010/main" val="1901273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b="1" dirty="0">
                <a:latin typeface="Franklin Gothic Book"/>
                <a:ea typeface="Arial"/>
                <a:cs typeface="Times New Roman"/>
              </a:rPr>
              <a:t>SH 32 – East Loop Corridor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East Loop Corridor project aims to reduce congestion for local and regional passenger vehicles in the </a:t>
            </a:r>
            <a:r>
              <a:rPr lang="en-US" dirty="0" smtClean="0">
                <a:latin typeface="Franklin Gothic Book"/>
                <a:ea typeface="Arial"/>
                <a:cs typeface="Times New Roman"/>
              </a:rPr>
              <a:t>SH 4 and SH </a:t>
            </a:r>
            <a:r>
              <a:rPr lang="en-US" dirty="0">
                <a:latin typeface="Franklin Gothic Book"/>
                <a:ea typeface="Arial"/>
                <a:cs typeface="Times New Roman"/>
              </a:rPr>
              <a:t>48 corridor through Brownsville by providing an improved commercial vehicle facility from the Port of Brownsville to the Veterans Bridge at Los </a:t>
            </a:r>
            <a:r>
              <a:rPr lang="en-US" dirty="0" err="1">
                <a:latin typeface="Franklin Gothic Book"/>
                <a:ea typeface="Arial"/>
                <a:cs typeface="Times New Roman"/>
              </a:rPr>
              <a:t>Tomates</a:t>
            </a:r>
            <a:r>
              <a:rPr lang="en-US" dirty="0">
                <a:latin typeface="Franklin Gothic Book"/>
                <a:ea typeface="Arial"/>
                <a:cs typeface="Times New Roman"/>
              </a:rPr>
              <a:t> via this new four-lane facility.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All first response vehicles, including local and regional police, fire, and EMS services, will have safe access in the South and East Sector of Brownsville. The project will also enhance connectivity to the Brownsville/South Padre Island International Airport and the Airport Foreign Trade Zone. All international trade-related commercial traffic between the Port of Brownsville and the Veterans Bridge at Los </a:t>
            </a:r>
            <a:r>
              <a:rPr lang="en-US" dirty="0" err="1">
                <a:latin typeface="Franklin Gothic Book"/>
                <a:ea typeface="Arial"/>
                <a:cs typeface="Times New Roman"/>
              </a:rPr>
              <a:t>Tomates</a:t>
            </a:r>
            <a:r>
              <a:rPr lang="en-US" dirty="0">
                <a:latin typeface="Franklin Gothic Book"/>
                <a:ea typeface="Arial"/>
                <a:cs typeface="Times New Roman"/>
              </a:rPr>
              <a:t> will see a significant improvement in mobility.</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project is being led by the Cameron County RMA with funding partnerships with, </a:t>
            </a:r>
            <a:r>
              <a:rPr lang="en-US" dirty="0" err="1">
                <a:latin typeface="Franklin Gothic Book"/>
                <a:ea typeface="Arial"/>
                <a:cs typeface="Times New Roman"/>
              </a:rPr>
              <a:t>TxDOT</a:t>
            </a:r>
            <a:r>
              <a:rPr lang="en-US" dirty="0">
                <a:latin typeface="Franklin Gothic Book"/>
                <a:ea typeface="Arial"/>
                <a:cs typeface="Times New Roman"/>
              </a:rPr>
              <a:t>, the Port of Brownsville, Cameron County, </a:t>
            </a:r>
            <a:r>
              <a:rPr lang="en-US" dirty="0" err="1">
                <a:latin typeface="Franklin Gothic Book"/>
                <a:ea typeface="Arial"/>
                <a:cs typeface="Times New Roman"/>
              </a:rPr>
              <a:t>TxDOT</a:t>
            </a:r>
            <a:r>
              <a:rPr lang="en-US" dirty="0">
                <a:latin typeface="Franklin Gothic Book"/>
                <a:ea typeface="Arial"/>
                <a:cs typeface="Times New Roman"/>
              </a:rPr>
              <a:t>, and the City of Brownsville. SH 32 </a:t>
            </a:r>
            <a:r>
              <a:rPr lang="en-US" dirty="0" smtClean="0">
                <a:latin typeface="Franklin Gothic Book"/>
                <a:ea typeface="Arial"/>
                <a:cs typeface="Times New Roman"/>
              </a:rPr>
              <a:t>was awarded Rider 11(b) funding.  </a:t>
            </a:r>
            <a:endParaRPr lang="en-US" dirty="0">
              <a:latin typeface="Arial"/>
              <a:ea typeface="Arial"/>
              <a:cs typeface="Times New Roman"/>
            </a:endParaRPr>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30</a:t>
            </a:fld>
            <a:endParaRPr lang="en-US" dirty="0"/>
          </a:p>
        </p:txBody>
      </p:sp>
    </p:spTree>
    <p:extLst>
      <p:ext uri="{BB962C8B-B14F-4D97-AF65-F5344CB8AC3E}">
        <p14:creationId xmlns:p14="http://schemas.microsoft.com/office/powerpoint/2010/main" val="3360346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b="1" dirty="0">
                <a:ea typeface="Calibri"/>
                <a:cs typeface="Times New Roman"/>
              </a:rPr>
              <a:t>Outer Parkway Project</a:t>
            </a:r>
          </a:p>
          <a:p>
            <a:pPr algn="just">
              <a:lnSpc>
                <a:spcPct val="107000"/>
              </a:lnSpc>
              <a:spcAft>
                <a:spcPts val="800"/>
              </a:spcAft>
            </a:pPr>
            <a:r>
              <a:rPr lang="en-US" dirty="0" smtClean="0">
                <a:ea typeface="Calibri"/>
                <a:cs typeface="Times New Roman"/>
              </a:rPr>
              <a:t>This </a:t>
            </a:r>
            <a:r>
              <a:rPr lang="en-US" dirty="0">
                <a:ea typeface="Calibri"/>
                <a:cs typeface="Times New Roman"/>
              </a:rPr>
              <a:t>is a planned 21.5 mile tolled facility extending from I69E eastward to General Brant Rd. This corridor would provide a more efficient route for traffic traveling to or from South Padre Island to the interstate. Early corridor identification reports have shown the project to meet the needs of enhancing east to west mobility, improve efficiency of hurricane evacuation, and promoting economic development in the region. </a:t>
            </a:r>
            <a:endParaRPr lang="en-US" dirty="0" smtClean="0">
              <a:ea typeface="Calibri"/>
              <a:cs typeface="Times New Roman"/>
            </a:endParaRPr>
          </a:p>
          <a:p>
            <a:pPr algn="just">
              <a:lnSpc>
                <a:spcPct val="107000"/>
              </a:lnSpc>
              <a:spcAft>
                <a:spcPts val="800"/>
              </a:spcAft>
            </a:pPr>
            <a:r>
              <a:rPr lang="en-US" dirty="0" err="1" smtClean="0">
                <a:ea typeface="Calibri"/>
                <a:cs typeface="Times New Roman"/>
              </a:rPr>
              <a:t>TxDot</a:t>
            </a:r>
            <a:r>
              <a:rPr lang="en-US" dirty="0" smtClean="0">
                <a:ea typeface="Calibri"/>
                <a:cs typeface="Times New Roman"/>
              </a:rPr>
              <a:t> </a:t>
            </a:r>
            <a:r>
              <a:rPr lang="en-US" dirty="0">
                <a:ea typeface="Calibri"/>
                <a:cs typeface="Times New Roman"/>
              </a:rPr>
              <a:t>has approved a five million dollar </a:t>
            </a:r>
            <a:r>
              <a:rPr lang="en-US" dirty="0" smtClean="0">
                <a:ea typeface="Calibri"/>
                <a:cs typeface="Times New Roman"/>
              </a:rPr>
              <a:t>Toll Equity loan </a:t>
            </a:r>
            <a:r>
              <a:rPr lang="en-US" dirty="0">
                <a:ea typeface="Calibri"/>
                <a:cs typeface="Times New Roman"/>
              </a:rPr>
              <a:t>to promote the further study of the project in which the CCRMA plans to begin drawing on in FY2016 for the development of </a:t>
            </a:r>
            <a:r>
              <a:rPr lang="en-US" dirty="0" smtClean="0">
                <a:ea typeface="Calibri"/>
                <a:cs typeface="Times New Roman"/>
              </a:rPr>
              <a:t>the schematic and Environmental studies</a:t>
            </a:r>
            <a:r>
              <a:rPr lang="en-US" dirty="0">
                <a:ea typeface="Calibri"/>
                <a:cs typeface="Times New Roman"/>
              </a:rPr>
              <a:t>.</a:t>
            </a:r>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31</a:t>
            </a:fld>
            <a:endParaRPr lang="en-US" dirty="0"/>
          </a:p>
        </p:txBody>
      </p:sp>
    </p:spTree>
    <p:extLst>
      <p:ext uri="{BB962C8B-B14F-4D97-AF65-F5344CB8AC3E}">
        <p14:creationId xmlns:p14="http://schemas.microsoft.com/office/powerpoint/2010/main" val="1922991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b="1" dirty="0">
                <a:latin typeface="Franklin Gothic Book"/>
                <a:ea typeface="Arial"/>
                <a:cs typeface="Times New Roman"/>
              </a:rPr>
              <a:t>FM 1925 Extension</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project would provide direct connectivity between I-69C in Hidalgo County and I-69E in Cameron County. This would be the first collaboration between the Cameron County RMA and Hidalgo County RMA, in coordination with </a:t>
            </a:r>
            <a:r>
              <a:rPr lang="en-US" dirty="0" err="1">
                <a:latin typeface="Franklin Gothic Book"/>
                <a:ea typeface="Arial"/>
                <a:cs typeface="Times New Roman"/>
              </a:rPr>
              <a:t>TxDOT</a:t>
            </a:r>
            <a:r>
              <a:rPr lang="en-US" dirty="0">
                <a:latin typeface="Franklin Gothic Book"/>
                <a:ea typeface="Arial"/>
                <a:cs typeface="Times New Roman"/>
              </a:rPr>
              <a:t>. </a:t>
            </a:r>
            <a:endParaRPr lang="en-US" dirty="0">
              <a:latin typeface="Arial"/>
              <a:ea typeface="Arial"/>
              <a:cs typeface="Times New Roman"/>
            </a:endParaRPr>
          </a:p>
          <a:p>
            <a:r>
              <a:rPr lang="en-US" dirty="0">
                <a:latin typeface="Franklin Gothic Book"/>
                <a:ea typeface="Arial"/>
                <a:cs typeface="Times New Roman"/>
              </a:rPr>
              <a:t>Currently, the project plans and the environmental document are being developed.  Assuming an Environmental Assessment process is all that is necessary, it is anticipated that environmental clearance will be acquired within two years. Cameron County RMA will be taking the lead role in developing the project</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32</a:t>
            </a:fld>
            <a:endParaRPr lang="en-US" dirty="0"/>
          </a:p>
        </p:txBody>
      </p:sp>
    </p:spTree>
    <p:extLst>
      <p:ext uri="{BB962C8B-B14F-4D97-AF65-F5344CB8AC3E}">
        <p14:creationId xmlns:p14="http://schemas.microsoft.com/office/powerpoint/2010/main" val="811790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US 281 Connector</a:t>
            </a:r>
          </a:p>
          <a:p>
            <a:pPr marL="171450" indent="-171450">
              <a:buFont typeface="Arial" panose="020B0604020202020204" pitchFamily="34" charset="0"/>
              <a:buChar char="•"/>
            </a:pPr>
            <a:r>
              <a:rPr lang="en-US" dirty="0" smtClean="0"/>
              <a:t>CCRMA is planning to develop this project to provide a connection between US 281 Military Highway and I-69E, in the vicinity of SH 100</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smtClean="0"/>
          </a:p>
          <a:p>
            <a:r>
              <a:rPr lang="en-US" b="1" dirty="0" smtClean="0"/>
              <a:t>West Boulevard (formerly known as the West Parkway)</a:t>
            </a:r>
          </a:p>
          <a:p>
            <a:pPr marL="171450" indent="-171450">
              <a:buFont typeface="Arial" panose="020B0604020202020204" pitchFamily="34" charset="0"/>
              <a:buChar char="•"/>
            </a:pPr>
            <a:r>
              <a:rPr lang="en-US" dirty="0" smtClean="0"/>
              <a:t>CCRMA is planning to develop this project to provide a connection between B&amp;M Bridge and I-69E, approximately 8 miles.</a:t>
            </a:r>
          </a:p>
          <a:p>
            <a:pPr marL="171450" indent="-171450">
              <a:buFont typeface="Arial" panose="020B0604020202020204" pitchFamily="34" charset="0"/>
              <a:buChar char="•"/>
            </a:pPr>
            <a:r>
              <a:rPr lang="en-US" dirty="0" smtClean="0"/>
              <a:t>This roadway would be constructed along the abandoned Railroad ROW that UPRR occupied before the construction and operation of the West Rail Railroad Relocation Project (operational as of August 2015).</a:t>
            </a:r>
          </a:p>
          <a:p>
            <a:pPr marL="171450" indent="-171450">
              <a:buFont typeface="Arial" panose="020B0604020202020204" pitchFamily="34" charset="0"/>
              <a:buChar char="•"/>
            </a:pPr>
            <a:r>
              <a:rPr lang="en-US" dirty="0" smtClean="0"/>
              <a:t>This project would be a joint effort between CCRMA, Cameron County, and the City of Brownsville.</a:t>
            </a:r>
          </a:p>
          <a:p>
            <a:pPr marL="171450" indent="-171450">
              <a:buFont typeface="Arial" panose="020B0604020202020204" pitchFamily="34" charset="0"/>
              <a:buChar char="•"/>
            </a:pPr>
            <a:r>
              <a:rPr lang="en-US" dirty="0" smtClean="0"/>
              <a:t>This project was previously being developed by CCRMA in 2008 as a toll road, but development stopped due to public input. (One Public meeting was held in May 2008.)</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33</a:t>
            </a:fld>
            <a:endParaRPr lang="en-US" dirty="0"/>
          </a:p>
        </p:txBody>
      </p:sp>
    </p:spTree>
    <p:extLst>
      <p:ext uri="{BB962C8B-B14F-4D97-AF65-F5344CB8AC3E}">
        <p14:creationId xmlns:p14="http://schemas.microsoft.com/office/powerpoint/2010/main" val="531607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5000"/>
              </a:lnSpc>
              <a:spcAft>
                <a:spcPts val="1000"/>
              </a:spcAft>
            </a:pPr>
            <a:r>
              <a:rPr lang="en-US" b="1" dirty="0">
                <a:latin typeface="Franklin Gothic Book"/>
                <a:ea typeface="Arial"/>
                <a:cs typeface="Times New Roman"/>
              </a:rPr>
              <a:t>Cameron County Transportation Reinvestment Zone</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In December 2015, Cameron County Commissioners approved an order establishing a County-Wide Transportation Reinvestment Zone (TRZ) that is projected to support approximately $1.6 billion in transportation projects that will promote safety, support development, and facilitate the movement of traffic in Cameron County. The County also approved an agreement between Cameron County and the Cameron County RMA (CCRMA) that identifies projects that are critical to the long term transportation infrastructure needs of the county.</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plan calls for the county to dedicate a portion of the tax increment on property in the TRZ to fund the development of some or all of the projects. This plan specifically calls for funds raised from the tax increment to be leveraged with other funding sources (federal, state and local) to finance the project development, rehabilitation/reconstruction of roads, and construction of new corridors. In approving the measure the Commissioners Court is assured that projects on the list will be developed accordingly and that the annual tax increment available to the CCRMA will be capped at 25%.</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proposed project improvements are short term, mid-term and long-term and will be built based on the project development demands and complexities of each individual project. Projects benefiting from the TRZ should begin to be selected over the course of the next 12 to 24 months.</a:t>
            </a:r>
            <a:endParaRPr lang="en-US" dirty="0">
              <a:latin typeface="Arial"/>
              <a:ea typeface="Arial"/>
              <a:cs typeface="Times New Roman"/>
            </a:endParaRPr>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34</a:t>
            </a:fld>
            <a:endParaRPr lang="en-US" dirty="0"/>
          </a:p>
        </p:txBody>
      </p:sp>
    </p:spTree>
    <p:extLst>
      <p:ext uri="{BB962C8B-B14F-4D97-AF65-F5344CB8AC3E}">
        <p14:creationId xmlns:p14="http://schemas.microsoft.com/office/powerpoint/2010/main" val="531607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33" indent="-171433">
              <a:buFont typeface="Arial" charset="0"/>
              <a:buChar char="•"/>
            </a:pPr>
            <a:r>
              <a:rPr lang="en-US" dirty="0" smtClean="0"/>
              <a:t>ONLY TxDOT DISTRICT IN THE STATE WITH TWO REGIONAL MOBILITY AUTHORITIES (RMAs)</a:t>
            </a:r>
          </a:p>
          <a:p>
            <a:pPr marL="171433" indent="-171433">
              <a:buFont typeface="Arial" charset="0"/>
              <a:buChar char="•"/>
            </a:pPr>
            <a:endParaRPr lang="en-US" dirty="0"/>
          </a:p>
          <a:p>
            <a:pPr marL="171433" indent="-171433">
              <a:buFont typeface="Arial" charset="0"/>
              <a:buChar char="•"/>
            </a:pPr>
            <a:r>
              <a:rPr lang="en-US" dirty="0" smtClean="0"/>
              <a:t>CREATED SPECIFICALLY TO DEVELOP LARGER PROJECTS, INCLUDING TOLL ROADS</a:t>
            </a:r>
          </a:p>
          <a:p>
            <a:pPr marL="171433" indent="-171433">
              <a:buFont typeface="Arial" charset="0"/>
              <a:buChar char="•"/>
            </a:pPr>
            <a:endParaRPr lang="en-US" dirty="0"/>
          </a:p>
          <a:p>
            <a:pPr marL="171433" indent="-171433">
              <a:buFont typeface="Arial" charset="0"/>
              <a:buChar char="•"/>
            </a:pPr>
            <a:r>
              <a:rPr lang="en-US" dirty="0" smtClean="0"/>
              <a:t>CREATED TO PROVIDE MORE LOCAL DECISION-MAKING AUTHORITY</a:t>
            </a:r>
          </a:p>
          <a:p>
            <a:pPr marL="171433" indent="-171433">
              <a:buFont typeface="Arial" charset="0"/>
              <a:buChar char="•"/>
            </a:pPr>
            <a:endParaRPr lang="en-US" dirty="0"/>
          </a:p>
          <a:p>
            <a:pPr marL="171433" indent="-171433">
              <a:buFont typeface="Arial" charset="0"/>
              <a:buChar char="•"/>
            </a:pPr>
            <a:r>
              <a:rPr lang="en-US" dirty="0" smtClean="0"/>
              <a:t>CONSIDERED BOTH A PLANNING AND IMPLEMENTATION AGENCY</a:t>
            </a:r>
          </a:p>
          <a:p>
            <a:pPr marL="171433" indent="-171433">
              <a:buFont typeface="Arial" charset="0"/>
              <a:buChar char="•"/>
            </a:pPr>
            <a:endParaRPr lang="en-US" dirty="0"/>
          </a:p>
          <a:p>
            <a:pPr marL="171433" indent="-171433">
              <a:buFont typeface="Arial" charset="0"/>
              <a:buChar char="•"/>
            </a:pPr>
            <a:r>
              <a:rPr lang="en-US" dirty="0" smtClean="0"/>
              <a:t>SOMETIMES CALLED A “MINI TxDOT” BECAUSE THEY HAVE MANY OF THE SAME POWERS AS TxDOT (PLAN, DESIGN, FINANCE, BUILD, MAINTAIN, OPERATE, EMINENT DOMAIN, ISSUE BONDS, ETC.)</a:t>
            </a:r>
          </a:p>
          <a:p>
            <a:pPr marL="171433" indent="-171433">
              <a:buFont typeface="Arial" charset="0"/>
              <a:buChar char="•"/>
            </a:pPr>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87716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35</a:t>
            </a:fld>
            <a:endParaRPr lang="en-US" dirty="0"/>
          </a:p>
        </p:txBody>
      </p:sp>
    </p:spTree>
    <p:extLst>
      <p:ext uri="{BB962C8B-B14F-4D97-AF65-F5344CB8AC3E}">
        <p14:creationId xmlns:p14="http://schemas.microsoft.com/office/powerpoint/2010/main" val="2738682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37</a:t>
            </a:fld>
            <a:endParaRPr lang="en-US" dirty="0"/>
          </a:p>
        </p:txBody>
      </p:sp>
    </p:spTree>
    <p:extLst>
      <p:ext uri="{BB962C8B-B14F-4D97-AF65-F5344CB8AC3E}">
        <p14:creationId xmlns:p14="http://schemas.microsoft.com/office/powerpoint/2010/main" val="158705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7</a:t>
            </a:fld>
            <a:endParaRPr lang="en-US" dirty="0"/>
          </a:p>
        </p:txBody>
      </p:sp>
    </p:spTree>
    <p:extLst>
      <p:ext uri="{BB962C8B-B14F-4D97-AF65-F5344CB8AC3E}">
        <p14:creationId xmlns:p14="http://schemas.microsoft.com/office/powerpoint/2010/main" val="256030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10</a:t>
            </a:fld>
            <a:endParaRPr lang="en-US" dirty="0"/>
          </a:p>
        </p:txBody>
      </p:sp>
    </p:spTree>
    <p:extLst>
      <p:ext uri="{BB962C8B-B14F-4D97-AF65-F5344CB8AC3E}">
        <p14:creationId xmlns:p14="http://schemas.microsoft.com/office/powerpoint/2010/main" val="231266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11</a:t>
            </a:fld>
            <a:endParaRPr lang="en-US" dirty="0"/>
          </a:p>
        </p:txBody>
      </p:sp>
    </p:spTree>
    <p:extLst>
      <p:ext uri="{BB962C8B-B14F-4D97-AF65-F5344CB8AC3E}">
        <p14:creationId xmlns:p14="http://schemas.microsoft.com/office/powerpoint/2010/main" val="60605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a:t>
            </a:r>
            <a:r>
              <a:rPr lang="en-US" dirty="0"/>
              <a:t>updating the alignments to meet new roadway design criteria and working on new option for the Loma Blanca connector at Roma</a:t>
            </a:r>
            <a:r>
              <a:rPr lang="en-US" dirty="0" smtClean="0"/>
              <a:t>.</a:t>
            </a:r>
          </a:p>
          <a:p>
            <a:endParaRPr lang="en-US" dirty="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12</a:t>
            </a:fld>
            <a:endParaRPr lang="en-US" dirty="0"/>
          </a:p>
        </p:txBody>
      </p:sp>
    </p:spTree>
    <p:extLst>
      <p:ext uri="{BB962C8B-B14F-4D97-AF65-F5344CB8AC3E}">
        <p14:creationId xmlns:p14="http://schemas.microsoft.com/office/powerpoint/2010/main" val="2040691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5000"/>
              </a:lnSpc>
              <a:spcAft>
                <a:spcPts val="1000"/>
              </a:spcAft>
            </a:pPr>
            <a:r>
              <a:rPr lang="en-US" b="1" dirty="0">
                <a:latin typeface="Franklin Gothic Book"/>
                <a:ea typeface="Arial"/>
                <a:cs typeface="Times New Roman"/>
              </a:rPr>
              <a:t>I-2 / I-69C Interchange</a:t>
            </a:r>
            <a:r>
              <a:rPr lang="en-US" dirty="0">
                <a:latin typeface="Franklin Gothic Book"/>
                <a:ea typeface="Arial"/>
                <a:cs typeface="Times New Roman"/>
              </a:rPr>
              <a:t>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I-2/I-69C interchange is one of two major interchanges in the </a:t>
            </a:r>
            <a:r>
              <a:rPr lang="en-US" dirty="0" err="1">
                <a:latin typeface="Franklin Gothic Book"/>
                <a:ea typeface="Arial"/>
                <a:cs typeface="Times New Roman"/>
              </a:rPr>
              <a:t>TxDOT</a:t>
            </a:r>
            <a:r>
              <a:rPr lang="en-US" dirty="0">
                <a:latin typeface="Franklin Gothic Book"/>
                <a:ea typeface="Arial"/>
                <a:cs typeface="Times New Roman"/>
              </a:rPr>
              <a:t> Pharr District.  During peak times, there is a higher presence of vehicles that slows down the flow of traffic through the interchange.  The highest point in average daily traffic that feeds into the system is over </a:t>
            </a:r>
            <a:r>
              <a:rPr lang="en-US" dirty="0" smtClean="0">
                <a:latin typeface="Franklin Gothic Book"/>
                <a:ea typeface="Arial"/>
                <a:cs typeface="Times New Roman"/>
              </a:rPr>
              <a:t>250,000 </a:t>
            </a:r>
            <a:r>
              <a:rPr lang="en-US" dirty="0">
                <a:latin typeface="Franklin Gothic Book"/>
                <a:ea typeface="Arial"/>
                <a:cs typeface="Times New Roman"/>
              </a:rPr>
              <a:t>vehicles per day.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Texas Transportation Institute studied the metering of some of the ramps that feed into the interchange. The results of the study did not show much overall improvements. </a:t>
            </a:r>
            <a:r>
              <a:rPr lang="en-US" dirty="0" err="1">
                <a:latin typeface="Franklin Gothic Book"/>
                <a:ea typeface="Arial"/>
                <a:cs typeface="Times New Roman"/>
              </a:rPr>
              <a:t>TxDOT</a:t>
            </a:r>
            <a:r>
              <a:rPr lang="en-US" dirty="0">
                <a:latin typeface="Franklin Gothic Book"/>
                <a:ea typeface="Arial"/>
                <a:cs typeface="Times New Roman"/>
              </a:rPr>
              <a:t> Bridge Division also studied the possibility of widening the existing direct connectors and determined that it was not feasible. The estimated cost of reconstructing the connectors, along with improvements to the roadway approaches, is approximately $120 million. Furthermore, alternative routes would have to be identified to handle the traffic flow of the over </a:t>
            </a:r>
            <a:r>
              <a:rPr lang="en-US" dirty="0" smtClean="0">
                <a:latin typeface="Franklin Gothic Book"/>
                <a:ea typeface="Arial"/>
                <a:cs typeface="Times New Roman"/>
              </a:rPr>
              <a:t>250,000 </a:t>
            </a:r>
            <a:r>
              <a:rPr lang="en-US" dirty="0">
                <a:latin typeface="Franklin Gothic Book"/>
                <a:ea typeface="Arial"/>
                <a:cs typeface="Times New Roman"/>
              </a:rPr>
              <a:t>ADT during the extended construction phase.</a:t>
            </a:r>
            <a:endParaRPr lang="en-US" dirty="0">
              <a:latin typeface="Arial"/>
              <a:ea typeface="Arial"/>
              <a:cs typeface="Times New Roman"/>
            </a:endParaRPr>
          </a:p>
          <a:p>
            <a:pPr>
              <a:lnSpc>
                <a:spcPct val="115000"/>
              </a:lnSpc>
              <a:spcAft>
                <a:spcPts val="1000"/>
              </a:spcAft>
            </a:pPr>
            <a:r>
              <a:rPr lang="en-US" dirty="0" err="1">
                <a:latin typeface="Franklin Gothic Book"/>
                <a:ea typeface="Arial"/>
                <a:cs typeface="Times New Roman"/>
              </a:rPr>
              <a:t>TxDOT</a:t>
            </a:r>
            <a:r>
              <a:rPr lang="en-US" dirty="0">
                <a:latin typeface="Franklin Gothic Book"/>
                <a:ea typeface="Arial"/>
                <a:cs typeface="Times New Roman"/>
              </a:rPr>
              <a:t> Pharr District has initiated a work authorization for a consultant analysis to determine available options for addressing the interchange. The first phase of the analysis is expected to be completed </a:t>
            </a:r>
            <a:r>
              <a:rPr lang="en-US" dirty="0" smtClean="0">
                <a:latin typeface="Franklin Gothic Book"/>
                <a:ea typeface="Arial"/>
                <a:cs typeface="Times New Roman"/>
              </a:rPr>
              <a:t>by May 2016.</a:t>
            </a:r>
            <a:endParaRPr lang="en-US" dirty="0">
              <a:latin typeface="Arial"/>
              <a:ea typeface="Arial"/>
              <a:cs typeface="Times New Roman"/>
            </a:endParaRPr>
          </a:p>
          <a:p>
            <a:r>
              <a:rPr lang="en-US" dirty="0">
                <a:latin typeface="Franklin Gothic Book"/>
                <a:ea typeface="Arial"/>
                <a:cs typeface="Times New Roman"/>
              </a:rPr>
              <a:t>Sen. Hinojosa, Sen. Lucio and Rep. Martinez have expressed major concern with this issue. </a:t>
            </a:r>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13</a:t>
            </a:fld>
            <a:endParaRPr lang="en-US" dirty="0"/>
          </a:p>
        </p:txBody>
      </p:sp>
    </p:spTree>
    <p:extLst>
      <p:ext uri="{BB962C8B-B14F-4D97-AF65-F5344CB8AC3E}">
        <p14:creationId xmlns:p14="http://schemas.microsoft.com/office/powerpoint/2010/main" val="2835370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b="1" dirty="0">
                <a:latin typeface="Franklin Gothic Book"/>
                <a:ea typeface="Arial"/>
                <a:cs typeface="Times New Roman"/>
              </a:rPr>
              <a:t>SH 68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As population and traffic increases so does the need for an additional north-south highways in the Rio Grande Valley. The SH 68 project has been identified as a potential project to provide an additional north-south route for the region and would also be an improvement to the long-term regional transportation network. The SH 68 project is a partnership between Hidalgo County RMA and </a:t>
            </a:r>
            <a:r>
              <a:rPr lang="en-US" dirty="0" err="1">
                <a:latin typeface="Franklin Gothic Book"/>
                <a:ea typeface="Arial"/>
                <a:cs typeface="Times New Roman"/>
              </a:rPr>
              <a:t>TxDOT</a:t>
            </a:r>
            <a:r>
              <a:rPr lang="en-US" dirty="0">
                <a:latin typeface="Franklin Gothic Book"/>
                <a:ea typeface="Arial"/>
                <a:cs typeface="Times New Roman"/>
              </a:rPr>
              <a:t>.</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SH 68 is a proposed 22 mile new road that will connect I-2/US 83 to I-69C/US 281. The proposed road will connect with I-2/US 83 between Alamo and Donna and run north to I-69C/US 281 at FM 490, north of Edinburg.</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The initial preferred route generated significant feedback from the local community. In response to local input, </a:t>
            </a:r>
            <a:r>
              <a:rPr lang="en-US" dirty="0" err="1">
                <a:latin typeface="Franklin Gothic Book"/>
                <a:ea typeface="Arial"/>
                <a:cs typeface="Times New Roman"/>
              </a:rPr>
              <a:t>TxDOT</a:t>
            </a:r>
            <a:r>
              <a:rPr lang="en-US" dirty="0">
                <a:latin typeface="Franklin Gothic Book"/>
                <a:ea typeface="Arial"/>
                <a:cs typeface="Times New Roman"/>
              </a:rPr>
              <a:t> is expanding the study area and performing an environmental impact study. With the expansion of the study area, new road alternatives based on public feedback will be presented in the next public meeting.  While the environmental studies are ongoing, alternative options will be presented in a public meeting </a:t>
            </a:r>
            <a:r>
              <a:rPr lang="en-US" dirty="0" smtClean="0">
                <a:latin typeface="Franklin Gothic Book"/>
                <a:ea typeface="Arial"/>
                <a:cs typeface="Times New Roman"/>
              </a:rPr>
              <a:t>was held on </a:t>
            </a:r>
            <a:r>
              <a:rPr lang="en-US" dirty="0">
                <a:latin typeface="Franklin Gothic Book"/>
                <a:ea typeface="Arial"/>
                <a:cs typeface="Times New Roman"/>
              </a:rPr>
              <a:t>March 15, 2016.  </a:t>
            </a:r>
            <a:endParaRPr lang="en-US" dirty="0">
              <a:latin typeface="Arial"/>
              <a:ea typeface="Arial"/>
              <a:cs typeface="Times New Roman"/>
            </a:endParaRPr>
          </a:p>
          <a:p>
            <a:pPr>
              <a:lnSpc>
                <a:spcPct val="115000"/>
              </a:lnSpc>
              <a:spcAft>
                <a:spcPts val="1000"/>
              </a:spcAft>
            </a:pPr>
            <a:r>
              <a:rPr lang="en-US" dirty="0">
                <a:latin typeface="Franklin Gothic Book"/>
                <a:ea typeface="Arial"/>
                <a:cs typeface="Times New Roman"/>
              </a:rPr>
              <a:t>Rep. Martinez is supportive of the project and has closely monitored its progress. </a:t>
            </a:r>
            <a:endParaRPr lang="en-US" dirty="0">
              <a:latin typeface="Arial"/>
              <a:ea typeface="Arial"/>
              <a:cs typeface="Times New Roman"/>
            </a:endParaRPr>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14</a:t>
            </a:fld>
            <a:endParaRPr lang="en-US" dirty="0"/>
          </a:p>
        </p:txBody>
      </p:sp>
    </p:spTree>
    <p:extLst>
      <p:ext uri="{BB962C8B-B14F-4D97-AF65-F5344CB8AC3E}">
        <p14:creationId xmlns:p14="http://schemas.microsoft.com/office/powerpoint/2010/main" val="14541510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4.xml"/><Relationship Id="rId7" Type="http://schemas.openxmlformats.org/officeDocument/2006/relationships/image" Target="../media/image6.png"/><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oleObject" Target="../embeddings/oleObject4.bin"/><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0326" name="think-cell Slide" r:id="rId6" imgW="0" imgH="0" progId="">
                  <p:embed/>
                </p:oleObj>
              </mc:Choice>
              <mc:Fallback>
                <p:oleObj name="think-cell Slide" r:id="rId6"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hasCustomPrompt="1"/>
            <p:custDataLst>
              <p:tags r:id="rId3"/>
            </p:custDataLst>
          </p:nvPr>
        </p:nvSpPr>
        <p:spPr>
          <a:xfrm>
            <a:off x="481010" y="3657600"/>
            <a:ext cx="3862390" cy="1409700"/>
          </a:xfrm>
          <a:noFill/>
        </p:spPr>
        <p:txBody>
          <a:bodyPr wrap="square" lIns="0" tIns="0" rIns="0" bIns="0" rtlCol="0" anchor="b" anchorCtr="0">
            <a:noAutofit/>
          </a:bodyPr>
          <a:lstStyle>
            <a:lvl1pPr>
              <a:lnSpc>
                <a:spcPct val="90000"/>
              </a:lnSpc>
              <a:defRPr kumimoji="0" lang="en-US" sz="4000" b="0" i="0" u="none" strike="noStrike" kern="1200" cap="all" spc="0" normalizeH="0" baseline="0" noProof="0" dirty="0" smtClean="0">
                <a:ln>
                  <a:noFill/>
                </a:ln>
                <a:solidFill>
                  <a:schemeClr val="accent1"/>
                </a:solidFill>
                <a:effectLst/>
                <a:uLnTx/>
                <a:uFillTx/>
                <a:latin typeface="Franklin Gothic Medium" panose="020B06030201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Presentation title</a:t>
            </a:r>
            <a:endParaRPr lang="en-US" dirty="0"/>
          </a:p>
        </p:txBody>
      </p:sp>
      <p:sp>
        <p:nvSpPr>
          <p:cNvPr id="3" name="Subtitle 2"/>
          <p:cNvSpPr>
            <a:spLocks noGrp="1"/>
          </p:cNvSpPr>
          <p:nvPr>
            <p:ph type="subTitle" idx="1" hasCustomPrompt="1"/>
            <p:custDataLst>
              <p:tags r:id="rId4"/>
            </p:custDataLst>
          </p:nvPr>
        </p:nvSpPr>
        <p:spPr>
          <a:xfrm>
            <a:off x="481010" y="5286374"/>
            <a:ext cx="3862390" cy="581026"/>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panose="020B06030201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Subtitle</a:t>
            </a:r>
            <a:endParaRPr lang="en-US" dirty="0"/>
          </a:p>
        </p:txBody>
      </p:sp>
      <p:pic>
        <p:nvPicPr>
          <p:cNvPr id="5" name="Picture 4" descr="TitleFooterBlueand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cxnSp>
        <p:nvCxnSpPr>
          <p:cNvPr id="9" name="Straight Connector 8"/>
          <p:cNvCxnSpPr/>
          <p:nvPr userDrawn="1"/>
        </p:nvCxnSpPr>
        <p:spPr>
          <a:xfrm>
            <a:off x="457200" y="5181600"/>
            <a:ext cx="38862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0678" name="think-cell Slide" r:id="rId6" imgW="0" imgH="0" progId="">
                  <p:embed/>
                </p:oleObj>
              </mc:Choice>
              <mc:Fallback>
                <p:oleObj name="think-cell Slide" r:id="rId6"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descr="TitleFooterBlueand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sp>
        <p:nvSpPr>
          <p:cNvPr id="12" name="Title 1"/>
          <p:cNvSpPr>
            <a:spLocks noGrp="1"/>
          </p:cNvSpPr>
          <p:nvPr>
            <p:ph type="ctrTitle" hasCustomPrompt="1"/>
            <p:custDataLst>
              <p:tags r:id="rId3"/>
            </p:custDataLst>
          </p:nvPr>
        </p:nvSpPr>
        <p:spPr>
          <a:xfrm>
            <a:off x="481009" y="3862388"/>
            <a:ext cx="5100433" cy="1057275"/>
          </a:xfrm>
          <a:noFill/>
        </p:spPr>
        <p:txBody>
          <a:bodyPr wrap="square" lIns="0" tIns="0" rIns="0" bIns="0" rtlCol="0" anchor="b" anchorCtr="0">
            <a:noAutofit/>
          </a:bodyPr>
          <a:lstStyle>
            <a:lvl1pPr>
              <a:lnSpc>
                <a:spcPct val="90000"/>
              </a:lnSpc>
              <a:defRPr kumimoji="0" lang="en-US" sz="4000" b="0" i="0" u="none" strike="noStrike" kern="1200" cap="all" spc="0" normalizeH="0" baseline="0" noProof="0" dirty="0" smtClean="0">
                <a:ln>
                  <a:noFill/>
                </a:ln>
                <a:solidFill>
                  <a:schemeClr val="accent1"/>
                </a:solidFill>
                <a:effectLst/>
                <a:uLnTx/>
                <a:uFillTx/>
                <a:latin typeface="Franklin Gothic Medium" panose="020B06030201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Presentation title</a:t>
            </a:r>
            <a:endParaRPr lang="en-US" dirty="0"/>
          </a:p>
        </p:txBody>
      </p:sp>
      <p:sp>
        <p:nvSpPr>
          <p:cNvPr id="13" name="Subtitle 2"/>
          <p:cNvSpPr>
            <a:spLocks noGrp="1"/>
          </p:cNvSpPr>
          <p:nvPr>
            <p:ph type="subTitle" idx="1" hasCustomPrompt="1"/>
            <p:custDataLst>
              <p:tags r:id="rId4"/>
            </p:custDataLst>
          </p:nvPr>
        </p:nvSpPr>
        <p:spPr>
          <a:xfrm>
            <a:off x="481009" y="5045869"/>
            <a:ext cx="5133855" cy="592931"/>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panose="020B06030201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Subtitle</a:t>
            </a:r>
            <a:endParaRPr lang="en-US" dirty="0"/>
          </a:p>
        </p:txBody>
      </p:sp>
      <p:cxnSp>
        <p:nvCxnSpPr>
          <p:cNvPr id="14" name="Straight Connector 13"/>
          <p:cNvCxnSpPr/>
          <p:nvPr userDrawn="1"/>
        </p:nvCxnSpPr>
        <p:spPr>
          <a:xfrm>
            <a:off x="457200" y="4948238"/>
            <a:ext cx="4800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latin typeface="Franklin Gothic Dem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spcBef>
                <a:spcPts val="0"/>
              </a:spcBef>
              <a:spcAft>
                <a:spcPts val="1200"/>
              </a:spcAft>
              <a:defRPr sz="2000">
                <a:latin typeface="Franklin Gothic Book" pitchFamily="34" charset="0"/>
              </a:defRPr>
            </a:lvl1pPr>
            <a:lvl2pPr>
              <a:spcBef>
                <a:spcPts val="0"/>
              </a:spcBef>
              <a:spcAft>
                <a:spcPts val="1200"/>
              </a:spcAft>
              <a:defRPr sz="2000">
                <a:latin typeface="Franklin Gothic Book" pitchFamily="34" charset="0"/>
              </a:defRPr>
            </a:lvl2pPr>
            <a:lvl3pPr>
              <a:spcBef>
                <a:spcPts val="0"/>
              </a:spcBef>
              <a:spcAft>
                <a:spcPts val="1200"/>
              </a:spcAft>
              <a:defRPr sz="2000">
                <a:latin typeface="Franklin Gothic Book" pitchFamily="34" charset="0"/>
              </a:defRPr>
            </a:lvl3pPr>
            <a:lvl4pPr>
              <a:spcBef>
                <a:spcPts val="0"/>
              </a:spcBef>
              <a:spcAft>
                <a:spcPts val="1200"/>
              </a:spcAft>
              <a:defRPr sz="2000">
                <a:latin typeface="Franklin Gothic Book" pitchFamily="34" charset="0"/>
              </a:defRPr>
            </a:lvl4pPr>
            <a:lvl5pPr>
              <a:spcBef>
                <a:spcPts val="0"/>
              </a:spcBef>
              <a:spcAft>
                <a:spcPts val="1200"/>
              </a:spcAft>
              <a:defRPr sz="2000">
                <a:latin typeface="Franklin Gothic Book"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latin typeface="Franklin Gothic Demi" pitchFamily="34" charset="0"/>
              </a:defRPr>
            </a:lvl1pPr>
          </a:lstStyle>
          <a:p>
            <a:r>
              <a:rPr lang="en-US" smtClean="0"/>
              <a:t>Click to edit Master title style</a:t>
            </a:r>
            <a:endParaRPr lang="en-US" dirty="0"/>
          </a:p>
        </p:txBody>
      </p:sp>
      <p:sp>
        <p:nvSpPr>
          <p:cNvPr id="7"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indent="-276225">
              <a:spcBef>
                <a:spcPts val="900"/>
              </a:spcBef>
            </a:pPr>
            <a:fld id="{126B356D-DBE9-445A-9C43-3D3F41468F04}" type="slidenum">
              <a:rPr lang="en-US" smtClean="0"/>
              <a:pPr lvl="1" indent="-276225">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indent="-276225">
              <a:spcBef>
                <a:spcPts val="900"/>
              </a:spcBef>
            </a:pPr>
            <a:fld id="{126B356D-DBE9-445A-9C43-3D3F41468F04}" type="slidenum">
              <a:rPr lang="en-US" smtClean="0"/>
              <a:pPr lvl="1" indent="-276225">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Z_title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1"/>
          <a:ext cx="158750" cy="158751"/>
        </p:xfrm>
        <a:graphic>
          <a:graphicData uri="http://schemas.openxmlformats.org/presentationml/2006/ole">
            <mc:AlternateContent xmlns:mc="http://schemas.openxmlformats.org/markup-compatibility/2006">
              <mc:Choice xmlns:v="urn:schemas-microsoft-com:vml" Requires="v">
                <p:oleObj spid="_x0000_s151637" name="think-cell Slide" r:id="rId5" imgW="0" imgH="0" progId="">
                  <p:embed/>
                </p:oleObj>
              </mc:Choice>
              <mc:Fallback>
                <p:oleObj name="think-cell Slide" r:id="rId5"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158750"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Connector 7"/>
          <p:cNvCxnSpPr/>
          <p:nvPr userDrawn="1"/>
        </p:nvCxnSpPr>
        <p:spPr>
          <a:xfrm>
            <a:off x="276483" y="4637777"/>
            <a:ext cx="4133987"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6" cstate="print">
            <a:extLst>
              <a:ext uri="{28A0092B-C50C-407E-A947-70E740481C1C}">
                <a14:useLocalDpi xmlns:a14="http://schemas.microsoft.com/office/drawing/2010/main" val="0"/>
              </a:ext>
            </a:extLst>
          </a:blip>
          <a:srcRect b="12951"/>
          <a:stretch/>
        </p:blipFill>
        <p:spPr>
          <a:xfrm>
            <a:off x="4410470" y="990600"/>
            <a:ext cx="4808007" cy="4490246"/>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358" y="3429000"/>
            <a:ext cx="3218257" cy="1086234"/>
          </a:xfrm>
          <a:prstGeom prst="rect">
            <a:avLst/>
          </a:prstGeom>
        </p:spPr>
      </p:pic>
      <p:pic>
        <p:nvPicPr>
          <p:cNvPr id="14" name="Picture 13" descr="TitleFooterBlueandWhit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405" y="6015002"/>
            <a:ext cx="9144000" cy="864263"/>
          </a:xfrm>
          <a:prstGeom prst="rect">
            <a:avLst/>
          </a:prstGeom>
        </p:spPr>
      </p:pic>
      <p:sp>
        <p:nvSpPr>
          <p:cNvPr id="2" name="Title 1"/>
          <p:cNvSpPr>
            <a:spLocks noGrp="1"/>
          </p:cNvSpPr>
          <p:nvPr>
            <p:ph type="ctrTitle"/>
            <p:custDataLst>
              <p:tags r:id="rId3"/>
            </p:custDataLst>
          </p:nvPr>
        </p:nvSpPr>
        <p:spPr>
          <a:xfrm>
            <a:off x="337896" y="4824864"/>
            <a:ext cx="4114800" cy="579651"/>
          </a:xfrm>
          <a:noFill/>
        </p:spPr>
        <p:txBody>
          <a:bodyPr wrap="square" lIns="0" tIns="0" rIns="0" bIns="0" rtlCol="0" anchor="b" anchorCtr="0">
            <a:noAutofit/>
          </a:bodyPr>
          <a:lstStyle>
            <a:lvl1pPr>
              <a:lnSpc>
                <a:spcPct val="90000"/>
              </a:lnSpc>
              <a:defRPr kumimoji="0" lang="en-US" sz="3600" b="0" i="0" u="none" strike="noStrike" kern="1200" cap="none" spc="0" normalizeH="0" baseline="0" noProof="0" dirty="0" smtClean="0">
                <a:ln>
                  <a:noFill/>
                </a:ln>
                <a:solidFill>
                  <a:schemeClr val="accent1"/>
                </a:solidFill>
                <a:effectLst/>
                <a:uLnTx/>
                <a:uFillTx/>
                <a:latin typeface="Franklin Gothic Book"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Click to edit Master title style</a:t>
            </a:r>
            <a:endParaRPr lang="en-US" dirty="0"/>
          </a:p>
        </p:txBody>
      </p:sp>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spTree>
    <p:extLst>
      <p:ext uri="{BB962C8B-B14F-4D97-AF65-F5344CB8AC3E}">
        <p14:creationId xmlns:p14="http://schemas.microsoft.com/office/powerpoint/2010/main" val="10495843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5" name="Picture 4" descr="Footer.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292906"/>
            <a:ext cx="9144000" cy="565094"/>
          </a:xfrm>
          <a:prstGeom prst="rect">
            <a:avLst/>
          </a:prstGeom>
        </p:spPr>
      </p:pic>
      <p:pic>
        <p:nvPicPr>
          <p:cNvPr id="4" name="Picture 3" descr="Header.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31576"/>
          </a:xfrm>
          <a:prstGeom prst="rect">
            <a:avLst/>
          </a:prstGeom>
        </p:spPr>
      </p:pic>
      <p:graphicFrame>
        <p:nvGraphicFramePr>
          <p:cNvPr id="10" name="Object 9" hidden="1"/>
          <p:cNvGraphicFramePr>
            <a:graphicFrameLocks/>
          </p:cNvGraphicFramePr>
          <p:nvPr>
            <p:custDataLst>
              <p:tags r:id="rId9"/>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353" name="think-cell Slide" r:id="rId16" imgW="0" imgH="0" progId="">
                  <p:embed/>
                </p:oleObj>
              </mc:Choice>
              <mc:Fallback>
                <p:oleObj name="think-cell Slide" r:id="rId16" imgW="0" imgH="0" progId="">
                  <p:embed/>
                  <p:pic>
                    <p:nvPicPr>
                      <p:cNvPr id="0" name="Rectangle 1"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p:nvPr>
            <p:custDataLst>
              <p:tags r:id="rId10"/>
            </p:custDataLst>
          </p:nvPr>
        </p:nvSpPr>
        <p:spPr>
          <a:xfrm>
            <a:off x="8886825" y="6579399"/>
            <a:ext cx="257175" cy="19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smtClean="0">
              <a:latin typeface="Arial" pitchFamily="34" charset="0"/>
              <a:cs typeface="Arial" pitchFamily="34" charset="0"/>
            </a:endParaRPr>
          </a:p>
        </p:txBody>
      </p:sp>
      <p:sp>
        <p:nvSpPr>
          <p:cNvPr id="2" name="Title Placeholder 1"/>
          <p:cNvSpPr>
            <a:spLocks noGrp="1"/>
          </p:cNvSpPr>
          <p:nvPr>
            <p:ph type="title"/>
            <p:custDataLst>
              <p:tags r:id="rId11"/>
            </p:custDataLst>
          </p:nvPr>
        </p:nvSpPr>
        <p:spPr bwMode="gray">
          <a:xfrm>
            <a:off x="304800" y="76200"/>
            <a:ext cx="8353425" cy="461665"/>
          </a:xfrm>
          <a:prstGeom prst="rect">
            <a:avLst/>
          </a:prstGeom>
          <a:noFill/>
        </p:spPr>
        <p:txBody>
          <a:bodyPr wrap="square" lIns="0" rtlCol="0">
            <a:spAutoFit/>
          </a:bodyPr>
          <a:lstStyle/>
          <a:p>
            <a:r>
              <a:rPr lang="en-US" smtClean="0"/>
              <a:t>Click to edit Master title style</a:t>
            </a:r>
            <a:endParaRPr lang="en-US" dirty="0"/>
          </a:p>
        </p:txBody>
      </p:sp>
      <p:sp>
        <p:nvSpPr>
          <p:cNvPr id="3" name="Text Placeholder 2"/>
          <p:cNvSpPr>
            <a:spLocks noGrp="1"/>
          </p:cNvSpPr>
          <p:nvPr>
            <p:ph type="body" idx="1"/>
            <p:custDataLst>
              <p:tags r:id="rId12"/>
            </p:custDataLst>
          </p:nvPr>
        </p:nvSpPr>
        <p:spPr>
          <a:xfrm>
            <a:off x="333375" y="1066800"/>
            <a:ext cx="8477250" cy="51816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custDataLst>
              <p:tags r:id="rId13"/>
            </p:custDataLst>
          </p:nvPr>
        </p:nvSpPr>
        <p:spPr>
          <a:xfrm>
            <a:off x="8870949" y="6582395"/>
            <a:ext cx="211057" cy="187507"/>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8" name="TextBox 7"/>
          <p:cNvSpPr txBox="1"/>
          <p:nvPr/>
        </p:nvSpPr>
        <p:spPr>
          <a:xfrm>
            <a:off x="304800" y="6519446"/>
            <a:ext cx="4267200" cy="276999"/>
          </a:xfrm>
          <a:prstGeom prst="rect">
            <a:avLst/>
          </a:prstGeom>
          <a:noFill/>
        </p:spPr>
        <p:txBody>
          <a:bodyPr wrap="square" rtlCol="0">
            <a:spAutoFit/>
          </a:bodyPr>
          <a:lstStyle/>
          <a:p>
            <a:r>
              <a:rPr lang="en-US" sz="1200" dirty="0" smtClean="0">
                <a:solidFill>
                  <a:schemeClr val="bg1"/>
                </a:solidFill>
                <a:latin typeface="+mn-lt"/>
              </a:rPr>
              <a:t>State of the District 2017</a:t>
            </a: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55" r:id="rId5"/>
    <p:sldLayoutId id="2147483661" r:id="rId6"/>
  </p:sldLayoutIdLst>
  <p:timing>
    <p:tnLst>
      <p:par>
        <p:cTn id="1" dur="indefinite" restart="never" nodeType="tmRoot"/>
      </p:par>
    </p:tnLst>
  </p:timing>
  <p:hf hdr="0" ftr="0" dt="0"/>
  <p:txStyles>
    <p:title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ct val="20000"/>
        </a:spcBef>
        <a:buClr>
          <a:schemeClr val="accent1"/>
        </a:buClr>
        <a:buFont typeface="Wingdings" pitchFamily="2" charset="2"/>
        <a:buChar char="§"/>
        <a:defRPr sz="2400" kern="1200">
          <a:solidFill>
            <a:schemeClr val="tx1"/>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tif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19.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481009" y="3862388"/>
            <a:ext cx="4929191" cy="1057275"/>
          </a:xfrm>
        </p:spPr>
        <p:txBody>
          <a:bodyPr/>
          <a:lstStyle/>
          <a:p>
            <a:r>
              <a:rPr lang="en-US" dirty="0" smtClean="0"/>
              <a:t>State of the   Pharr district</a:t>
            </a:r>
            <a:endParaRPr lang="en-US" dirty="0"/>
          </a:p>
        </p:txBody>
      </p:sp>
      <p:sp>
        <p:nvSpPr>
          <p:cNvPr id="27" name="Subtitle 26"/>
          <p:cNvSpPr>
            <a:spLocks noGrp="1"/>
          </p:cNvSpPr>
          <p:nvPr>
            <p:ph type="subTitle" idx="1"/>
          </p:nvPr>
        </p:nvSpPr>
        <p:spPr>
          <a:xfrm>
            <a:off x="452344" y="5029200"/>
            <a:ext cx="4929191" cy="592931"/>
          </a:xfrm>
        </p:spPr>
        <p:txBody>
          <a:bodyPr/>
          <a:lstStyle/>
          <a:p>
            <a:pPr>
              <a:spcBef>
                <a:spcPts val="0"/>
              </a:spcBef>
            </a:pPr>
            <a:r>
              <a:rPr lang="en-US" sz="2000" dirty="0" smtClean="0"/>
              <a:t>Pedro R. Alvarez, P.E.</a:t>
            </a:r>
          </a:p>
          <a:p>
            <a:pPr>
              <a:spcBef>
                <a:spcPts val="0"/>
              </a:spcBef>
            </a:pPr>
            <a:r>
              <a:rPr lang="en-US" sz="2000" dirty="0" smtClean="0"/>
              <a:t>District Engineer</a:t>
            </a:r>
          </a:p>
        </p:txBody>
      </p:sp>
      <p:sp>
        <p:nvSpPr>
          <p:cNvPr id="16" name="TextBox 15"/>
          <p:cNvSpPr txBox="1"/>
          <p:nvPr/>
        </p:nvSpPr>
        <p:spPr>
          <a:xfrm>
            <a:off x="4724400" y="6263350"/>
            <a:ext cx="4114800" cy="338554"/>
          </a:xfrm>
          <a:prstGeom prst="rect">
            <a:avLst/>
          </a:prstGeom>
          <a:noFill/>
        </p:spPr>
        <p:txBody>
          <a:bodyPr wrap="square" rtlCol="0">
            <a:spAutoFit/>
          </a:bodyPr>
          <a:lstStyle/>
          <a:p>
            <a:pPr algn="r"/>
            <a:r>
              <a:rPr lang="en-US" sz="1600" dirty="0" smtClean="0">
                <a:solidFill>
                  <a:schemeClr val="bg1"/>
                </a:solidFill>
              </a:rPr>
              <a:t>November 16, </a:t>
            </a:r>
            <a:r>
              <a:rPr lang="en-US" sz="1600" dirty="0" smtClean="0">
                <a:solidFill>
                  <a:schemeClr val="bg1"/>
                </a:solidFill>
              </a:rPr>
              <a:t>2017</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218" t="339" r="392" b="-339"/>
          <a:stretch/>
        </p:blipFill>
        <p:spPr>
          <a:xfrm>
            <a:off x="6137911" y="2034238"/>
            <a:ext cx="2834640" cy="384048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8218" t="15233" r="37950" b="5087"/>
          <a:stretch/>
        </p:blipFill>
        <p:spPr>
          <a:xfrm>
            <a:off x="1186972" y="992272"/>
            <a:ext cx="1142026" cy="993353"/>
          </a:xfrm>
          <a:prstGeom prst="rect">
            <a:avLst/>
          </a:prstGeom>
          <a:ln w="19050">
            <a:noFill/>
          </a:ln>
        </p:spPr>
      </p:pic>
      <p:pic>
        <p:nvPicPr>
          <p:cNvPr id="18" name="Picture 17"/>
          <p:cNvPicPr>
            <a:picLocks/>
          </p:cNvPicPr>
          <p:nvPr/>
        </p:nvPicPr>
        <p:blipFill rotWithShape="1">
          <a:blip r:embed="rId5" cstate="print">
            <a:extLst>
              <a:ext uri="{28A0092B-C50C-407E-A947-70E740481C1C}">
                <a14:useLocalDpi xmlns:a14="http://schemas.microsoft.com/office/drawing/2010/main" val="0"/>
              </a:ext>
            </a:extLst>
          </a:blip>
          <a:srcRect l="27102" t="21297" r="34137"/>
          <a:stretch/>
        </p:blipFill>
        <p:spPr>
          <a:xfrm>
            <a:off x="3504883" y="990600"/>
            <a:ext cx="746747" cy="996696"/>
          </a:xfrm>
          <a:prstGeom prst="rect">
            <a:avLst/>
          </a:prstGeom>
          <a:ln w="19050">
            <a:noFill/>
          </a:ln>
        </p:spPr>
      </p:pic>
      <p:pic>
        <p:nvPicPr>
          <p:cNvPr id="26" name="Picture 25"/>
          <p:cNvPicPr>
            <a:picLocks/>
          </p:cNvPicPr>
          <p:nvPr/>
        </p:nvPicPr>
        <p:blipFill rotWithShape="1">
          <a:blip r:embed="rId6" cstate="print">
            <a:extLst>
              <a:ext uri="{28A0092B-C50C-407E-A947-70E740481C1C}">
                <a14:useLocalDpi xmlns:a14="http://schemas.microsoft.com/office/drawing/2010/main" val="0"/>
              </a:ext>
            </a:extLst>
          </a:blip>
          <a:srcRect l="38875" t="18025" r="24116" b="33603"/>
          <a:stretch/>
        </p:blipFill>
        <p:spPr>
          <a:xfrm>
            <a:off x="2365713" y="990600"/>
            <a:ext cx="1102455" cy="996696"/>
          </a:xfrm>
          <a:prstGeom prst="rect">
            <a:avLst/>
          </a:prstGeom>
          <a:ln w="19050">
            <a:noFill/>
          </a:ln>
        </p:spPr>
      </p:pic>
      <p:pic>
        <p:nvPicPr>
          <p:cNvPr id="28" name="Picture 27"/>
          <p:cNvPicPr>
            <a:picLocks/>
          </p:cNvPicPr>
          <p:nvPr/>
        </p:nvPicPr>
        <p:blipFill rotWithShape="1">
          <a:blip r:embed="rId7" cstate="print">
            <a:extLst>
              <a:ext uri="{28A0092B-C50C-407E-A947-70E740481C1C}">
                <a14:useLocalDpi xmlns:a14="http://schemas.microsoft.com/office/drawing/2010/main" val="0"/>
              </a:ext>
            </a:extLst>
          </a:blip>
          <a:srcRect l="38085" t="15291" r="5253" b="12187"/>
          <a:stretch/>
        </p:blipFill>
        <p:spPr>
          <a:xfrm>
            <a:off x="4285805" y="990600"/>
            <a:ext cx="1179286" cy="996696"/>
          </a:xfrm>
          <a:prstGeom prst="rect">
            <a:avLst/>
          </a:prstGeom>
          <a:ln w="19050">
            <a:noFill/>
          </a:ln>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8318" t="34544" r="14209" b="14422"/>
          <a:stretch/>
        </p:blipFill>
        <p:spPr>
          <a:xfrm>
            <a:off x="152400" y="992272"/>
            <a:ext cx="997857" cy="993353"/>
          </a:xfrm>
          <a:prstGeom prst="rect">
            <a:avLst/>
          </a:prstGeom>
          <a:ln w="19050">
            <a:noFill/>
          </a:ln>
        </p:spPr>
      </p:pic>
      <p:pic>
        <p:nvPicPr>
          <p:cNvPr id="31" name="Picture 30"/>
          <p:cNvPicPr>
            <a:picLocks/>
          </p:cNvPicPr>
          <p:nvPr/>
        </p:nvPicPr>
        <p:blipFill rotWithShape="1">
          <a:blip r:embed="rId9" cstate="print">
            <a:extLst>
              <a:ext uri="{28A0092B-C50C-407E-A947-70E740481C1C}">
                <a14:useLocalDpi xmlns:a14="http://schemas.microsoft.com/office/drawing/2010/main" val="0"/>
              </a:ext>
            </a:extLst>
          </a:blip>
          <a:srcRect l="11410" r="17032"/>
          <a:stretch/>
        </p:blipFill>
        <p:spPr>
          <a:xfrm>
            <a:off x="5501957" y="990600"/>
            <a:ext cx="1539187" cy="996696"/>
          </a:xfrm>
          <a:prstGeom prst="rect">
            <a:avLst/>
          </a:prstGeom>
          <a:solidFill>
            <a:srgbClr val="FFCC00"/>
          </a:solidFill>
          <a:ln w="19050">
            <a:noFill/>
          </a:ln>
        </p:spPr>
      </p:pic>
      <p:pic>
        <p:nvPicPr>
          <p:cNvPr id="14"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6600" y="978408"/>
            <a:ext cx="1874837" cy="99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206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Pharr District Major Projects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838199"/>
            <a:ext cx="7696200" cy="4981393"/>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10</a:t>
            </a:fld>
            <a:endParaRPr lang="en-US" dirty="0"/>
          </a:p>
        </p:txBody>
      </p:sp>
    </p:spTree>
    <p:extLst>
      <p:ext uri="{BB962C8B-B14F-4D97-AF65-F5344CB8AC3E}">
        <p14:creationId xmlns:p14="http://schemas.microsoft.com/office/powerpoint/2010/main" val="2249573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TxDOT</a:t>
            </a:r>
            <a:r>
              <a:rPr lang="en-US" dirty="0" smtClean="0"/>
              <a:t> Development Projects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12462" y="914400"/>
            <a:ext cx="6070722" cy="3929296"/>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11</a:t>
            </a:fld>
            <a:endParaRPr lang="en-US" dirty="0"/>
          </a:p>
        </p:txBody>
      </p:sp>
      <p:sp>
        <p:nvSpPr>
          <p:cNvPr id="3" name="TextBox 2"/>
          <p:cNvSpPr txBox="1"/>
          <p:nvPr/>
        </p:nvSpPr>
        <p:spPr>
          <a:xfrm>
            <a:off x="381000" y="1295400"/>
            <a:ext cx="2531462" cy="2492990"/>
          </a:xfrm>
          <a:prstGeom prst="rect">
            <a:avLst/>
          </a:prstGeom>
          <a:noFill/>
        </p:spPr>
        <p:txBody>
          <a:bodyPr wrap="none" rtlCol="0">
            <a:spAutoFit/>
          </a:bodyPr>
          <a:lstStyle/>
          <a:p>
            <a:r>
              <a:rPr lang="en-US" sz="1200" u="sng" dirty="0" err="1" smtClean="0"/>
              <a:t>TxDOT</a:t>
            </a:r>
            <a:r>
              <a:rPr lang="en-US" sz="1200" u="sng" dirty="0" smtClean="0"/>
              <a:t> Project List</a:t>
            </a:r>
          </a:p>
          <a:p>
            <a:pPr marL="228600" indent="-228600">
              <a:buFont typeface="+mj-lt"/>
              <a:buAutoNum type="arabicPeriod"/>
            </a:pPr>
            <a:r>
              <a:rPr lang="en-US" sz="1200" dirty="0" smtClean="0"/>
              <a:t>SH 68</a:t>
            </a:r>
          </a:p>
          <a:p>
            <a:pPr marL="228600" indent="-228600">
              <a:buFont typeface="+mj-lt"/>
              <a:buAutoNum type="arabicPeriod"/>
            </a:pPr>
            <a:r>
              <a:rPr lang="en-US" sz="1200" dirty="0" smtClean="0"/>
              <a:t>I-2/I-69C Interchange</a:t>
            </a:r>
          </a:p>
          <a:p>
            <a:pPr marL="228600" indent="-228600">
              <a:buFont typeface="+mj-lt"/>
              <a:buAutoNum type="arabicPeriod"/>
            </a:pPr>
            <a:r>
              <a:rPr lang="en-US" sz="1200" dirty="0"/>
              <a:t>Donna International </a:t>
            </a:r>
            <a:r>
              <a:rPr lang="en-US" sz="1200" dirty="0" smtClean="0"/>
              <a:t>Bridge</a:t>
            </a:r>
            <a:endParaRPr lang="en-US" sz="1200" dirty="0"/>
          </a:p>
          <a:p>
            <a:pPr marL="228600" indent="-228600">
              <a:buFont typeface="+mj-lt"/>
              <a:buAutoNum type="arabicPeriod"/>
            </a:pPr>
            <a:r>
              <a:rPr lang="en-US" sz="1200" dirty="0" smtClean="0"/>
              <a:t>Pharr International Bridge </a:t>
            </a:r>
          </a:p>
          <a:p>
            <a:pPr marL="228600" indent="-228600">
              <a:buFont typeface="+mj-lt"/>
              <a:buAutoNum type="arabicPeriod"/>
            </a:pPr>
            <a:r>
              <a:rPr lang="en-US" sz="1200" dirty="0" smtClean="0"/>
              <a:t>SL 195 (Roma-Rio Grande City)</a:t>
            </a:r>
          </a:p>
          <a:p>
            <a:pPr marL="228600" indent="-228600">
              <a:buFont typeface="+mj-lt"/>
              <a:buAutoNum type="arabicPeriod"/>
            </a:pPr>
            <a:r>
              <a:rPr lang="en-US" sz="1200" dirty="0" smtClean="0"/>
              <a:t>I-69 E (NB Frontage Road</a:t>
            </a:r>
          </a:p>
          <a:p>
            <a:r>
              <a:rPr lang="en-US" sz="1200" dirty="0" smtClean="0"/>
              <a:t>      and Bicycle Lane Improvements)</a:t>
            </a:r>
          </a:p>
          <a:p>
            <a:pPr marL="228600" indent="-228600">
              <a:buFont typeface="+mj-lt"/>
              <a:buAutoNum type="arabicPeriod" startAt="6"/>
            </a:pPr>
            <a:r>
              <a:rPr lang="en-US" sz="1200" dirty="0"/>
              <a:t>US 83 La Joya Relief Route</a:t>
            </a:r>
          </a:p>
          <a:p>
            <a:pPr marL="228600" indent="-228600">
              <a:buFont typeface="+mj-lt"/>
              <a:buAutoNum type="arabicPeriod" startAt="6"/>
            </a:pPr>
            <a:r>
              <a:rPr lang="en-US" sz="1200" dirty="0"/>
              <a:t>I-2 @ </a:t>
            </a:r>
            <a:r>
              <a:rPr lang="en-US" sz="1200" dirty="0" smtClean="0"/>
              <a:t>Bicentennial</a:t>
            </a:r>
          </a:p>
          <a:p>
            <a:pPr marL="228600" indent="-228600">
              <a:buFont typeface="+mj-lt"/>
              <a:buAutoNum type="arabicPeriod" startAt="6"/>
            </a:pPr>
            <a:r>
              <a:rPr lang="en-US" sz="1200" dirty="0" smtClean="0"/>
              <a:t>US 281 (FM 490 to FM 3066)</a:t>
            </a:r>
          </a:p>
          <a:p>
            <a:pPr marL="228600" indent="-228600">
              <a:buFont typeface="+mj-lt"/>
              <a:buAutoNum type="arabicPeriod" startAt="6"/>
            </a:pPr>
            <a:r>
              <a:rPr lang="en-US" sz="1200" dirty="0" smtClean="0"/>
              <a:t>US 83 (Starr and Zapata County)</a:t>
            </a:r>
          </a:p>
          <a:p>
            <a:pPr marL="228600" indent="-228600">
              <a:buFont typeface="+mj-lt"/>
              <a:buAutoNum type="arabicPeriod" startAt="6"/>
            </a:pPr>
            <a:r>
              <a:rPr lang="en-US" sz="1200" dirty="0" smtClean="0"/>
              <a:t>US 77 (</a:t>
            </a:r>
            <a:r>
              <a:rPr lang="en-US" sz="1200" dirty="0" err="1" smtClean="0"/>
              <a:t>Kenedy</a:t>
            </a:r>
            <a:r>
              <a:rPr lang="en-US" sz="1200" dirty="0" smtClean="0"/>
              <a:t> County)</a:t>
            </a:r>
          </a:p>
        </p:txBody>
      </p:sp>
    </p:spTree>
    <p:extLst>
      <p:ext uri="{BB962C8B-B14F-4D97-AF65-F5344CB8AC3E}">
        <p14:creationId xmlns:p14="http://schemas.microsoft.com/office/powerpoint/2010/main" val="72430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 195 (Roma-Rio Grande City)</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77" t="7281" r="72153" b="53477"/>
          <a:stretch/>
        </p:blipFill>
        <p:spPr>
          <a:xfrm>
            <a:off x="5181600" y="1143000"/>
            <a:ext cx="3024012" cy="2969029"/>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12</a:t>
            </a:fld>
            <a:endParaRPr lang="en-US" dirty="0"/>
          </a:p>
        </p:txBody>
      </p:sp>
      <p:sp>
        <p:nvSpPr>
          <p:cNvPr id="3" name="TextBox 2"/>
          <p:cNvSpPr txBox="1"/>
          <p:nvPr/>
        </p:nvSpPr>
        <p:spPr>
          <a:xfrm>
            <a:off x="381000" y="1295400"/>
            <a:ext cx="4751172" cy="2492990"/>
          </a:xfrm>
          <a:prstGeom prst="rect">
            <a:avLst/>
          </a:prstGeom>
          <a:noFill/>
        </p:spPr>
        <p:txBody>
          <a:bodyPr wrap="none" rtlCol="0">
            <a:spAutoFit/>
          </a:bodyPr>
          <a:lstStyle/>
          <a:p>
            <a:r>
              <a:rPr lang="en-US" sz="1200" b="1" dirty="0" smtClean="0"/>
              <a:t>Project Scope:  </a:t>
            </a:r>
            <a:r>
              <a:rPr lang="en-US" sz="1200" dirty="0" smtClean="0"/>
              <a:t>To provide a four lane divided highway on new location,</a:t>
            </a:r>
          </a:p>
          <a:p>
            <a:r>
              <a:rPr lang="en-US" sz="1200" dirty="0" smtClean="0"/>
              <a:t> approximately 17 miles, around Roma and Rio Grande City</a:t>
            </a:r>
          </a:p>
          <a:p>
            <a:r>
              <a:rPr lang="en-US" sz="1200" dirty="0" smtClean="0"/>
              <a:t> Limits: FM 755 to Loma Blanca Road</a:t>
            </a:r>
          </a:p>
          <a:p>
            <a:pPr marL="171450" indent="-171450">
              <a:buFont typeface="Arial" panose="020B0604020202020204" pitchFamily="34" charset="0"/>
              <a:buChar char="•"/>
            </a:pPr>
            <a:endParaRPr lang="en-US" sz="1200" u="sng" dirty="0" smtClean="0"/>
          </a:p>
          <a:p>
            <a:pPr marL="171450" indent="-171450">
              <a:buFont typeface="Arial" panose="020B0604020202020204" pitchFamily="34" charset="0"/>
              <a:buChar char="•"/>
            </a:pPr>
            <a:r>
              <a:rPr lang="en-US" sz="1200" dirty="0" smtClean="0"/>
              <a:t>Coordination with local officials and development of  schematic</a:t>
            </a:r>
          </a:p>
          <a:p>
            <a:r>
              <a:rPr lang="en-US" sz="1200" dirty="0" smtClean="0"/>
              <a:t>     and environmental document</a:t>
            </a:r>
          </a:p>
          <a:p>
            <a:pPr marL="171450" indent="-171450">
              <a:buFont typeface="Arial" panose="020B0604020202020204" pitchFamily="34" charset="0"/>
              <a:buChar char="•"/>
            </a:pPr>
            <a:r>
              <a:rPr lang="en-US" sz="1200" dirty="0" smtClean="0"/>
              <a:t>Anticipated Completion dates for major phases</a:t>
            </a:r>
          </a:p>
          <a:p>
            <a:pPr marL="628650" lvl="1" indent="-171450">
              <a:buFont typeface="Arial" panose="020B0604020202020204" pitchFamily="34" charset="0"/>
              <a:buChar char="•"/>
            </a:pPr>
            <a:r>
              <a:rPr lang="en-US" sz="1200" dirty="0" smtClean="0"/>
              <a:t>Schematic: 12/1/2016</a:t>
            </a:r>
          </a:p>
          <a:p>
            <a:pPr marL="628650" lvl="1" indent="-171450">
              <a:buFont typeface="Arial" panose="020B0604020202020204" pitchFamily="34" charset="0"/>
              <a:buChar char="•"/>
            </a:pPr>
            <a:r>
              <a:rPr lang="en-US" sz="1200" dirty="0" smtClean="0"/>
              <a:t>Environmental Clearance: 7/1/2017</a:t>
            </a:r>
          </a:p>
          <a:p>
            <a:pPr marL="628650" lvl="1" indent="-171450">
              <a:buFont typeface="Arial" panose="020B0604020202020204" pitchFamily="34" charset="0"/>
              <a:buChar char="•"/>
            </a:pPr>
            <a:r>
              <a:rPr lang="en-US" sz="1200" dirty="0" smtClean="0"/>
              <a:t>PS&amp;E: 8/1/2018</a:t>
            </a:r>
          </a:p>
          <a:p>
            <a:pPr marL="628650" lvl="1" indent="-171450">
              <a:buFont typeface="Arial" panose="020B0604020202020204" pitchFamily="34" charset="0"/>
              <a:buChar char="•"/>
            </a:pPr>
            <a:r>
              <a:rPr lang="en-US" sz="1200" dirty="0" smtClean="0"/>
              <a:t>ROW Acquisition: 1/1/2019</a:t>
            </a:r>
          </a:p>
          <a:p>
            <a:pPr marL="628650" lvl="1" indent="-171450">
              <a:buFont typeface="Arial" panose="020B0604020202020204" pitchFamily="34" charset="0"/>
              <a:buChar char="•"/>
            </a:pPr>
            <a:r>
              <a:rPr lang="en-US" sz="1200" dirty="0" smtClean="0"/>
              <a:t>Utilities: 7/1/2019</a:t>
            </a:r>
          </a:p>
          <a:p>
            <a:pPr marL="628650" lvl="1" indent="-171450">
              <a:buFont typeface="Arial" panose="020B0604020202020204" pitchFamily="34" charset="0"/>
              <a:buChar char="•"/>
            </a:pPr>
            <a:r>
              <a:rPr lang="en-US" sz="1200" dirty="0" smtClean="0"/>
              <a:t>Letting: 7/1/2019</a:t>
            </a:r>
          </a:p>
        </p:txBody>
      </p:sp>
    </p:spTree>
    <p:extLst>
      <p:ext uri="{BB962C8B-B14F-4D97-AF65-F5344CB8AC3E}">
        <p14:creationId xmlns:p14="http://schemas.microsoft.com/office/powerpoint/2010/main" val="482020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I-2/I-69C Interchange</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28" t="43069" r="59801" b="-32"/>
          <a:stretch/>
        </p:blipFill>
        <p:spPr>
          <a:xfrm>
            <a:off x="6096000" y="838200"/>
            <a:ext cx="2919532" cy="5410200"/>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13</a:t>
            </a:fld>
            <a:endParaRPr lang="en-US" dirty="0"/>
          </a:p>
        </p:txBody>
      </p:sp>
      <p:sp>
        <p:nvSpPr>
          <p:cNvPr id="3" name="TextBox 2"/>
          <p:cNvSpPr txBox="1"/>
          <p:nvPr/>
        </p:nvSpPr>
        <p:spPr>
          <a:xfrm>
            <a:off x="381000" y="1295400"/>
            <a:ext cx="5269199" cy="2123658"/>
          </a:xfrm>
          <a:prstGeom prst="rect">
            <a:avLst/>
          </a:prstGeom>
          <a:noFill/>
        </p:spPr>
        <p:txBody>
          <a:bodyPr wrap="none" rtlCol="0">
            <a:spAutoFit/>
          </a:bodyPr>
          <a:lstStyle/>
          <a:p>
            <a:r>
              <a:rPr lang="en-US" sz="1200" b="1" dirty="0" smtClean="0"/>
              <a:t>Project Scope</a:t>
            </a:r>
            <a:r>
              <a:rPr lang="en-US" sz="1200" dirty="0" smtClean="0"/>
              <a:t>: Provide relief to the traveling public along the</a:t>
            </a:r>
          </a:p>
          <a:p>
            <a:r>
              <a:rPr lang="en-US" sz="1200" dirty="0" smtClean="0"/>
              <a:t>I-2/I-69C Interchange by developing and constructing 2-lane connectors</a:t>
            </a:r>
          </a:p>
          <a:p>
            <a:r>
              <a:rPr lang="en-US" sz="1200" dirty="0" smtClean="0"/>
              <a:t>In each direction (S-W, S-E, E-N, and W-N)</a:t>
            </a:r>
          </a:p>
          <a:p>
            <a:endParaRPr lang="en-US" sz="1200" dirty="0"/>
          </a:p>
          <a:p>
            <a:pPr marL="171450" indent="-171450">
              <a:buFont typeface="Arial" panose="020B0604020202020204" pitchFamily="34" charset="0"/>
              <a:buChar char="•"/>
            </a:pPr>
            <a:r>
              <a:rPr lang="en-US" sz="1200" dirty="0" smtClean="0"/>
              <a:t>Preliminary studies have been done by the Texas A&amp;M Transportation</a:t>
            </a:r>
          </a:p>
          <a:p>
            <a:pPr marL="171450" indent="-171450">
              <a:buFont typeface="Arial" panose="020B0604020202020204" pitchFamily="34" charset="0"/>
              <a:buChar char="•"/>
            </a:pPr>
            <a:r>
              <a:rPr lang="en-US" sz="1200" dirty="0" smtClean="0"/>
              <a:t>Institute and the </a:t>
            </a:r>
            <a:r>
              <a:rPr lang="en-US" sz="1200" dirty="0" err="1" smtClean="0"/>
              <a:t>TxDOT</a:t>
            </a:r>
            <a:r>
              <a:rPr lang="en-US" sz="1200" dirty="0" smtClean="0"/>
              <a:t> Bridge Division</a:t>
            </a:r>
          </a:p>
          <a:p>
            <a:pPr marL="171450" indent="-171450">
              <a:buFont typeface="Arial" panose="020B0604020202020204" pitchFamily="34" charset="0"/>
              <a:buChar char="•"/>
            </a:pPr>
            <a:r>
              <a:rPr lang="en-US" sz="1200" dirty="0" smtClean="0"/>
              <a:t>The estimated cost of reconstructing the connectors and improvements </a:t>
            </a:r>
          </a:p>
          <a:p>
            <a:pPr marL="171450" indent="-171450">
              <a:buFont typeface="Arial" panose="020B0604020202020204" pitchFamily="34" charset="0"/>
              <a:buChar char="•"/>
            </a:pPr>
            <a:r>
              <a:rPr lang="en-US" sz="1200" dirty="0" smtClean="0"/>
              <a:t>to roadway approaches is $150 Million</a:t>
            </a:r>
          </a:p>
          <a:p>
            <a:pPr marL="171450" indent="-171450">
              <a:buFont typeface="Arial" panose="020B0604020202020204" pitchFamily="34" charset="0"/>
              <a:buChar char="•"/>
            </a:pPr>
            <a:r>
              <a:rPr lang="en-US" sz="1200" dirty="0" smtClean="0"/>
              <a:t>A more detailed study is being initiated through a consultant</a:t>
            </a:r>
          </a:p>
          <a:p>
            <a:pPr marL="171450" indent="-171450">
              <a:buFont typeface="Arial" panose="020B0604020202020204" pitchFamily="34" charset="0"/>
              <a:buChar char="•"/>
            </a:pPr>
            <a:r>
              <a:rPr lang="en-US" sz="1200" dirty="0" smtClean="0"/>
              <a:t>Phase 1: Consultant has been acquired to preform an analysis to determine</a:t>
            </a:r>
          </a:p>
          <a:p>
            <a:pPr marL="171450" indent="-171450">
              <a:buFont typeface="Arial" panose="020B0604020202020204" pitchFamily="34" charset="0"/>
              <a:buChar char="•"/>
            </a:pPr>
            <a:r>
              <a:rPr lang="en-US" sz="1200" dirty="0" smtClean="0"/>
              <a:t>Available options for addressing the interchange</a:t>
            </a:r>
          </a:p>
        </p:txBody>
      </p:sp>
    </p:spTree>
    <p:extLst>
      <p:ext uri="{BB962C8B-B14F-4D97-AF65-F5344CB8AC3E}">
        <p14:creationId xmlns:p14="http://schemas.microsoft.com/office/powerpoint/2010/main" val="2503773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68</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1600" y="914400"/>
            <a:ext cx="3828136" cy="4953000"/>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14</a:t>
            </a:fld>
            <a:endParaRPr lang="en-US" dirty="0"/>
          </a:p>
        </p:txBody>
      </p:sp>
      <p:sp>
        <p:nvSpPr>
          <p:cNvPr id="3" name="TextBox 2"/>
          <p:cNvSpPr txBox="1"/>
          <p:nvPr/>
        </p:nvSpPr>
        <p:spPr>
          <a:xfrm>
            <a:off x="381000" y="1295400"/>
            <a:ext cx="4317464" cy="3046988"/>
          </a:xfrm>
          <a:prstGeom prst="rect">
            <a:avLst/>
          </a:prstGeom>
          <a:noFill/>
        </p:spPr>
        <p:txBody>
          <a:bodyPr wrap="none" rtlCol="0">
            <a:spAutoFit/>
          </a:bodyPr>
          <a:lstStyle/>
          <a:p>
            <a:r>
              <a:rPr lang="en-US" sz="1200" b="1" dirty="0" smtClean="0"/>
              <a:t>Project Scope: </a:t>
            </a:r>
            <a:r>
              <a:rPr lang="en-US" sz="1200" dirty="0" smtClean="0"/>
              <a:t>provide an additional north-south route</a:t>
            </a:r>
          </a:p>
          <a:p>
            <a:r>
              <a:rPr lang="en-US" sz="1200" dirty="0"/>
              <a:t>f</a:t>
            </a:r>
            <a:r>
              <a:rPr lang="en-US" sz="1200" dirty="0" smtClean="0"/>
              <a:t>or the region and improve the long-term regional</a:t>
            </a:r>
          </a:p>
          <a:p>
            <a:r>
              <a:rPr lang="en-US" sz="1200" dirty="0" smtClean="0"/>
              <a:t>transportation network</a:t>
            </a:r>
          </a:p>
          <a:p>
            <a:endParaRPr lang="en-US" sz="1200" dirty="0" smtClean="0"/>
          </a:p>
          <a:p>
            <a:pPr marL="171450" indent="-171450">
              <a:buFont typeface="Arial" panose="020B0604020202020204" pitchFamily="34" charset="0"/>
              <a:buChar char="•"/>
            </a:pPr>
            <a:r>
              <a:rPr lang="en-US" sz="1200" dirty="0" smtClean="0"/>
              <a:t>Partnership between Hidalgo County RMA and </a:t>
            </a:r>
            <a:r>
              <a:rPr lang="en-US" sz="1200" dirty="0" err="1" smtClean="0"/>
              <a:t>TxDOT</a:t>
            </a:r>
            <a:endParaRPr lang="en-US" sz="1200" dirty="0" smtClean="0"/>
          </a:p>
          <a:p>
            <a:pPr marL="171450" indent="-171450">
              <a:buFont typeface="Arial" panose="020B0604020202020204" pitchFamily="34" charset="0"/>
              <a:buChar char="•"/>
            </a:pPr>
            <a:r>
              <a:rPr lang="en-US" sz="1200" dirty="0" smtClean="0"/>
              <a:t>Proposed 22 mile new road that will connect I-2/US 83 to </a:t>
            </a:r>
          </a:p>
          <a:p>
            <a:pPr marL="171450" indent="-171450">
              <a:buFont typeface="Arial" panose="020B0604020202020204" pitchFamily="34" charset="0"/>
              <a:buChar char="•"/>
            </a:pPr>
            <a:r>
              <a:rPr lang="en-US" sz="1200" dirty="0" smtClean="0"/>
              <a:t>I-69C/US 281 </a:t>
            </a:r>
          </a:p>
          <a:p>
            <a:pPr marL="171450" indent="-171450">
              <a:buFont typeface="Arial" panose="020B0604020202020204" pitchFamily="34" charset="0"/>
              <a:buChar char="•"/>
            </a:pPr>
            <a:r>
              <a:rPr lang="en-US" sz="1200" dirty="0" smtClean="0"/>
              <a:t>The initial preferred route generated significant feedback</a:t>
            </a:r>
          </a:p>
          <a:p>
            <a:r>
              <a:rPr lang="en-US" sz="1200" dirty="0" smtClean="0"/>
              <a:t>     from local community</a:t>
            </a:r>
          </a:p>
          <a:p>
            <a:pPr marL="171450" indent="-171450">
              <a:buFont typeface="Arial" panose="020B0604020202020204" pitchFamily="34" charset="0"/>
              <a:buChar char="•"/>
            </a:pPr>
            <a:r>
              <a:rPr lang="en-US" sz="1200" dirty="0" smtClean="0"/>
              <a:t>In response to local input and significant impacts along the </a:t>
            </a:r>
          </a:p>
          <a:p>
            <a:pPr marL="171450" indent="-171450">
              <a:buFont typeface="Arial" panose="020B0604020202020204" pitchFamily="34" charset="0"/>
              <a:buChar char="•"/>
            </a:pPr>
            <a:r>
              <a:rPr lang="en-US" sz="1200" dirty="0" smtClean="0"/>
              <a:t>preferred route, </a:t>
            </a:r>
            <a:r>
              <a:rPr lang="en-US" sz="1200" dirty="0" err="1" smtClean="0"/>
              <a:t>TxDOT</a:t>
            </a:r>
            <a:r>
              <a:rPr lang="en-US" sz="1200" dirty="0" smtClean="0"/>
              <a:t> is expanding the study area</a:t>
            </a:r>
          </a:p>
          <a:p>
            <a:pPr marL="171450" indent="-171450">
              <a:buFont typeface="Arial" panose="020B0604020202020204" pitchFamily="34" charset="0"/>
              <a:buChar char="•"/>
            </a:pPr>
            <a:r>
              <a:rPr lang="en-US" sz="1200" dirty="0" smtClean="0"/>
              <a:t>New Road alternatives, based on feedback, will be presented</a:t>
            </a:r>
          </a:p>
          <a:p>
            <a:r>
              <a:rPr lang="en-US" sz="1200" dirty="0" smtClean="0"/>
              <a:t>     at next public meeting</a:t>
            </a:r>
          </a:p>
          <a:p>
            <a:pPr marL="171450" indent="-171450">
              <a:buFont typeface="Arial" panose="020B0604020202020204" pitchFamily="34" charset="0"/>
              <a:buChar char="•"/>
            </a:pPr>
            <a:r>
              <a:rPr lang="en-US" sz="1200" dirty="0" smtClean="0"/>
              <a:t>Public Meeting scheduled for March 2016</a:t>
            </a:r>
          </a:p>
          <a:p>
            <a:pPr marL="171450" indent="-171450">
              <a:buFont typeface="Arial" panose="020B0604020202020204" pitchFamily="34" charset="0"/>
              <a:buChar char="•"/>
            </a:pPr>
            <a:r>
              <a:rPr lang="en-US" sz="1200" dirty="0" smtClean="0"/>
              <a:t>Public Hearing </a:t>
            </a:r>
            <a:r>
              <a:rPr lang="en-US" sz="1200" dirty="0"/>
              <a:t>scheduled for March </a:t>
            </a:r>
            <a:r>
              <a:rPr lang="en-US" sz="1200" dirty="0" smtClean="0"/>
              <a:t>2018</a:t>
            </a:r>
            <a:endParaRPr lang="en-US" sz="1200" dirty="0"/>
          </a:p>
          <a:p>
            <a:pPr marL="171450" indent="-171450">
              <a:buFont typeface="Arial" panose="020B0604020202020204" pitchFamily="34" charset="0"/>
              <a:buChar char="•"/>
            </a:pPr>
            <a:endParaRPr lang="en-US" sz="1200" dirty="0" smtClean="0"/>
          </a:p>
        </p:txBody>
      </p:sp>
    </p:spTree>
    <p:extLst>
      <p:ext uri="{BB962C8B-B14F-4D97-AF65-F5344CB8AC3E}">
        <p14:creationId xmlns:p14="http://schemas.microsoft.com/office/powerpoint/2010/main" val="349529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Donna International Bridge</a:t>
            </a:r>
            <a:endParaRPr lang="en-US" dirty="0"/>
          </a:p>
        </p:txBody>
      </p:sp>
      <p:sp>
        <p:nvSpPr>
          <p:cNvPr id="3" name="Content Placeholder 2"/>
          <p:cNvSpPr>
            <a:spLocks noGrp="1"/>
          </p:cNvSpPr>
          <p:nvPr>
            <p:ph idx="1"/>
          </p:nvPr>
        </p:nvSpPr>
        <p:spPr/>
        <p:txBody>
          <a:bodyPr/>
          <a:lstStyle/>
          <a:p>
            <a:r>
              <a:rPr lang="en-US" b="1" u="sng" dirty="0" smtClean="0"/>
              <a:t>Federal Inspection Facility NB</a:t>
            </a:r>
            <a:endParaRPr lang="la-Latn" b="1" u="sng" dirty="0" smtClean="0"/>
          </a:p>
          <a:p>
            <a:pPr lvl="1"/>
            <a:r>
              <a:rPr lang="en-US" dirty="0" smtClean="0"/>
              <a:t>New project requested by City of Donna</a:t>
            </a:r>
            <a:endParaRPr lang="en-US" dirty="0"/>
          </a:p>
          <a:p>
            <a:pPr lvl="1"/>
            <a:r>
              <a:rPr lang="en-US" dirty="0" smtClean="0"/>
              <a:t>Environmentally cleared in November 2005</a:t>
            </a:r>
            <a:endParaRPr lang="en-US" dirty="0"/>
          </a:p>
          <a:p>
            <a:pPr lvl="1"/>
            <a:r>
              <a:rPr lang="en-US" dirty="0" smtClean="0"/>
              <a:t>This project is Phase II of the Donna International Bridge Master Plan</a:t>
            </a:r>
          </a:p>
          <a:p>
            <a:pPr lvl="1"/>
            <a:r>
              <a:rPr lang="en-US" dirty="0" smtClean="0"/>
              <a:t>Potential candidate for FAST Act Grants</a:t>
            </a:r>
          </a:p>
          <a:p>
            <a:pPr lvl="1"/>
            <a:r>
              <a:rPr lang="en-US" i="1" dirty="0" smtClean="0"/>
              <a:t>NOTE:   City of Donna is currently developing Phase I of their Master Plan (SB Empty Commercial Facility);  </a:t>
            </a:r>
            <a:endParaRPr lang="en-US" i="1"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15</a:t>
            </a:fld>
            <a:endParaRPr lang="en-US" dirty="0"/>
          </a:p>
        </p:txBody>
      </p:sp>
    </p:spTree>
    <p:extLst>
      <p:ext uri="{BB962C8B-B14F-4D97-AF65-F5344CB8AC3E}">
        <p14:creationId xmlns:p14="http://schemas.microsoft.com/office/powerpoint/2010/main" val="422091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Donna International Bridge Site Plan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1066800"/>
            <a:ext cx="6705600" cy="5181600"/>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16</a:t>
            </a:fld>
            <a:endParaRPr lang="en-US" dirty="0"/>
          </a:p>
        </p:txBody>
      </p:sp>
    </p:spTree>
    <p:extLst>
      <p:ext uri="{BB962C8B-B14F-4D97-AF65-F5344CB8AC3E}">
        <p14:creationId xmlns:p14="http://schemas.microsoft.com/office/powerpoint/2010/main" val="2697252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Donna Intl. Bridge Phase I (SB Empty Commercial Facility)</a:t>
            </a:r>
            <a:endParaRPr lang="en-US" dirty="0"/>
          </a:p>
        </p:txBody>
      </p:sp>
      <p:sp>
        <p:nvSpPr>
          <p:cNvPr id="3" name="Content Placeholder 2"/>
          <p:cNvSpPr>
            <a:spLocks noGrp="1"/>
          </p:cNvSpPr>
          <p:nvPr>
            <p:ph idx="1"/>
          </p:nvPr>
        </p:nvSpPr>
        <p:spPr/>
        <p:txBody>
          <a:bodyPr>
            <a:normAutofit/>
          </a:bodyPr>
          <a:lstStyle/>
          <a:p>
            <a:r>
              <a:rPr lang="en-US" dirty="0" smtClean="0"/>
              <a:t>Purpose: Develop the southbound inspection facilities at the Donna/ Rio Bravo International </a:t>
            </a:r>
            <a:r>
              <a:rPr lang="en-US" dirty="0"/>
              <a:t>P</a:t>
            </a:r>
            <a:r>
              <a:rPr lang="en-US" dirty="0" smtClean="0"/>
              <a:t>ort to transport commercial vehicles from the U.S. to Mexico.</a:t>
            </a:r>
          </a:p>
          <a:p>
            <a:r>
              <a:rPr lang="en-US" dirty="0" smtClean="0"/>
              <a:t>Currently, only passenger automobiles are allowed into and out of the port.</a:t>
            </a:r>
          </a:p>
          <a:p>
            <a:r>
              <a:rPr lang="en-US" dirty="0" smtClean="0"/>
              <a:t>Scope includes:</a:t>
            </a:r>
          </a:p>
          <a:p>
            <a:pPr lvl="1"/>
            <a:r>
              <a:rPr lang="en-US" dirty="0" smtClean="0"/>
              <a:t>Reconstruction and widening of existing southbound roadway (meeting trailer requirements)</a:t>
            </a:r>
          </a:p>
          <a:p>
            <a:pPr lvl="1"/>
            <a:r>
              <a:rPr lang="en-US" dirty="0" smtClean="0"/>
              <a:t>Addition of two (2) toll booths (total) at primary and secondary inspection stations</a:t>
            </a:r>
          </a:p>
          <a:p>
            <a:pPr lvl="1"/>
            <a:r>
              <a:rPr lang="en-US" dirty="0" smtClean="0"/>
              <a:t>Upgrades to drainage facilities with respect to reconstruction modifications (minimal)</a:t>
            </a:r>
          </a:p>
          <a:p>
            <a:pPr lvl="1"/>
            <a:r>
              <a:rPr lang="en-US" dirty="0" smtClean="0"/>
              <a:t>Installation of X-Ray (VACCUS) unit on Southbound facility (Subject to change)</a:t>
            </a:r>
          </a:p>
        </p:txBody>
      </p:sp>
      <p:sp>
        <p:nvSpPr>
          <p:cNvPr id="16" name="Slide Number Placeholder 15"/>
          <p:cNvSpPr>
            <a:spLocks noGrp="1"/>
          </p:cNvSpPr>
          <p:nvPr>
            <p:ph type="sldNum" sz="quarter" idx="4"/>
          </p:nvPr>
        </p:nvSpPr>
        <p:spPr/>
        <p:txBody>
          <a:bodyPr/>
          <a:lstStyle/>
          <a:p>
            <a:pPr lvl="1"/>
            <a:fld id="{126B356D-DBE9-445A-9C43-3D3F41468F04}" type="slidenum">
              <a:rPr>
                <a:solidFill>
                  <a:prstClr val="white"/>
                </a:solidFill>
              </a:rPr>
              <a:pPr lvl="1"/>
              <a:t>17</a:t>
            </a:fld>
            <a:endParaRPr dirty="0">
              <a:solidFill>
                <a:prstClr val="white"/>
              </a:solidFill>
            </a:endParaRPr>
          </a:p>
        </p:txBody>
      </p:sp>
    </p:spTree>
    <p:extLst>
      <p:ext uri="{BB962C8B-B14F-4D97-AF65-F5344CB8AC3E}">
        <p14:creationId xmlns:p14="http://schemas.microsoft.com/office/powerpoint/2010/main" val="489189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Donna Intl. Bridge Phase I (Status of Project)</a:t>
            </a:r>
            <a:endParaRPr lang="en-US" dirty="0"/>
          </a:p>
        </p:txBody>
      </p:sp>
      <p:sp>
        <p:nvSpPr>
          <p:cNvPr id="3" name="Content Placeholder 2"/>
          <p:cNvSpPr>
            <a:spLocks noGrp="1"/>
          </p:cNvSpPr>
          <p:nvPr>
            <p:ph idx="1"/>
          </p:nvPr>
        </p:nvSpPr>
        <p:spPr/>
        <p:txBody>
          <a:bodyPr>
            <a:normAutofit/>
          </a:bodyPr>
          <a:lstStyle/>
          <a:p>
            <a:r>
              <a:rPr lang="en-US" dirty="0" smtClean="0"/>
              <a:t>Coordinated Border Infrastructure (CBI) funds allocated to project and approved by FHWA ($9 M for construction)</a:t>
            </a:r>
          </a:p>
          <a:p>
            <a:r>
              <a:rPr lang="en-US" dirty="0" smtClean="0"/>
              <a:t>Environmental Assessment (EA) document approved </a:t>
            </a:r>
          </a:p>
          <a:p>
            <a:r>
              <a:rPr lang="en-US" dirty="0" smtClean="0"/>
              <a:t>Additional Right-of-Way is not needed</a:t>
            </a:r>
          </a:p>
          <a:p>
            <a:r>
              <a:rPr lang="en-US" dirty="0" smtClean="0"/>
              <a:t>Plans, Specifications, and Estimate (PS&amp;E) package at 100%. Planning and Specifications discussion is being held between CBP, GSA, consultant PM, and TxDOT. (Plans subject to change upon review).</a:t>
            </a:r>
          </a:p>
          <a:p>
            <a:pPr lvl="1"/>
            <a:r>
              <a:rPr lang="en-US" dirty="0" smtClean="0"/>
              <a:t>Update: Upon CBP review, 100% plans to be redesigned due to CBP requirements</a:t>
            </a:r>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a:solidFill>
                  <a:prstClr val="white"/>
                </a:solidFill>
              </a:rPr>
              <a:pPr lvl="1">
                <a:spcBef>
                  <a:spcPts val="900"/>
                </a:spcBef>
              </a:pPr>
              <a:t>18</a:t>
            </a:fld>
            <a:endParaRPr dirty="0">
              <a:solidFill>
                <a:prstClr val="white"/>
              </a:solidFill>
            </a:endParaRPr>
          </a:p>
        </p:txBody>
      </p:sp>
    </p:spTree>
    <p:extLst>
      <p:ext uri="{BB962C8B-B14F-4D97-AF65-F5344CB8AC3E}">
        <p14:creationId xmlns:p14="http://schemas.microsoft.com/office/powerpoint/2010/main" val="2602413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Border Infrastructure Funding (Rider 11B) </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19</a:t>
            </a:fld>
            <a:endParaRPr lang="en-US" dirty="0"/>
          </a:p>
        </p:txBody>
      </p:sp>
      <p:pic>
        <p:nvPicPr>
          <p:cNvPr id="8" name="Content Placeholder 7"/>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8321761" cy="2322777"/>
          </a:xfrm>
          <a:prstGeom prst="rect">
            <a:avLst/>
          </a:prstGeom>
          <a:noFill/>
        </p:spPr>
      </p:pic>
      <p:sp>
        <p:nvSpPr>
          <p:cNvPr id="3" name="Rectangle 2"/>
          <p:cNvSpPr/>
          <p:nvPr/>
        </p:nvSpPr>
        <p:spPr>
          <a:xfrm>
            <a:off x="457200" y="1143000"/>
            <a:ext cx="1048942" cy="369332"/>
          </a:xfrm>
          <a:prstGeom prst="rect">
            <a:avLst/>
          </a:prstGeom>
        </p:spPr>
        <p:txBody>
          <a:bodyPr wrap="none">
            <a:spAutoFit/>
          </a:bodyPr>
          <a:lstStyle/>
          <a:p>
            <a:pPr lvl="0">
              <a:buClr>
                <a:srgbClr val="0A1B2B"/>
              </a:buClr>
            </a:pPr>
            <a:r>
              <a:rPr lang="en-US" dirty="0" smtClean="0">
                <a:solidFill>
                  <a:prstClr val="black"/>
                </a:solidFill>
              </a:rPr>
              <a:t>FY 16-17</a:t>
            </a:r>
            <a:endParaRPr lang="en-US" dirty="0">
              <a:solidFill>
                <a:prstClr val="black"/>
              </a:solidFill>
            </a:endParaRPr>
          </a:p>
        </p:txBody>
      </p:sp>
      <p:sp>
        <p:nvSpPr>
          <p:cNvPr id="6" name="Rectangle 5"/>
          <p:cNvSpPr/>
          <p:nvPr/>
        </p:nvSpPr>
        <p:spPr>
          <a:xfrm>
            <a:off x="408007" y="4038600"/>
            <a:ext cx="3172215" cy="369332"/>
          </a:xfrm>
          <a:prstGeom prst="rect">
            <a:avLst/>
          </a:prstGeom>
        </p:spPr>
        <p:txBody>
          <a:bodyPr wrap="none">
            <a:spAutoFit/>
          </a:bodyPr>
          <a:lstStyle/>
          <a:p>
            <a:pPr lvl="0">
              <a:buClr>
                <a:srgbClr val="0A1B2B"/>
              </a:buClr>
            </a:pPr>
            <a:r>
              <a:rPr lang="en-US" dirty="0" smtClean="0">
                <a:solidFill>
                  <a:prstClr val="black"/>
                </a:solidFill>
              </a:rPr>
              <a:t>FY 18-19 – To Be Determined</a:t>
            </a:r>
            <a:endParaRPr lang="en-US" dirty="0">
              <a:solidFill>
                <a:prstClr val="black"/>
              </a:solidFill>
            </a:endParaRPr>
          </a:p>
        </p:txBody>
      </p:sp>
    </p:spTree>
    <p:extLst>
      <p:ext uri="{BB962C8B-B14F-4D97-AF65-F5344CB8AC3E}">
        <p14:creationId xmlns:p14="http://schemas.microsoft.com/office/powerpoint/2010/main" val="761174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Users\MGRAHAM2\Desktop\SafetyTextImage (3-3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8" y="1277470"/>
            <a:ext cx="5126182" cy="1519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8769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53425" cy="830997"/>
          </a:xfrm>
        </p:spPr>
        <p:txBody>
          <a:bodyPr/>
          <a:lstStyle/>
          <a:p>
            <a:r>
              <a:rPr lang="en-US" dirty="0" smtClean="0"/>
              <a:t>I 69-East NB Frontage Road and Bike Lane Improvements</a:t>
            </a:r>
            <a:br>
              <a:rPr lang="en-US" dirty="0" smtClean="0"/>
            </a:b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20</a:t>
            </a:fld>
            <a:endParaRPr lang="en-US" dirty="0"/>
          </a:p>
        </p:txBody>
      </p:sp>
      <p:sp>
        <p:nvSpPr>
          <p:cNvPr id="3" name="TextBox 2"/>
          <p:cNvSpPr txBox="1"/>
          <p:nvPr/>
        </p:nvSpPr>
        <p:spPr>
          <a:xfrm>
            <a:off x="584421" y="990600"/>
            <a:ext cx="7512313" cy="1569660"/>
          </a:xfrm>
          <a:prstGeom prst="rect">
            <a:avLst/>
          </a:prstGeom>
          <a:noFill/>
        </p:spPr>
        <p:txBody>
          <a:bodyPr wrap="none" rtlCol="0">
            <a:spAutoFit/>
          </a:bodyPr>
          <a:lstStyle/>
          <a:p>
            <a:r>
              <a:rPr lang="en-US" sz="1200" b="1" dirty="0" smtClean="0"/>
              <a:t>Project scope: </a:t>
            </a:r>
            <a:r>
              <a:rPr lang="en-US" sz="1200" dirty="0" smtClean="0"/>
              <a:t>Provide continuous northbound frontage road between </a:t>
            </a:r>
            <a:r>
              <a:rPr lang="en-US" sz="1200" dirty="0" err="1" smtClean="0"/>
              <a:t>Merryman</a:t>
            </a:r>
            <a:r>
              <a:rPr lang="en-US" sz="1200" dirty="0" smtClean="0"/>
              <a:t> Road and Old Alice/</a:t>
            </a:r>
            <a:r>
              <a:rPr lang="en-US" sz="1200" dirty="0" err="1" smtClean="0"/>
              <a:t>Stillman</a:t>
            </a:r>
            <a:r>
              <a:rPr lang="en-US" sz="1200" dirty="0" smtClean="0"/>
              <a:t> Rd.</a:t>
            </a:r>
          </a:p>
          <a:p>
            <a:r>
              <a:rPr lang="en-US" sz="1200" dirty="0" smtClean="0"/>
              <a:t>	 and Provide North/South movement across Union Pacific Railroad for pedestrians and bicyclists</a:t>
            </a:r>
          </a:p>
          <a:p>
            <a:endParaRPr lang="en-US" sz="1200" dirty="0" smtClean="0"/>
          </a:p>
          <a:p>
            <a:pPr marL="171450" indent="-171450">
              <a:buFont typeface="Arial" panose="020B0604020202020204" pitchFamily="34" charset="0"/>
              <a:buChar char="•"/>
            </a:pPr>
            <a:r>
              <a:rPr lang="en-US" sz="1200" dirty="0" smtClean="0"/>
              <a:t>Project was selected as the top priority by Brownsville MPO</a:t>
            </a:r>
          </a:p>
          <a:p>
            <a:pPr marL="171450" indent="-171450">
              <a:buFont typeface="Arial" panose="020B0604020202020204" pitchFamily="34" charset="0"/>
              <a:buChar char="•"/>
            </a:pPr>
            <a:r>
              <a:rPr lang="en-US" sz="1200" dirty="0" smtClean="0"/>
              <a:t>To be funded by Category 7 </a:t>
            </a:r>
          </a:p>
          <a:p>
            <a:pPr marL="171450" indent="-171450">
              <a:buFont typeface="Arial" panose="020B0604020202020204" pitchFamily="34" charset="0"/>
              <a:buChar char="•"/>
            </a:pPr>
            <a:r>
              <a:rPr lang="en-US" sz="1200" dirty="0" smtClean="0"/>
              <a:t>Four options have been presented to the BMPO and City of Brownsville</a:t>
            </a:r>
          </a:p>
          <a:p>
            <a:pPr marL="171450" indent="-171450">
              <a:buFont typeface="Arial" panose="020B0604020202020204" pitchFamily="34" charset="0"/>
              <a:buChar char="•"/>
            </a:pPr>
            <a:r>
              <a:rPr lang="en-US" sz="1200" dirty="0" smtClean="0"/>
              <a:t>No public involvement has taken place to date</a:t>
            </a:r>
          </a:p>
          <a:p>
            <a:pPr marL="171450" indent="-171450">
              <a:buFont typeface="Arial" panose="020B0604020202020204" pitchFamily="34" charset="0"/>
              <a:buChar char="•"/>
            </a:pPr>
            <a:r>
              <a:rPr lang="en-US" sz="1200" dirty="0" smtClean="0"/>
              <a:t>Anticipated Letting:  December 2017</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3200400"/>
            <a:ext cx="3048000" cy="2915816"/>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3200400"/>
            <a:ext cx="3200400" cy="2819400"/>
          </a:xfrm>
          <a:prstGeom prst="rect">
            <a:avLst/>
          </a:prstGeom>
        </p:spPr>
      </p:pic>
    </p:spTree>
    <p:extLst>
      <p:ext uri="{BB962C8B-B14F-4D97-AF65-F5344CB8AC3E}">
        <p14:creationId xmlns:p14="http://schemas.microsoft.com/office/powerpoint/2010/main" val="2215091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TxDOT</a:t>
            </a:r>
            <a:r>
              <a:rPr lang="en-US" dirty="0" smtClean="0"/>
              <a:t> Major Projects Under Construction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96496" y="762000"/>
            <a:ext cx="2709143" cy="3505200"/>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21</a:t>
            </a:fld>
            <a:endParaRPr lang="en-US" dirty="0"/>
          </a:p>
        </p:txBody>
      </p:sp>
      <p:sp>
        <p:nvSpPr>
          <p:cNvPr id="3" name="TextBox 2"/>
          <p:cNvSpPr txBox="1"/>
          <p:nvPr/>
        </p:nvSpPr>
        <p:spPr>
          <a:xfrm>
            <a:off x="381000" y="1295400"/>
            <a:ext cx="4592539" cy="1015663"/>
          </a:xfrm>
          <a:prstGeom prst="rect">
            <a:avLst/>
          </a:prstGeom>
          <a:noFill/>
        </p:spPr>
        <p:txBody>
          <a:bodyPr wrap="none" rtlCol="0">
            <a:spAutoFit/>
          </a:bodyPr>
          <a:lstStyle/>
          <a:p>
            <a:r>
              <a:rPr lang="en-US" sz="1200" b="1" dirty="0" smtClean="0"/>
              <a:t>US 83 La Joya Relief Route</a:t>
            </a:r>
          </a:p>
          <a:p>
            <a:pPr marL="171450" indent="-171450">
              <a:buFont typeface="Arial" panose="020B0604020202020204" pitchFamily="34" charset="0"/>
              <a:buChar char="•"/>
            </a:pPr>
            <a:r>
              <a:rPr lang="en-US" sz="1200" dirty="0" smtClean="0"/>
              <a:t>Project let in July 2015</a:t>
            </a:r>
          </a:p>
          <a:p>
            <a:pPr marL="171450" indent="-171450">
              <a:buFont typeface="Arial" panose="020B0604020202020204" pitchFamily="34" charset="0"/>
              <a:buChar char="•"/>
            </a:pPr>
            <a:r>
              <a:rPr lang="en-US" sz="1200" dirty="0" smtClean="0"/>
              <a:t>Construction cost, over $87 Million</a:t>
            </a:r>
          </a:p>
          <a:p>
            <a:pPr marL="171450" indent="-171450">
              <a:buFont typeface="Arial" panose="020B0604020202020204" pitchFamily="34" charset="0"/>
              <a:buChar char="•"/>
            </a:pPr>
            <a:r>
              <a:rPr lang="en-US" sz="1200" dirty="0" smtClean="0"/>
              <a:t>ROW Acquisition is pending for most of the project, but in process</a:t>
            </a:r>
          </a:p>
          <a:p>
            <a:pPr marL="171450" indent="-171450">
              <a:buFont typeface="Arial" panose="020B0604020202020204" pitchFamily="34" charset="0"/>
              <a:buChar char="•"/>
            </a:pPr>
            <a:r>
              <a:rPr lang="en-US" sz="1200" dirty="0" smtClean="0"/>
              <a:t>Estimated completion date, June 2020</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4038600"/>
            <a:ext cx="5799243" cy="2171700"/>
          </a:xfrm>
          <a:prstGeom prst="rect">
            <a:avLst/>
          </a:prstGeom>
        </p:spPr>
      </p:pic>
      <p:sp>
        <p:nvSpPr>
          <p:cNvPr id="7" name="TextBox 6"/>
          <p:cNvSpPr txBox="1"/>
          <p:nvPr/>
        </p:nvSpPr>
        <p:spPr>
          <a:xfrm>
            <a:off x="381000" y="2895600"/>
            <a:ext cx="2852832" cy="1200329"/>
          </a:xfrm>
          <a:prstGeom prst="rect">
            <a:avLst/>
          </a:prstGeom>
          <a:noFill/>
        </p:spPr>
        <p:txBody>
          <a:bodyPr wrap="none" rtlCol="0">
            <a:spAutoFit/>
          </a:bodyPr>
          <a:lstStyle/>
          <a:p>
            <a:r>
              <a:rPr lang="en-US" sz="1200" b="1" dirty="0" smtClean="0"/>
              <a:t>I-2 @ Bicentennial</a:t>
            </a:r>
          </a:p>
          <a:p>
            <a:pPr marL="171450" indent="-171450">
              <a:buFont typeface="Arial" panose="020B0604020202020204" pitchFamily="34" charset="0"/>
              <a:buChar char="•"/>
            </a:pPr>
            <a:r>
              <a:rPr lang="en-US" sz="1200" dirty="0" smtClean="0"/>
              <a:t>Partnership with City of McAllen</a:t>
            </a:r>
          </a:p>
          <a:p>
            <a:pPr marL="171450" indent="-171450">
              <a:buFont typeface="Arial" panose="020B0604020202020204" pitchFamily="34" charset="0"/>
              <a:buChar char="•"/>
            </a:pPr>
            <a:r>
              <a:rPr lang="en-US" sz="1200" dirty="0" smtClean="0"/>
              <a:t>Project let in November 2015</a:t>
            </a:r>
          </a:p>
          <a:p>
            <a:pPr marL="171450" indent="-171450">
              <a:buFont typeface="Arial" panose="020B0604020202020204" pitchFamily="34" charset="0"/>
              <a:buChar char="•"/>
            </a:pPr>
            <a:r>
              <a:rPr lang="en-US" sz="1200" dirty="0" smtClean="0"/>
              <a:t>Construction cost, $46.1 Million</a:t>
            </a:r>
          </a:p>
          <a:p>
            <a:pPr marL="171450" indent="-171450">
              <a:buFont typeface="Arial" panose="020B0604020202020204" pitchFamily="34" charset="0"/>
              <a:buChar char="•"/>
            </a:pPr>
            <a:r>
              <a:rPr lang="en-US" sz="1200" dirty="0" smtClean="0"/>
              <a:t>Estimated completion date, April 2019</a:t>
            </a:r>
          </a:p>
          <a:p>
            <a:endParaRPr lang="en-US" sz="1200" dirty="0" err="1" smtClean="0"/>
          </a:p>
        </p:txBody>
      </p:sp>
    </p:spTree>
    <p:extLst>
      <p:ext uri="{BB962C8B-B14F-4D97-AF65-F5344CB8AC3E}">
        <p14:creationId xmlns:p14="http://schemas.microsoft.com/office/powerpoint/2010/main" val="3928452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TxDOT</a:t>
            </a:r>
            <a:r>
              <a:rPr lang="en-US" dirty="0" smtClean="0"/>
              <a:t> Development Authority Projects</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22</a:t>
            </a:fld>
            <a:endParaRPr lang="en-US" dirty="0"/>
          </a:p>
        </p:txBody>
      </p:sp>
      <p:sp>
        <p:nvSpPr>
          <p:cNvPr id="6" name="Content Placeholder 5"/>
          <p:cNvSpPr>
            <a:spLocks noGrp="1"/>
          </p:cNvSpPr>
          <p:nvPr>
            <p:ph idx="1"/>
          </p:nvPr>
        </p:nvSpPr>
        <p:spPr>
          <a:xfrm>
            <a:off x="304801" y="838200"/>
            <a:ext cx="8505824" cy="5410200"/>
          </a:xfrm>
        </p:spPr>
        <p:txBody>
          <a:bodyPr/>
          <a:lstStyle/>
          <a:p>
            <a:pPr lvl="0">
              <a:buClr>
                <a:srgbClr val="0A1B2B"/>
              </a:buClr>
            </a:pPr>
            <a:r>
              <a:rPr lang="en-US" dirty="0" smtClean="0">
                <a:solidFill>
                  <a:prstClr val="black"/>
                </a:solidFill>
              </a:rPr>
              <a:t>US 281 </a:t>
            </a:r>
            <a:r>
              <a:rPr lang="en-US" dirty="0">
                <a:solidFill>
                  <a:prstClr val="black"/>
                </a:solidFill>
              </a:rPr>
              <a:t>(FM 490 to FM 3066)</a:t>
            </a:r>
          </a:p>
          <a:p>
            <a:pPr lvl="0">
              <a:buClr>
                <a:srgbClr val="0A1B2B"/>
              </a:buClr>
            </a:pPr>
            <a:r>
              <a:rPr lang="en-US" dirty="0">
                <a:solidFill>
                  <a:prstClr val="black"/>
                </a:solidFill>
              </a:rPr>
              <a:t>US 83 (Starr and Zapata Counties)</a:t>
            </a:r>
          </a:p>
          <a:p>
            <a:pPr lvl="0">
              <a:buClr>
                <a:srgbClr val="0A1B2B"/>
              </a:buClr>
            </a:pPr>
            <a:r>
              <a:rPr lang="en-US" dirty="0">
                <a:solidFill>
                  <a:prstClr val="black"/>
                </a:solidFill>
              </a:rPr>
              <a:t>US 77 </a:t>
            </a:r>
            <a:r>
              <a:rPr lang="en-US" dirty="0" err="1">
                <a:solidFill>
                  <a:prstClr val="black"/>
                </a:solidFill>
              </a:rPr>
              <a:t>Kenedy</a:t>
            </a:r>
            <a:r>
              <a:rPr lang="en-US" dirty="0">
                <a:solidFill>
                  <a:prstClr val="black"/>
                </a:solidFill>
              </a:rPr>
              <a:t> </a:t>
            </a:r>
            <a:r>
              <a:rPr lang="en-US" dirty="0" smtClean="0">
                <a:solidFill>
                  <a:prstClr val="black"/>
                </a:solidFill>
              </a:rPr>
              <a:t>County</a:t>
            </a:r>
          </a:p>
          <a:p>
            <a:pPr lvl="0">
              <a:buClr>
                <a:srgbClr val="0A1B2B"/>
              </a:buClr>
            </a:pPr>
            <a:r>
              <a:rPr lang="en-US" dirty="0" smtClean="0">
                <a:solidFill>
                  <a:prstClr val="black"/>
                </a:solidFill>
              </a:rPr>
              <a:t>SL 195</a:t>
            </a:r>
            <a:endParaRPr lang="en-US" dirty="0">
              <a:solidFill>
                <a:prstClr val="black"/>
              </a:solidFill>
            </a:endParaRPr>
          </a:p>
        </p:txBody>
      </p:sp>
    </p:spTree>
    <p:extLst>
      <p:ext uri="{BB962C8B-B14F-4D97-AF65-F5344CB8AC3E}">
        <p14:creationId xmlns:p14="http://schemas.microsoft.com/office/powerpoint/2010/main" val="3228435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Pharr District RMA Major Projects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838199"/>
            <a:ext cx="7696199" cy="4981393"/>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23</a:t>
            </a:fld>
            <a:endParaRPr lang="en-US" dirty="0"/>
          </a:p>
        </p:txBody>
      </p:sp>
    </p:spTree>
    <p:extLst>
      <p:ext uri="{BB962C8B-B14F-4D97-AF65-F5344CB8AC3E}">
        <p14:creationId xmlns:p14="http://schemas.microsoft.com/office/powerpoint/2010/main" val="27830599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Hidalgo County Regional Mobility Authority Projects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914400"/>
            <a:ext cx="4004820" cy="5181600"/>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24</a:t>
            </a:fld>
            <a:endParaRPr lang="en-US" dirty="0"/>
          </a:p>
        </p:txBody>
      </p:sp>
      <p:sp>
        <p:nvSpPr>
          <p:cNvPr id="7" name="TextBox 6"/>
          <p:cNvSpPr txBox="1"/>
          <p:nvPr/>
        </p:nvSpPr>
        <p:spPr>
          <a:xfrm>
            <a:off x="381000" y="990600"/>
            <a:ext cx="3513269" cy="1600438"/>
          </a:xfrm>
          <a:prstGeom prst="rect">
            <a:avLst/>
          </a:prstGeom>
          <a:noFill/>
        </p:spPr>
        <p:txBody>
          <a:bodyPr wrap="none" rtlCol="0">
            <a:spAutoFit/>
          </a:bodyPr>
          <a:lstStyle/>
          <a:p>
            <a:pPr marL="228600" indent="-228600">
              <a:buAutoNum type="arabicPeriod"/>
            </a:pPr>
            <a:endParaRPr lang="en-US" sz="1200" dirty="0" smtClean="0"/>
          </a:p>
          <a:p>
            <a:r>
              <a:rPr lang="en-US" b="1" u="sng" dirty="0" smtClean="0"/>
              <a:t>Project List</a:t>
            </a:r>
            <a:endParaRPr lang="en-US" b="1" u="sng" dirty="0"/>
          </a:p>
          <a:p>
            <a:pPr marL="228600" indent="-228600">
              <a:buAutoNum type="arabicPeriod"/>
            </a:pPr>
            <a:endParaRPr lang="en-US" sz="1200" dirty="0" smtClean="0"/>
          </a:p>
          <a:p>
            <a:pPr marL="228600" indent="-228600">
              <a:buAutoNum type="arabicPeriod"/>
            </a:pPr>
            <a:r>
              <a:rPr lang="en-US" sz="1400" dirty="0" smtClean="0"/>
              <a:t>SH 365 (Segments 1, 2, 3 and 4)</a:t>
            </a:r>
          </a:p>
          <a:p>
            <a:pPr marL="228600" indent="-228600">
              <a:buAutoNum type="arabicPeriod"/>
            </a:pPr>
            <a:r>
              <a:rPr lang="en-US" sz="1400" dirty="0" smtClean="0"/>
              <a:t>International Bridge Trade Corridor (IBTC)</a:t>
            </a:r>
          </a:p>
          <a:p>
            <a:pPr marL="228600" indent="-228600">
              <a:buAutoNum type="arabicPeriod"/>
            </a:pPr>
            <a:r>
              <a:rPr lang="en-US" sz="1400" dirty="0" smtClean="0"/>
              <a:t>Hidalgo County Loop Project (Section A)</a:t>
            </a:r>
          </a:p>
          <a:p>
            <a:pPr marL="228600" indent="-228600">
              <a:buAutoNum type="arabicPeriod"/>
            </a:pPr>
            <a:r>
              <a:rPr lang="en-US" sz="1400" dirty="0" smtClean="0"/>
              <a:t>Hidalgo County Loop Project (Section C)</a:t>
            </a:r>
          </a:p>
        </p:txBody>
      </p:sp>
    </p:spTree>
    <p:extLst>
      <p:ext uri="{BB962C8B-B14F-4D97-AF65-F5344CB8AC3E}">
        <p14:creationId xmlns:p14="http://schemas.microsoft.com/office/powerpoint/2010/main" val="11389073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365 (Segments 1, 2, 3, and 4)</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914400"/>
            <a:ext cx="4004820" cy="5181599"/>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25</a:t>
            </a:fld>
            <a:endParaRPr lang="en-US" dirty="0"/>
          </a:p>
        </p:txBody>
      </p:sp>
      <p:sp>
        <p:nvSpPr>
          <p:cNvPr id="7" name="TextBox 6"/>
          <p:cNvSpPr txBox="1"/>
          <p:nvPr/>
        </p:nvSpPr>
        <p:spPr>
          <a:xfrm>
            <a:off x="381000" y="1001931"/>
            <a:ext cx="4223592" cy="4431983"/>
          </a:xfrm>
          <a:prstGeom prst="rect">
            <a:avLst/>
          </a:prstGeom>
          <a:noFill/>
        </p:spPr>
        <p:txBody>
          <a:bodyPr wrap="none" rtlCol="0">
            <a:spAutoFit/>
          </a:bodyPr>
          <a:lstStyle/>
          <a:p>
            <a:pPr marL="228600" indent="-228600">
              <a:buAutoNum type="arabicPeriod"/>
            </a:pPr>
            <a:endParaRPr lang="en-US" sz="1200" dirty="0" smtClean="0"/>
          </a:p>
          <a:p>
            <a:r>
              <a:rPr lang="en-US" sz="1400" b="1" dirty="0" smtClean="0"/>
              <a:t>Project</a:t>
            </a:r>
            <a:r>
              <a:rPr lang="en-US" sz="1600" b="1" dirty="0" smtClean="0"/>
              <a:t> </a:t>
            </a:r>
            <a:r>
              <a:rPr lang="en-US" sz="1400" b="1" dirty="0" smtClean="0"/>
              <a:t>Scope</a:t>
            </a:r>
            <a:r>
              <a:rPr lang="en-US" sz="1600" dirty="0" smtClean="0"/>
              <a:t>:  </a:t>
            </a:r>
            <a:r>
              <a:rPr lang="en-US" sz="1400" dirty="0" smtClean="0"/>
              <a:t>Develop and construct a four-lane</a:t>
            </a:r>
          </a:p>
          <a:p>
            <a:r>
              <a:rPr lang="en-US" sz="1400" dirty="0"/>
              <a:t>d</a:t>
            </a:r>
            <a:r>
              <a:rPr lang="en-US" sz="1400" dirty="0" smtClean="0"/>
              <a:t>ivided controlled access toll facility along a new </a:t>
            </a:r>
          </a:p>
          <a:p>
            <a:r>
              <a:rPr lang="en-US" sz="1400" dirty="0"/>
              <a:t>l</a:t>
            </a:r>
            <a:r>
              <a:rPr lang="en-US" sz="1400" dirty="0" smtClean="0"/>
              <a:t>ocation (Segments 1 &amp; 2), and a non-tolled divided</a:t>
            </a:r>
          </a:p>
          <a:p>
            <a:r>
              <a:rPr lang="en-US" sz="1400" dirty="0" smtClean="0"/>
              <a:t>highway with an overpass at San Juan Road along </a:t>
            </a:r>
          </a:p>
          <a:p>
            <a:r>
              <a:rPr lang="en-US" sz="1400" dirty="0" smtClean="0"/>
              <a:t>US 281 with the BSIF Connector (Segment 3) </a:t>
            </a:r>
            <a:endParaRPr lang="en-US" sz="1600" dirty="0" smtClean="0"/>
          </a:p>
          <a:p>
            <a:endParaRPr lang="en-US" b="1" u="sng" dirty="0"/>
          </a:p>
          <a:p>
            <a:pPr marL="228600" indent="-228600">
              <a:buFont typeface="Arial" panose="020B0604020202020204" pitchFamily="34" charset="0"/>
              <a:buChar char="•"/>
            </a:pPr>
            <a:r>
              <a:rPr lang="en-US" sz="1200" dirty="0" smtClean="0"/>
              <a:t>Environmentally cleared in July 2015 (Segments 1-4)</a:t>
            </a:r>
          </a:p>
          <a:p>
            <a:pPr marL="228600" indent="-228600">
              <a:buFont typeface="Arial" panose="020B0604020202020204" pitchFamily="34" charset="0"/>
              <a:buChar char="•"/>
            </a:pPr>
            <a:r>
              <a:rPr lang="en-US" sz="1200" dirty="0" smtClean="0"/>
              <a:t>ROW acquisition is on-going by HCRMA for Segments 1 &amp; 2</a:t>
            </a:r>
          </a:p>
          <a:p>
            <a:pPr marL="228600" indent="-228600">
              <a:buFont typeface="Arial" panose="020B0604020202020204" pitchFamily="34" charset="0"/>
              <a:buChar char="•"/>
            </a:pPr>
            <a:r>
              <a:rPr lang="en-US" sz="1200" dirty="0" smtClean="0"/>
              <a:t>Segment 1 and 2</a:t>
            </a:r>
          </a:p>
          <a:p>
            <a:pPr marL="685800" lvl="1" indent="-228600">
              <a:buFont typeface="Arial" panose="020B0604020202020204" pitchFamily="34" charset="0"/>
              <a:buChar char="•"/>
            </a:pPr>
            <a:r>
              <a:rPr lang="en-US" sz="1200" dirty="0" smtClean="0"/>
              <a:t>From FM 396 (</a:t>
            </a:r>
            <a:r>
              <a:rPr lang="en-US" sz="1200" dirty="0" err="1" smtClean="0"/>
              <a:t>Anzalduas</a:t>
            </a:r>
            <a:r>
              <a:rPr lang="en-US" sz="1200" dirty="0" smtClean="0"/>
              <a:t> Highway) to US 281</a:t>
            </a:r>
          </a:p>
          <a:p>
            <a:pPr marL="685800" lvl="1" indent="-228600">
              <a:buFont typeface="Arial" panose="020B0604020202020204" pitchFamily="34" charset="0"/>
              <a:buChar char="•"/>
            </a:pPr>
            <a:r>
              <a:rPr lang="en-US" sz="1200" dirty="0" smtClean="0"/>
              <a:t>(Military Highway), approx. 15.2 miles in length</a:t>
            </a:r>
          </a:p>
          <a:p>
            <a:pPr marL="685800" lvl="1" indent="-228600">
              <a:buFont typeface="Arial" panose="020B0604020202020204" pitchFamily="34" charset="0"/>
              <a:buChar char="•"/>
            </a:pPr>
            <a:r>
              <a:rPr lang="en-US" sz="1200" dirty="0" smtClean="0"/>
              <a:t>Scheduled for letting November 2017 by HCRMA</a:t>
            </a:r>
          </a:p>
          <a:p>
            <a:pPr marL="685800" lvl="1" indent="-228600">
              <a:buFont typeface="Arial" panose="020B0604020202020204" pitchFamily="34" charset="0"/>
              <a:buChar char="•"/>
            </a:pPr>
            <a:r>
              <a:rPr lang="en-US" sz="1200" dirty="0" smtClean="0"/>
              <a:t>Estimated cost: $162 Million</a:t>
            </a:r>
          </a:p>
          <a:p>
            <a:pPr marL="228600" indent="-228600">
              <a:buFont typeface="Arial" panose="020B0604020202020204" pitchFamily="34" charset="0"/>
              <a:buChar char="•"/>
            </a:pPr>
            <a:r>
              <a:rPr lang="en-US" sz="1200" dirty="0" smtClean="0"/>
              <a:t>Segment 3 (US 281 and BSIF Connector)</a:t>
            </a:r>
          </a:p>
          <a:p>
            <a:pPr marL="685800" lvl="1" indent="-228600">
              <a:buFont typeface="Arial" panose="020B0604020202020204" pitchFamily="34" charset="0"/>
              <a:buChar char="•"/>
            </a:pPr>
            <a:r>
              <a:rPr lang="en-US" sz="1200" dirty="0" smtClean="0"/>
              <a:t>Project was let in September 2015 </a:t>
            </a:r>
          </a:p>
          <a:p>
            <a:pPr marL="685800" lvl="1" indent="-228600">
              <a:buFont typeface="Arial" panose="020B0604020202020204" pitchFamily="34" charset="0"/>
              <a:buChar char="•"/>
            </a:pPr>
            <a:r>
              <a:rPr lang="en-US" sz="1200" dirty="0" smtClean="0"/>
              <a:t>Contract was awarded in November 2015</a:t>
            </a:r>
          </a:p>
          <a:p>
            <a:pPr marL="685800" lvl="1" indent="-228600">
              <a:buFont typeface="Arial" panose="020B0604020202020204" pitchFamily="34" charset="0"/>
              <a:buChar char="•"/>
            </a:pPr>
            <a:r>
              <a:rPr lang="en-US" sz="1200" dirty="0" smtClean="0"/>
              <a:t>Bid Price: $19.4 Million by Foremost Paving, Inc.</a:t>
            </a:r>
          </a:p>
          <a:p>
            <a:pPr marL="685800" lvl="1" indent="-228600">
              <a:buFont typeface="Arial" panose="020B0604020202020204" pitchFamily="34" charset="0"/>
              <a:buChar char="•"/>
            </a:pPr>
            <a:r>
              <a:rPr lang="en-US" sz="1200" dirty="0" smtClean="0"/>
              <a:t>Approximately 18 months to complete</a:t>
            </a:r>
          </a:p>
          <a:p>
            <a:pPr marL="228600" indent="-228600">
              <a:buFont typeface="Arial" panose="020B0604020202020204" pitchFamily="34" charset="0"/>
              <a:buChar char="•"/>
            </a:pPr>
            <a:r>
              <a:rPr lang="en-US" sz="1200" dirty="0" smtClean="0"/>
              <a:t>Segment 4</a:t>
            </a:r>
          </a:p>
          <a:p>
            <a:pPr marL="685800" lvl="1" indent="-228600">
              <a:buFont typeface="Arial" panose="020B0604020202020204" pitchFamily="34" charset="0"/>
              <a:buChar char="•"/>
            </a:pPr>
            <a:r>
              <a:rPr lang="en-US" sz="1200" dirty="0" smtClean="0"/>
              <a:t>Was cleared environmentally with segments 1-3</a:t>
            </a:r>
          </a:p>
          <a:p>
            <a:pPr marL="685800" lvl="1" indent="-228600">
              <a:buFont typeface="Arial" panose="020B0604020202020204" pitchFamily="34" charset="0"/>
              <a:buChar char="•"/>
            </a:pPr>
            <a:r>
              <a:rPr lang="en-US" sz="1200" dirty="0" smtClean="0"/>
              <a:t>Not being developed at this time</a:t>
            </a:r>
          </a:p>
        </p:txBody>
      </p:sp>
    </p:spTree>
    <p:extLst>
      <p:ext uri="{BB962C8B-B14F-4D97-AF65-F5344CB8AC3E}">
        <p14:creationId xmlns:p14="http://schemas.microsoft.com/office/powerpoint/2010/main" val="37749348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IBTC</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914400"/>
            <a:ext cx="4004820" cy="5181599"/>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26</a:t>
            </a:fld>
            <a:endParaRPr lang="en-US" dirty="0"/>
          </a:p>
        </p:txBody>
      </p:sp>
      <p:sp>
        <p:nvSpPr>
          <p:cNvPr id="7" name="TextBox 6"/>
          <p:cNvSpPr txBox="1"/>
          <p:nvPr/>
        </p:nvSpPr>
        <p:spPr>
          <a:xfrm>
            <a:off x="381000" y="1001931"/>
            <a:ext cx="4007957" cy="4339650"/>
          </a:xfrm>
          <a:prstGeom prst="rect">
            <a:avLst/>
          </a:prstGeom>
          <a:noFill/>
        </p:spPr>
        <p:txBody>
          <a:bodyPr wrap="none" rtlCol="0">
            <a:spAutoFit/>
          </a:bodyPr>
          <a:lstStyle/>
          <a:p>
            <a:pPr marL="228600" indent="-228600">
              <a:buAutoNum type="arabicPeriod"/>
            </a:pPr>
            <a:endParaRPr lang="en-US" sz="1200" dirty="0" smtClean="0"/>
          </a:p>
          <a:p>
            <a:r>
              <a:rPr lang="en-US" sz="1400" b="1" dirty="0" smtClean="0"/>
              <a:t>Project Scope:  </a:t>
            </a:r>
            <a:r>
              <a:rPr lang="en-US" sz="1400" dirty="0" smtClean="0"/>
              <a:t>Develop and construct a four-lane</a:t>
            </a:r>
          </a:p>
          <a:p>
            <a:r>
              <a:rPr lang="en-US" sz="1400" dirty="0"/>
              <a:t>a</a:t>
            </a:r>
            <a:r>
              <a:rPr lang="en-US" sz="1400" dirty="0" smtClean="0"/>
              <a:t>ccess controlled toll-road from the interchange</a:t>
            </a:r>
          </a:p>
          <a:p>
            <a:r>
              <a:rPr lang="en-US" sz="1400" dirty="0"/>
              <a:t>w</a:t>
            </a:r>
            <a:r>
              <a:rPr lang="en-US" sz="1400" dirty="0" smtClean="0"/>
              <a:t>ith SH 365 near FM 3072 (Dicker Road) to I-2, </a:t>
            </a:r>
          </a:p>
          <a:p>
            <a:r>
              <a:rPr lang="en-US" sz="1400" dirty="0"/>
              <a:t>a</a:t>
            </a:r>
            <a:r>
              <a:rPr lang="en-US" sz="1400" dirty="0" smtClean="0"/>
              <a:t>nd from the Valley View Interchange to FM 493</a:t>
            </a:r>
          </a:p>
          <a:p>
            <a:r>
              <a:rPr lang="en-US" sz="1400" dirty="0" smtClean="0"/>
              <a:t>In two phases</a:t>
            </a:r>
          </a:p>
          <a:p>
            <a:endParaRPr lang="en-US" sz="1400" b="1" dirty="0"/>
          </a:p>
          <a:p>
            <a:pPr marL="228600" indent="-228600">
              <a:buFont typeface="Arial" panose="020B0604020202020204" pitchFamily="34" charset="0"/>
              <a:buChar char="•"/>
            </a:pPr>
            <a:r>
              <a:rPr lang="en-US" sz="1200" dirty="0" smtClean="0"/>
              <a:t>Approximate project length is 13.2 miles</a:t>
            </a:r>
          </a:p>
          <a:p>
            <a:pPr marL="228600" indent="-228600">
              <a:buFont typeface="Arial" panose="020B0604020202020204" pitchFamily="34" charset="0"/>
              <a:buChar char="•"/>
            </a:pPr>
            <a:r>
              <a:rPr lang="en-US" sz="1200" dirty="0" smtClean="0"/>
              <a:t>Estimated construction cost: $122 Million</a:t>
            </a:r>
          </a:p>
          <a:p>
            <a:pPr marL="228600" indent="-228600">
              <a:buFont typeface="Arial" panose="020B0604020202020204" pitchFamily="34" charset="0"/>
              <a:buChar char="•"/>
            </a:pPr>
            <a:r>
              <a:rPr lang="en-US" sz="1200" dirty="0" smtClean="0"/>
              <a:t>HCRMA will resume developing the Environmental</a:t>
            </a:r>
          </a:p>
          <a:p>
            <a:r>
              <a:rPr lang="en-US" sz="1200" dirty="0" smtClean="0"/>
              <a:t>      document this month</a:t>
            </a:r>
          </a:p>
          <a:p>
            <a:pPr marL="228600" indent="-228600">
              <a:buFont typeface="Arial" panose="020B0604020202020204" pitchFamily="34" charset="0"/>
              <a:buChar char="•"/>
            </a:pPr>
            <a:r>
              <a:rPr lang="en-US" sz="1200" dirty="0" smtClean="0"/>
              <a:t>Schematics for all three segments are approximately</a:t>
            </a:r>
          </a:p>
          <a:p>
            <a:r>
              <a:rPr lang="en-US" sz="1200" dirty="0" smtClean="0"/>
              <a:t>      40%-60% complete</a:t>
            </a:r>
          </a:p>
          <a:p>
            <a:pPr marL="228600" indent="-228600">
              <a:buFont typeface="Arial" panose="020B0604020202020204" pitchFamily="34" charset="0"/>
              <a:buChar char="•"/>
            </a:pPr>
            <a:r>
              <a:rPr lang="en-US" sz="1200" dirty="0" smtClean="0"/>
              <a:t>Phase 1</a:t>
            </a:r>
          </a:p>
          <a:p>
            <a:pPr marL="685800" lvl="1" indent="-228600">
              <a:buFont typeface="Arial" panose="020B0604020202020204" pitchFamily="34" charset="0"/>
              <a:buChar char="•"/>
            </a:pPr>
            <a:r>
              <a:rPr lang="en-US" sz="1200" dirty="0" smtClean="0"/>
              <a:t>Construct a four-lane toll road from SH 365 to I-2</a:t>
            </a:r>
          </a:p>
          <a:p>
            <a:pPr marL="685800" lvl="1" indent="-228600">
              <a:buFont typeface="Arial" panose="020B0604020202020204" pitchFamily="34" charset="0"/>
              <a:buChar char="•"/>
            </a:pPr>
            <a:r>
              <a:rPr lang="en-US" sz="1200" dirty="0" smtClean="0"/>
              <a:t>Construct a two-lane connector road from Valley</a:t>
            </a:r>
          </a:p>
          <a:p>
            <a:pPr lvl="1"/>
            <a:r>
              <a:rPr lang="en-US" sz="1200" dirty="0" smtClean="0"/>
              <a:t>      View Interchange to FM 493 </a:t>
            </a:r>
          </a:p>
          <a:p>
            <a:pPr marL="228600" indent="-228600">
              <a:buFont typeface="Arial" panose="020B0604020202020204" pitchFamily="34" charset="0"/>
              <a:buChar char="•"/>
            </a:pPr>
            <a:r>
              <a:rPr lang="en-US" sz="1200" dirty="0" smtClean="0"/>
              <a:t>Phase 2</a:t>
            </a:r>
          </a:p>
          <a:p>
            <a:pPr marL="685800" lvl="1" indent="-228600">
              <a:buFont typeface="Arial" panose="020B0604020202020204" pitchFamily="34" charset="0"/>
              <a:buChar char="•"/>
            </a:pPr>
            <a:r>
              <a:rPr lang="en-US" sz="1200" dirty="0" smtClean="0"/>
              <a:t>Construct toll road main lanes and an additional </a:t>
            </a:r>
          </a:p>
          <a:p>
            <a:pPr lvl="1"/>
            <a:r>
              <a:rPr lang="en-US" sz="1200" dirty="0" smtClean="0"/>
              <a:t>      Frontage road from the Valley View Interchange</a:t>
            </a:r>
          </a:p>
          <a:p>
            <a:pPr lvl="1"/>
            <a:r>
              <a:rPr lang="en-US" sz="1200" dirty="0" smtClean="0"/>
              <a:t>      To FM 493</a:t>
            </a:r>
          </a:p>
          <a:p>
            <a:endParaRPr lang="en-US" sz="1200" dirty="0" smtClean="0">
              <a:solidFill>
                <a:srgbClr val="FF0000"/>
              </a:solidFill>
            </a:endParaRPr>
          </a:p>
        </p:txBody>
      </p:sp>
    </p:spTree>
    <p:extLst>
      <p:ext uri="{BB962C8B-B14F-4D97-AF65-F5344CB8AC3E}">
        <p14:creationId xmlns:p14="http://schemas.microsoft.com/office/powerpoint/2010/main" val="849418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53425" cy="461665"/>
          </a:xfrm>
        </p:spPr>
        <p:txBody>
          <a:bodyPr/>
          <a:lstStyle/>
          <a:p>
            <a:r>
              <a:rPr lang="en-US" dirty="0" smtClean="0"/>
              <a:t>Cameron County Regional Mobility Authority Projects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428" y="914400"/>
            <a:ext cx="4003962" cy="5181598"/>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27</a:t>
            </a:fld>
            <a:endParaRPr lang="en-US" dirty="0"/>
          </a:p>
        </p:txBody>
      </p:sp>
      <p:sp>
        <p:nvSpPr>
          <p:cNvPr id="7" name="TextBox 6"/>
          <p:cNvSpPr txBox="1"/>
          <p:nvPr/>
        </p:nvSpPr>
        <p:spPr>
          <a:xfrm>
            <a:off x="152400" y="1001931"/>
            <a:ext cx="4485330" cy="2339102"/>
          </a:xfrm>
          <a:prstGeom prst="rect">
            <a:avLst/>
          </a:prstGeom>
          <a:noFill/>
        </p:spPr>
        <p:txBody>
          <a:bodyPr wrap="none" rtlCol="0">
            <a:spAutoFit/>
          </a:bodyPr>
          <a:lstStyle/>
          <a:p>
            <a:pPr marL="228600" indent="-228600">
              <a:buAutoNum type="arabicPeriod"/>
            </a:pPr>
            <a:endParaRPr lang="en-US" sz="1200" dirty="0" smtClean="0"/>
          </a:p>
          <a:p>
            <a:r>
              <a:rPr lang="en-US" b="1" u="sng" dirty="0" smtClean="0"/>
              <a:t>Project List</a:t>
            </a:r>
          </a:p>
          <a:p>
            <a:endParaRPr lang="en-US" b="1" u="sng" dirty="0"/>
          </a:p>
          <a:p>
            <a:pPr marL="342900" indent="-342900">
              <a:buFont typeface="+mj-lt"/>
              <a:buAutoNum type="arabicPeriod"/>
            </a:pPr>
            <a:r>
              <a:rPr lang="en-US" sz="1400" dirty="0" smtClean="0"/>
              <a:t>South Padre Island 2</a:t>
            </a:r>
            <a:r>
              <a:rPr lang="en-US" sz="1400" baseline="30000" dirty="0" smtClean="0"/>
              <a:t>nd</a:t>
            </a:r>
            <a:r>
              <a:rPr lang="en-US" sz="1400" dirty="0" smtClean="0"/>
              <a:t> Access</a:t>
            </a:r>
          </a:p>
          <a:p>
            <a:pPr marL="342900" indent="-342900">
              <a:buFont typeface="+mj-lt"/>
              <a:buAutoNum type="arabicPeriod"/>
            </a:pPr>
            <a:r>
              <a:rPr lang="en-US" sz="1400" dirty="0" smtClean="0"/>
              <a:t>SH 550/ I-169</a:t>
            </a:r>
          </a:p>
          <a:p>
            <a:pPr marL="342900" indent="-342900">
              <a:buFont typeface="+mj-lt"/>
              <a:buAutoNum type="arabicPeriod"/>
            </a:pPr>
            <a:r>
              <a:rPr lang="en-US" sz="1400" dirty="0" smtClean="0"/>
              <a:t>SH 32 West and SH 32 East</a:t>
            </a:r>
          </a:p>
          <a:p>
            <a:pPr marL="342900" indent="-342900">
              <a:buFont typeface="+mj-lt"/>
              <a:buAutoNum type="arabicPeriod"/>
            </a:pPr>
            <a:r>
              <a:rPr lang="en-US" sz="1400" dirty="0" smtClean="0"/>
              <a:t>Outer Parkway</a:t>
            </a:r>
          </a:p>
          <a:p>
            <a:pPr marL="342900" indent="-342900">
              <a:buFont typeface="+mj-lt"/>
              <a:buAutoNum type="arabicPeriod"/>
            </a:pPr>
            <a:r>
              <a:rPr lang="en-US" sz="1400" dirty="0"/>
              <a:t>FM 1925 </a:t>
            </a:r>
            <a:r>
              <a:rPr lang="en-US" sz="1400" dirty="0" smtClean="0"/>
              <a:t>Extension</a:t>
            </a:r>
            <a:endParaRPr lang="en-US" sz="1400" dirty="0"/>
          </a:p>
          <a:p>
            <a:pPr marL="342900" indent="-342900">
              <a:buFont typeface="+mj-lt"/>
              <a:buAutoNum type="arabicPeriod"/>
            </a:pPr>
            <a:r>
              <a:rPr lang="en-US" sz="1400" dirty="0" smtClean="0"/>
              <a:t>US 281 Connector</a:t>
            </a:r>
          </a:p>
          <a:p>
            <a:pPr marL="342900" indent="-342900">
              <a:buFont typeface="+mj-lt"/>
              <a:buAutoNum type="arabicPeriod"/>
            </a:pPr>
            <a:r>
              <a:rPr lang="en-US" sz="1400" dirty="0" smtClean="0"/>
              <a:t>West Boulevard (formerly known as West Parkway)</a:t>
            </a:r>
          </a:p>
        </p:txBody>
      </p:sp>
    </p:spTree>
    <p:extLst>
      <p:ext uri="{BB962C8B-B14F-4D97-AF65-F5344CB8AC3E}">
        <p14:creationId xmlns:p14="http://schemas.microsoft.com/office/powerpoint/2010/main" val="16965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Padre Island 2</a:t>
            </a:r>
            <a:r>
              <a:rPr lang="en-US" baseline="30000" dirty="0" smtClean="0"/>
              <a:t>nd</a:t>
            </a:r>
            <a:r>
              <a:rPr lang="en-US" dirty="0" smtClean="0"/>
              <a:t> Access</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215" t="5071" r="3681" b="5267"/>
          <a:stretch/>
        </p:blipFill>
        <p:spPr>
          <a:xfrm>
            <a:off x="3581400" y="2202260"/>
            <a:ext cx="5359179" cy="3339548"/>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28</a:t>
            </a:fld>
            <a:endParaRPr lang="en-US" dirty="0"/>
          </a:p>
        </p:txBody>
      </p:sp>
      <p:sp>
        <p:nvSpPr>
          <p:cNvPr id="7" name="TextBox 6"/>
          <p:cNvSpPr txBox="1"/>
          <p:nvPr/>
        </p:nvSpPr>
        <p:spPr>
          <a:xfrm>
            <a:off x="381000" y="1001931"/>
            <a:ext cx="8256235" cy="1200329"/>
          </a:xfrm>
          <a:prstGeom prst="rect">
            <a:avLst/>
          </a:prstGeom>
          <a:noFill/>
        </p:spPr>
        <p:txBody>
          <a:bodyPr wrap="none" rtlCol="0">
            <a:spAutoFit/>
          </a:bodyPr>
          <a:lstStyle/>
          <a:p>
            <a:r>
              <a:rPr lang="en-US" sz="1200" b="1" dirty="0" smtClean="0"/>
              <a:t>Project Scope</a:t>
            </a:r>
            <a:r>
              <a:rPr lang="en-US" sz="1200" b="1" dirty="0"/>
              <a:t>: </a:t>
            </a:r>
            <a:r>
              <a:rPr lang="en-US" sz="1200" dirty="0" smtClean="0"/>
              <a:t>Develop </a:t>
            </a:r>
            <a:r>
              <a:rPr lang="en-US" sz="1200" dirty="0"/>
              <a:t>a project to provide </a:t>
            </a:r>
            <a:r>
              <a:rPr lang="en-US" sz="1200" dirty="0" smtClean="0"/>
              <a:t>a </a:t>
            </a:r>
            <a:r>
              <a:rPr lang="en-US" sz="1200" dirty="0"/>
              <a:t>second point of access between </a:t>
            </a:r>
            <a:r>
              <a:rPr lang="en-US" sz="1200" dirty="0" smtClean="0"/>
              <a:t>South Padre </a:t>
            </a:r>
            <a:r>
              <a:rPr lang="en-US" sz="1200" dirty="0"/>
              <a:t>Island and the mainland</a:t>
            </a:r>
            <a:r>
              <a:rPr lang="en-US" sz="1200" dirty="0" smtClean="0"/>
              <a:t>.</a:t>
            </a:r>
          </a:p>
          <a:p>
            <a:endParaRPr lang="en-US" sz="1200" dirty="0"/>
          </a:p>
          <a:p>
            <a:pPr marL="171450" indent="-171450">
              <a:buFont typeface="Arial" panose="020B0604020202020204" pitchFamily="34" charset="0"/>
              <a:buChar char="•"/>
            </a:pPr>
            <a:r>
              <a:rPr lang="en-US" sz="1200" dirty="0" smtClean="0"/>
              <a:t> </a:t>
            </a:r>
            <a:r>
              <a:rPr lang="en-US" sz="1200" dirty="0"/>
              <a:t>The purpose </a:t>
            </a:r>
            <a:r>
              <a:rPr lang="en-US" sz="1200" dirty="0" smtClean="0"/>
              <a:t>of </a:t>
            </a:r>
            <a:r>
              <a:rPr lang="en-US" sz="1200" dirty="0"/>
              <a:t>the proposed 2nd Access Project is: to facilitate congestion management during peak travel periods </a:t>
            </a:r>
            <a:endParaRPr lang="en-US" sz="1200" dirty="0" smtClean="0"/>
          </a:p>
          <a:p>
            <a:r>
              <a:rPr lang="en-US" sz="1200" dirty="0" smtClean="0"/>
              <a:t>      and </a:t>
            </a:r>
            <a:r>
              <a:rPr lang="en-US" sz="1200" dirty="0"/>
              <a:t>emergency evacuations; to provide the infrastructure necessary to support economic development, enhance </a:t>
            </a:r>
            <a:r>
              <a:rPr lang="en-US" sz="1200" dirty="0" smtClean="0"/>
              <a:t>safety</a:t>
            </a:r>
          </a:p>
          <a:p>
            <a:r>
              <a:rPr lang="en-US" sz="1200" dirty="0" smtClean="0"/>
              <a:t>      and </a:t>
            </a:r>
            <a:r>
              <a:rPr lang="en-US" sz="1200" dirty="0"/>
              <a:t>mobility (both locally and regionally); and to deliver the much needed transportation system improvements in a timely </a:t>
            </a:r>
            <a:endParaRPr lang="en-US" sz="1200" dirty="0" smtClean="0"/>
          </a:p>
          <a:p>
            <a:r>
              <a:rPr lang="en-US" sz="1200" dirty="0" smtClean="0"/>
              <a:t>      and </a:t>
            </a:r>
            <a:r>
              <a:rPr lang="en-US" sz="1200" dirty="0"/>
              <a:t>environmentally sensitive manner.  </a:t>
            </a:r>
            <a:endParaRPr lang="en-US" sz="1200" dirty="0" smtClean="0"/>
          </a:p>
        </p:txBody>
      </p:sp>
      <p:sp>
        <p:nvSpPr>
          <p:cNvPr id="3" name="TextBox 2"/>
          <p:cNvSpPr txBox="1"/>
          <p:nvPr/>
        </p:nvSpPr>
        <p:spPr>
          <a:xfrm>
            <a:off x="384976" y="2295004"/>
            <a:ext cx="2856231" cy="2123658"/>
          </a:xfrm>
          <a:prstGeom prst="rect">
            <a:avLst/>
          </a:prstGeom>
          <a:noFill/>
        </p:spPr>
        <p:txBody>
          <a:bodyPr wrap="none" rtlCol="0">
            <a:spAutoFit/>
          </a:bodyPr>
          <a:lstStyle/>
          <a:p>
            <a:pPr marL="171450" indent="-171450">
              <a:buFont typeface="Arial" panose="020B0604020202020204" pitchFamily="34" charset="0"/>
              <a:buChar char="•"/>
            </a:pPr>
            <a:r>
              <a:rPr lang="en-US" sz="1200" dirty="0" smtClean="0"/>
              <a:t>Environmental Impact Statement</a:t>
            </a:r>
          </a:p>
          <a:p>
            <a:r>
              <a:rPr lang="en-US" sz="1200" dirty="0" smtClean="0"/>
              <a:t>     is under development in a partnership</a:t>
            </a:r>
          </a:p>
          <a:p>
            <a:r>
              <a:rPr lang="en-US" sz="1200" dirty="0" smtClean="0"/>
              <a:t>     between </a:t>
            </a:r>
            <a:r>
              <a:rPr lang="en-US" sz="1200" dirty="0" err="1" smtClean="0"/>
              <a:t>TxDOT</a:t>
            </a:r>
            <a:r>
              <a:rPr lang="en-US" sz="1200" dirty="0" smtClean="0"/>
              <a:t>, CCRMA, and FHWA</a:t>
            </a:r>
          </a:p>
          <a:p>
            <a:pPr marL="171450" indent="-171450">
              <a:buFont typeface="Arial" panose="020B0604020202020204" pitchFamily="34" charset="0"/>
              <a:buChar char="•"/>
            </a:pPr>
            <a:r>
              <a:rPr lang="en-US" sz="1200" dirty="0" smtClean="0"/>
              <a:t>Environmental decision is expected</a:t>
            </a:r>
          </a:p>
          <a:p>
            <a:r>
              <a:rPr lang="en-US" sz="1200" dirty="0" smtClean="0"/>
              <a:t>     tentatively by Summer 2017</a:t>
            </a:r>
          </a:p>
          <a:p>
            <a:pPr marL="171450" indent="-171450">
              <a:buFont typeface="Arial" panose="020B0604020202020204" pitchFamily="34" charset="0"/>
              <a:buChar char="•"/>
            </a:pPr>
            <a:r>
              <a:rPr lang="en-US" sz="1200" dirty="0" smtClean="0"/>
              <a:t>Industry Workshop was held on </a:t>
            </a:r>
          </a:p>
          <a:p>
            <a:r>
              <a:rPr lang="en-US" sz="1200" dirty="0" smtClean="0"/>
              <a:t>     March 1, 2016 at South Padre Island</a:t>
            </a:r>
          </a:p>
          <a:p>
            <a:pPr marL="171450" indent="-171450">
              <a:buFont typeface="Arial" panose="020B0604020202020204" pitchFamily="34" charset="0"/>
              <a:buChar char="•"/>
            </a:pPr>
            <a:r>
              <a:rPr lang="en-US" sz="1200" dirty="0" smtClean="0"/>
              <a:t>One-on-One meetings were held</a:t>
            </a:r>
          </a:p>
          <a:p>
            <a:r>
              <a:rPr lang="en-US" sz="1200" dirty="0" smtClean="0"/>
              <a:t>     With interested developers during late</a:t>
            </a:r>
          </a:p>
          <a:p>
            <a:r>
              <a:rPr lang="en-US" sz="1200" dirty="0" smtClean="0"/>
              <a:t>     March/early April 2016</a:t>
            </a:r>
          </a:p>
          <a:p>
            <a:pPr marL="171450" indent="-171450">
              <a:buFont typeface="Arial" panose="020B0604020202020204" pitchFamily="34" charset="0"/>
              <a:buChar char="•"/>
            </a:pPr>
            <a:r>
              <a:rPr lang="en-US" sz="1200" dirty="0" smtClean="0"/>
              <a:t>Project is currently unfunded</a:t>
            </a:r>
          </a:p>
        </p:txBody>
      </p:sp>
    </p:spTree>
    <p:extLst>
      <p:ext uri="{BB962C8B-B14F-4D97-AF65-F5344CB8AC3E}">
        <p14:creationId xmlns:p14="http://schemas.microsoft.com/office/powerpoint/2010/main" val="2022832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550/ I-169</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0" y="2667000"/>
            <a:ext cx="5873898" cy="3579639"/>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29</a:t>
            </a:fld>
            <a:endParaRPr lang="en-US" dirty="0"/>
          </a:p>
        </p:txBody>
      </p:sp>
      <p:sp>
        <p:nvSpPr>
          <p:cNvPr id="7" name="TextBox 6"/>
          <p:cNvSpPr txBox="1"/>
          <p:nvPr/>
        </p:nvSpPr>
        <p:spPr>
          <a:xfrm>
            <a:off x="381000" y="1001931"/>
            <a:ext cx="7924990" cy="1677382"/>
          </a:xfrm>
          <a:prstGeom prst="rect">
            <a:avLst/>
          </a:prstGeom>
          <a:noFill/>
        </p:spPr>
        <p:txBody>
          <a:bodyPr wrap="none" rtlCol="0">
            <a:spAutoFit/>
          </a:bodyPr>
          <a:lstStyle/>
          <a:p>
            <a:pPr marL="228600" indent="-228600">
              <a:buAutoNum type="arabicPeriod"/>
            </a:pPr>
            <a:endParaRPr lang="en-US" sz="1200" dirty="0" smtClean="0"/>
          </a:p>
          <a:p>
            <a:r>
              <a:rPr lang="en-US" sz="1400" b="1" dirty="0" smtClean="0"/>
              <a:t>Project Scope: </a:t>
            </a:r>
            <a:r>
              <a:rPr lang="en-US" sz="1400" dirty="0" smtClean="0"/>
              <a:t>Develop and construct an access controlled toll road facility from I-69E/US 77 to SH 48,</a:t>
            </a:r>
          </a:p>
          <a:p>
            <a:r>
              <a:rPr lang="en-US" sz="1400" dirty="0"/>
              <a:t>a</a:t>
            </a:r>
            <a:r>
              <a:rPr lang="en-US" sz="1400" dirty="0" smtClean="0"/>
              <a:t>t a new Port of Brownsville entrance</a:t>
            </a:r>
          </a:p>
          <a:p>
            <a:endParaRPr lang="en-US" sz="1400" dirty="0"/>
          </a:p>
          <a:p>
            <a:pPr marL="171450" indent="-171450">
              <a:buFont typeface="Arial" panose="020B0604020202020204" pitchFamily="34" charset="0"/>
              <a:buChar char="•"/>
            </a:pPr>
            <a:r>
              <a:rPr lang="en-US" sz="1400" dirty="0" smtClean="0"/>
              <a:t>Project length: approximately 10 miles</a:t>
            </a:r>
          </a:p>
          <a:p>
            <a:pPr marL="171450" indent="-171450">
              <a:buFont typeface="Arial" panose="020B0604020202020204" pitchFamily="34" charset="0"/>
              <a:buChar char="•"/>
            </a:pPr>
            <a:r>
              <a:rPr lang="en-US" sz="1400" dirty="0" smtClean="0"/>
              <a:t>Two gaps (shown in orange below) pending design and construction to complete the corridor</a:t>
            </a:r>
          </a:p>
          <a:p>
            <a:pPr marL="628650" lvl="1" indent="-171450">
              <a:buFont typeface="Arial" panose="020B0604020202020204" pitchFamily="34" charset="0"/>
              <a:buChar char="•"/>
            </a:pPr>
            <a:r>
              <a:rPr lang="en-US" sz="1050" dirty="0" smtClean="0"/>
              <a:t>Gap #1, approximately $6 Million construction cost</a:t>
            </a:r>
          </a:p>
          <a:p>
            <a:pPr marL="628650" lvl="1" indent="-171450">
              <a:buFont typeface="Arial" panose="020B0604020202020204" pitchFamily="34" charset="0"/>
              <a:buChar char="•"/>
            </a:pPr>
            <a:r>
              <a:rPr lang="en-US" sz="1050" dirty="0" smtClean="0"/>
              <a:t>Gap #2, approximately $14 Million construction cost</a:t>
            </a:r>
          </a:p>
        </p:txBody>
      </p:sp>
      <p:sp>
        <p:nvSpPr>
          <p:cNvPr id="3" name="TextBox 2"/>
          <p:cNvSpPr txBox="1"/>
          <p:nvPr/>
        </p:nvSpPr>
        <p:spPr>
          <a:xfrm>
            <a:off x="381000" y="2782669"/>
            <a:ext cx="2722668" cy="646331"/>
          </a:xfrm>
          <a:prstGeom prst="rect">
            <a:avLst/>
          </a:prstGeom>
          <a:noFill/>
        </p:spPr>
        <p:txBody>
          <a:bodyPr wrap="none" rtlCol="0">
            <a:spAutoFit/>
          </a:bodyPr>
          <a:lstStyle/>
          <a:p>
            <a:pPr marL="171450" indent="-171450">
              <a:buFont typeface="Arial" panose="020B0604020202020204" pitchFamily="34" charset="0"/>
              <a:buChar char="•"/>
            </a:pPr>
            <a:r>
              <a:rPr lang="en-US" sz="1200" dirty="0" smtClean="0"/>
              <a:t>A segment of SH 550, from I-69E</a:t>
            </a:r>
          </a:p>
          <a:p>
            <a:r>
              <a:rPr lang="en-US" sz="1200" dirty="0" smtClean="0"/>
              <a:t>    to Old Alice Road (approx. 1.5 miles)</a:t>
            </a:r>
          </a:p>
          <a:p>
            <a:r>
              <a:rPr lang="en-US" sz="1200" dirty="0" smtClean="0"/>
              <a:t>    was designated as I-169</a:t>
            </a:r>
          </a:p>
        </p:txBody>
      </p:sp>
    </p:spTree>
    <p:extLst>
      <p:ext uri="{BB962C8B-B14F-4D97-AF65-F5344CB8AC3E}">
        <p14:creationId xmlns:p14="http://schemas.microsoft.com/office/powerpoint/2010/main" val="3579050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477250" cy="5181600"/>
          </a:xfrm>
        </p:spPr>
        <p:txBody>
          <a:bodyPr/>
          <a:lstStyle/>
          <a:p>
            <a:r>
              <a:rPr lang="en-US" b="1" dirty="0"/>
              <a:t>3</a:t>
            </a:r>
            <a:r>
              <a:rPr lang="en-US" b="1" baseline="30000" dirty="0"/>
              <a:t>rd</a:t>
            </a:r>
            <a:r>
              <a:rPr lang="en-US" b="1" dirty="0"/>
              <a:t> Party Motorists Drivers</a:t>
            </a:r>
          </a:p>
          <a:p>
            <a:pPr lvl="1"/>
            <a:r>
              <a:rPr lang="en-US" b="1" dirty="0"/>
              <a:t>Distracted </a:t>
            </a:r>
          </a:p>
          <a:p>
            <a:pPr lvl="1"/>
            <a:r>
              <a:rPr lang="en-US" b="1" dirty="0"/>
              <a:t>Under the influence</a:t>
            </a:r>
          </a:p>
          <a:p>
            <a:pPr lvl="1"/>
            <a:r>
              <a:rPr lang="en-US" b="1" dirty="0"/>
              <a:t>Speeding </a:t>
            </a:r>
          </a:p>
          <a:p>
            <a:pPr lvl="1"/>
            <a:r>
              <a:rPr lang="en-US" b="1" dirty="0" smtClean="0"/>
              <a:t>Unrestrained </a:t>
            </a:r>
          </a:p>
          <a:p>
            <a:pPr lvl="1"/>
            <a:endParaRPr lang="en-US" b="1" dirty="0"/>
          </a:p>
          <a:p>
            <a:r>
              <a:rPr lang="en-US" b="1" dirty="0"/>
              <a:t>Statewide Fatalities = 3,370  (9/day)</a:t>
            </a:r>
          </a:p>
          <a:p>
            <a:r>
              <a:rPr lang="en-US" b="1" dirty="0"/>
              <a:t>Pharr District Fatalities = 128</a:t>
            </a:r>
          </a:p>
          <a:p>
            <a:endParaRPr lang="en-US" b="1" dirty="0"/>
          </a:p>
          <a:p>
            <a:r>
              <a:rPr lang="en-US" b="1" dirty="0"/>
              <a:t>Statewide Unrestrained Vehicle Occupant Fatalities = 943</a:t>
            </a:r>
          </a:p>
          <a:p>
            <a:r>
              <a:rPr lang="en-US" b="1" dirty="0"/>
              <a:t>Pharr District Unrestrained Vehicle Fatalities = 33</a:t>
            </a:r>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a:t>
            </a:fld>
            <a:endParaRPr lang="en-US" dirty="0"/>
          </a:p>
        </p:txBody>
      </p:sp>
      <p:sp>
        <p:nvSpPr>
          <p:cNvPr id="6" name="Rectangle 5"/>
          <p:cNvSpPr/>
          <p:nvPr/>
        </p:nvSpPr>
        <p:spPr>
          <a:xfrm>
            <a:off x="457200" y="6553200"/>
            <a:ext cx="22860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Tree>
    <p:extLst>
      <p:ext uri="{BB962C8B-B14F-4D97-AF65-F5344CB8AC3E}">
        <p14:creationId xmlns:p14="http://schemas.microsoft.com/office/powerpoint/2010/main" val="42704469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 32 West and SH 32 East</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625" t="2351" r="1884" b="2357"/>
          <a:stretch/>
        </p:blipFill>
        <p:spPr>
          <a:xfrm>
            <a:off x="3764562" y="2819400"/>
            <a:ext cx="5271714" cy="3411110"/>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30</a:t>
            </a:fld>
            <a:endParaRPr lang="en-US" dirty="0"/>
          </a:p>
        </p:txBody>
      </p:sp>
      <p:sp>
        <p:nvSpPr>
          <p:cNvPr id="7" name="TextBox 6"/>
          <p:cNvSpPr txBox="1"/>
          <p:nvPr/>
        </p:nvSpPr>
        <p:spPr>
          <a:xfrm>
            <a:off x="381000" y="1001931"/>
            <a:ext cx="8646662" cy="5078313"/>
          </a:xfrm>
          <a:prstGeom prst="rect">
            <a:avLst/>
          </a:prstGeom>
          <a:noFill/>
        </p:spPr>
        <p:txBody>
          <a:bodyPr wrap="none" rtlCol="0">
            <a:spAutoFit/>
          </a:bodyPr>
          <a:lstStyle/>
          <a:p>
            <a:r>
              <a:rPr lang="en-US" sz="1200" b="1" dirty="0" smtClean="0"/>
              <a:t>Project Scope</a:t>
            </a:r>
            <a:r>
              <a:rPr lang="en-US" sz="1200" dirty="0" smtClean="0"/>
              <a:t>: R</a:t>
            </a:r>
            <a:r>
              <a:rPr lang="en-US" sz="1200" dirty="0" smtClean="0">
                <a:ea typeface="Arial"/>
                <a:cs typeface="Times New Roman"/>
              </a:rPr>
              <a:t>educe </a:t>
            </a:r>
            <a:r>
              <a:rPr lang="en-US" sz="1200" dirty="0">
                <a:ea typeface="Arial"/>
                <a:cs typeface="Times New Roman"/>
              </a:rPr>
              <a:t>congestion for local and regional passenger vehicles in the SH </a:t>
            </a:r>
            <a:r>
              <a:rPr lang="en-US" sz="1200" dirty="0" smtClean="0">
                <a:ea typeface="Arial"/>
                <a:cs typeface="Times New Roman"/>
              </a:rPr>
              <a:t>4 and SH 48 </a:t>
            </a:r>
            <a:r>
              <a:rPr lang="en-US" sz="1200" dirty="0">
                <a:ea typeface="Arial"/>
                <a:cs typeface="Times New Roman"/>
              </a:rPr>
              <a:t>corridor through Brownsville by </a:t>
            </a:r>
            <a:endParaRPr lang="en-US" sz="1200" dirty="0" smtClean="0">
              <a:ea typeface="Arial"/>
              <a:cs typeface="Times New Roman"/>
            </a:endParaRPr>
          </a:p>
          <a:p>
            <a:r>
              <a:rPr lang="en-US" sz="1200" dirty="0" smtClean="0">
                <a:ea typeface="Arial"/>
                <a:cs typeface="Times New Roman"/>
              </a:rPr>
              <a:t>providing </a:t>
            </a:r>
            <a:r>
              <a:rPr lang="en-US" sz="1200" dirty="0">
                <a:ea typeface="Arial"/>
                <a:cs typeface="Times New Roman"/>
              </a:rPr>
              <a:t>an improved commercial vehicle facility from the Port of Brownsville to the Veterans Bridge at Los </a:t>
            </a:r>
            <a:r>
              <a:rPr lang="en-US" sz="1200" dirty="0" err="1">
                <a:ea typeface="Arial"/>
                <a:cs typeface="Times New Roman"/>
              </a:rPr>
              <a:t>Tomates</a:t>
            </a:r>
            <a:r>
              <a:rPr lang="en-US" sz="1200" dirty="0">
                <a:ea typeface="Arial"/>
                <a:cs typeface="Times New Roman"/>
              </a:rPr>
              <a:t> </a:t>
            </a:r>
            <a:r>
              <a:rPr lang="en-US" sz="1200" dirty="0" smtClean="0">
                <a:ea typeface="Arial"/>
                <a:cs typeface="Times New Roman"/>
              </a:rPr>
              <a:t>via</a:t>
            </a:r>
          </a:p>
          <a:p>
            <a:r>
              <a:rPr lang="en-US" sz="1200" dirty="0" smtClean="0">
                <a:ea typeface="Arial"/>
                <a:cs typeface="Times New Roman"/>
              </a:rPr>
              <a:t>this </a:t>
            </a:r>
            <a:r>
              <a:rPr lang="en-US" sz="1200" dirty="0">
                <a:ea typeface="Arial"/>
                <a:cs typeface="Times New Roman"/>
              </a:rPr>
              <a:t>new four-lane facility. </a:t>
            </a:r>
            <a:r>
              <a:rPr lang="en-US" sz="1200" dirty="0" smtClean="0"/>
              <a:t> </a:t>
            </a:r>
          </a:p>
          <a:p>
            <a:endParaRPr lang="en-US" sz="1200" dirty="0"/>
          </a:p>
          <a:p>
            <a:pPr marL="171450" indent="-171450">
              <a:buFont typeface="Arial" panose="020B0604020202020204" pitchFamily="34" charset="0"/>
              <a:buChar char="•"/>
            </a:pPr>
            <a:r>
              <a:rPr lang="en-US" sz="1200" dirty="0" smtClean="0"/>
              <a:t>The new location roadway is anticipated to be the new Overweight/Oversize Corridor, once it is constructed.</a:t>
            </a:r>
          </a:p>
          <a:p>
            <a:pPr marL="171450" indent="-171450">
              <a:buFont typeface="Arial" panose="020B0604020202020204" pitchFamily="34" charset="0"/>
              <a:buChar char="•"/>
            </a:pPr>
            <a:r>
              <a:rPr lang="en-US" sz="1200" dirty="0" smtClean="0"/>
              <a:t>The new location will also improve safety in the City of Brownsville by removing the Overweight/Oversize trucks </a:t>
            </a:r>
          </a:p>
          <a:p>
            <a:r>
              <a:rPr lang="en-US" sz="1200" dirty="0" smtClean="0"/>
              <a:t>     from within the urbanized area and the many school zones along the current route (SH4 and SH 48).</a:t>
            </a:r>
          </a:p>
          <a:p>
            <a:endParaRPr lang="en-US" sz="1200" dirty="0"/>
          </a:p>
          <a:p>
            <a:pPr marL="171450" indent="-171450">
              <a:buFont typeface="Arial" panose="020B0604020202020204" pitchFamily="34" charset="0"/>
              <a:buChar char="•"/>
            </a:pPr>
            <a:r>
              <a:rPr lang="en-US" sz="1200" dirty="0" smtClean="0"/>
              <a:t>The project is being developed in two segments (SH 32 West, and SH 32 East)</a:t>
            </a:r>
          </a:p>
          <a:p>
            <a:pPr marL="171450" indent="-171450">
              <a:buFont typeface="Arial" panose="020B0604020202020204" pitchFamily="34" charset="0"/>
              <a:buChar char="•"/>
            </a:pPr>
            <a:r>
              <a:rPr lang="en-US" sz="1200" dirty="0" smtClean="0"/>
              <a:t>SH 32 West</a:t>
            </a:r>
          </a:p>
          <a:p>
            <a:pPr marL="628650" lvl="1" indent="-171450">
              <a:buFont typeface="Arial" panose="020B0604020202020204" pitchFamily="34" charset="0"/>
              <a:buChar char="•"/>
            </a:pPr>
            <a:r>
              <a:rPr lang="en-US" sz="1200" dirty="0" smtClean="0"/>
              <a:t>Limits: From US 77/I-69E to FM 3068</a:t>
            </a:r>
          </a:p>
          <a:p>
            <a:pPr marL="628650" lvl="1" indent="-171450">
              <a:buFont typeface="Arial" panose="020B0604020202020204" pitchFamily="34" charset="0"/>
              <a:buChar char="•"/>
            </a:pPr>
            <a:r>
              <a:rPr lang="en-US" sz="1200" dirty="0" smtClean="0"/>
              <a:t>Estimated Const. Cost: $53.2 Million</a:t>
            </a:r>
          </a:p>
          <a:p>
            <a:pPr marL="628650" lvl="1" indent="-171450">
              <a:buFont typeface="Arial" panose="020B0604020202020204" pitchFamily="34" charset="0"/>
              <a:buChar char="•"/>
            </a:pPr>
            <a:r>
              <a:rPr lang="en-US" sz="1200" dirty="0" smtClean="0"/>
              <a:t>Environmental Clearance expected by</a:t>
            </a:r>
          </a:p>
          <a:p>
            <a:pPr marL="628650" lvl="1" indent="-171450">
              <a:buFont typeface="Arial" panose="020B0604020202020204" pitchFamily="34" charset="0"/>
              <a:buChar char="•"/>
            </a:pPr>
            <a:r>
              <a:rPr lang="en-US" sz="1200" dirty="0" smtClean="0"/>
              <a:t>December 2017</a:t>
            </a:r>
          </a:p>
          <a:p>
            <a:pPr marL="628650" lvl="1" indent="-171450">
              <a:buFont typeface="Arial" panose="020B0604020202020204" pitchFamily="34" charset="0"/>
              <a:buChar char="•"/>
            </a:pPr>
            <a:r>
              <a:rPr lang="en-US" sz="1200" dirty="0" smtClean="0"/>
              <a:t>Anticipated Letting in  </a:t>
            </a:r>
          </a:p>
          <a:p>
            <a:pPr marL="628650" lvl="1" indent="-171450">
              <a:buFont typeface="Arial" panose="020B0604020202020204" pitchFamily="34" charset="0"/>
              <a:buChar char="•"/>
            </a:pPr>
            <a:r>
              <a:rPr lang="en-US" sz="1200" dirty="0" smtClean="0"/>
              <a:t>ROW Acquisition is pending</a:t>
            </a:r>
            <a:endParaRPr lang="en-US" sz="1200" dirty="0"/>
          </a:p>
          <a:p>
            <a:pPr marL="628650" lvl="1"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SH 32 East</a:t>
            </a:r>
          </a:p>
          <a:p>
            <a:pPr marL="628650" lvl="1" indent="-171450">
              <a:buFont typeface="Arial" panose="020B0604020202020204" pitchFamily="34" charset="0"/>
              <a:buChar char="•"/>
            </a:pPr>
            <a:r>
              <a:rPr lang="en-US" sz="1200" dirty="0" smtClean="0"/>
              <a:t>Limits: From FM 3068 to SH 4</a:t>
            </a:r>
          </a:p>
          <a:p>
            <a:pPr marL="628650" lvl="1" indent="-171450">
              <a:buFont typeface="Arial" panose="020B0604020202020204" pitchFamily="34" charset="0"/>
              <a:buChar char="•"/>
            </a:pPr>
            <a:r>
              <a:rPr lang="en-US" sz="1200" dirty="0" smtClean="0"/>
              <a:t>Estimated Const. Cost: $23 Million</a:t>
            </a:r>
          </a:p>
          <a:p>
            <a:pPr marL="628650" lvl="1" indent="-171450">
              <a:buFont typeface="Arial" panose="020B0604020202020204" pitchFamily="34" charset="0"/>
              <a:buChar char="•"/>
            </a:pPr>
            <a:r>
              <a:rPr lang="en-US" sz="1200" dirty="0" smtClean="0"/>
              <a:t>Environmental Clearance expected by</a:t>
            </a:r>
          </a:p>
          <a:p>
            <a:pPr marL="628650" lvl="1" indent="-171450">
              <a:buFont typeface="Arial" panose="020B0604020202020204" pitchFamily="34" charset="0"/>
              <a:buChar char="•"/>
            </a:pPr>
            <a:r>
              <a:rPr lang="en-US" sz="1200" dirty="0" smtClean="0"/>
              <a:t>December 2017</a:t>
            </a:r>
          </a:p>
          <a:p>
            <a:pPr marL="628650" lvl="1" indent="-171450">
              <a:buFont typeface="Arial" panose="020B0604020202020204" pitchFamily="34" charset="0"/>
              <a:buChar char="•"/>
            </a:pPr>
            <a:r>
              <a:rPr lang="en-US" sz="1200" dirty="0" smtClean="0"/>
              <a:t>Anticipated Letting in  </a:t>
            </a:r>
          </a:p>
          <a:p>
            <a:pPr marL="628650" lvl="1" indent="-171450">
              <a:buFont typeface="Arial" panose="020B0604020202020204" pitchFamily="34" charset="0"/>
              <a:buChar char="•"/>
            </a:pPr>
            <a:r>
              <a:rPr lang="en-US" sz="1200" dirty="0" smtClean="0"/>
              <a:t>ROW Acquisition is pending</a:t>
            </a:r>
          </a:p>
          <a:p>
            <a:pPr marL="628650" lvl="1" indent="-171450">
              <a:buFont typeface="Arial" panose="020B0604020202020204" pitchFamily="34" charset="0"/>
              <a:buChar char="•"/>
            </a:pPr>
            <a:endParaRPr lang="en-US" sz="1200" dirty="0"/>
          </a:p>
          <a:p>
            <a:pPr marL="628650" lvl="1" indent="-171450">
              <a:buFont typeface="Arial" panose="020B0604020202020204" pitchFamily="34" charset="0"/>
              <a:buChar char="•"/>
            </a:pPr>
            <a:r>
              <a:rPr lang="en-US" sz="1200" dirty="0" smtClean="0"/>
              <a:t>Project is partially funded with Pass</a:t>
            </a:r>
          </a:p>
          <a:p>
            <a:pPr marL="628650" lvl="1" indent="-171450">
              <a:buFont typeface="Arial" panose="020B0604020202020204" pitchFamily="34" charset="0"/>
              <a:buChar char="•"/>
            </a:pPr>
            <a:r>
              <a:rPr lang="en-US" sz="1200" dirty="0" smtClean="0"/>
              <a:t>Through Tolls, and Federal funds. </a:t>
            </a:r>
          </a:p>
        </p:txBody>
      </p:sp>
    </p:spTree>
    <p:extLst>
      <p:ext uri="{BB962C8B-B14F-4D97-AF65-F5344CB8AC3E}">
        <p14:creationId xmlns:p14="http://schemas.microsoft.com/office/powerpoint/2010/main" val="863207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Outer Parkway</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3863" t="2011" r="4492" b="3427"/>
          <a:stretch/>
        </p:blipFill>
        <p:spPr>
          <a:xfrm>
            <a:off x="3962400" y="2286000"/>
            <a:ext cx="5001371" cy="3768918"/>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31</a:t>
            </a:fld>
            <a:endParaRPr lang="en-US" dirty="0"/>
          </a:p>
        </p:txBody>
      </p:sp>
      <p:sp>
        <p:nvSpPr>
          <p:cNvPr id="7" name="TextBox 6"/>
          <p:cNvSpPr txBox="1"/>
          <p:nvPr/>
        </p:nvSpPr>
        <p:spPr>
          <a:xfrm>
            <a:off x="381000" y="1001931"/>
            <a:ext cx="8176084" cy="2862322"/>
          </a:xfrm>
          <a:prstGeom prst="rect">
            <a:avLst/>
          </a:prstGeom>
          <a:noFill/>
        </p:spPr>
        <p:txBody>
          <a:bodyPr wrap="none" rtlCol="0">
            <a:spAutoFit/>
          </a:bodyPr>
          <a:lstStyle/>
          <a:p>
            <a:pPr marL="228600" indent="-228600">
              <a:buAutoNum type="arabicPeriod"/>
            </a:pPr>
            <a:endParaRPr lang="en-US" sz="1200" dirty="0" smtClean="0"/>
          </a:p>
          <a:p>
            <a:r>
              <a:rPr lang="en-US" sz="1400" b="1" dirty="0" smtClean="0"/>
              <a:t>Project Scope:  </a:t>
            </a:r>
            <a:r>
              <a:rPr lang="en-US" sz="1400" dirty="0" smtClean="0"/>
              <a:t>Develop and construct a four-lane access controlled toll road from US 77/I-69E to General </a:t>
            </a:r>
          </a:p>
          <a:p>
            <a:r>
              <a:rPr lang="en-US" sz="1400" dirty="0" smtClean="0"/>
              <a:t>Brant Road.</a:t>
            </a:r>
          </a:p>
          <a:p>
            <a:endParaRPr lang="en-US" sz="1400" dirty="0"/>
          </a:p>
          <a:p>
            <a:pPr marL="171450" indent="-171450">
              <a:buFont typeface="Arial" panose="020B0604020202020204" pitchFamily="34" charset="0"/>
              <a:buChar char="•"/>
            </a:pPr>
            <a:r>
              <a:rPr lang="en-US" sz="1400" dirty="0" smtClean="0"/>
              <a:t>Approximately 21.5 miles in length</a:t>
            </a:r>
          </a:p>
          <a:p>
            <a:pPr marL="171450" indent="-171450">
              <a:buFont typeface="Arial" panose="020B0604020202020204" pitchFamily="34" charset="0"/>
              <a:buChar char="•"/>
            </a:pPr>
            <a:r>
              <a:rPr lang="en-US" sz="1400" dirty="0" smtClean="0"/>
              <a:t>This corridor would provide a more efficient</a:t>
            </a:r>
          </a:p>
          <a:p>
            <a:r>
              <a:rPr lang="en-US" sz="1400" dirty="0" smtClean="0"/>
              <a:t>    route for traffic traveling to or from</a:t>
            </a:r>
          </a:p>
          <a:p>
            <a:r>
              <a:rPr lang="en-US" sz="1400" dirty="0" smtClean="0"/>
              <a:t>    South Padre Island to the Interstate.</a:t>
            </a:r>
          </a:p>
          <a:p>
            <a:pPr marL="171450" indent="-171450">
              <a:buFont typeface="Arial" panose="020B0604020202020204" pitchFamily="34" charset="0"/>
              <a:buChar char="•"/>
            </a:pPr>
            <a:r>
              <a:rPr lang="en-US" sz="1400" dirty="0" smtClean="0"/>
              <a:t>Anticipated construction cost: $180 Million</a:t>
            </a:r>
          </a:p>
          <a:p>
            <a:endParaRPr lang="en-US" sz="1400" dirty="0"/>
          </a:p>
          <a:p>
            <a:pPr marL="171450" indent="-171450">
              <a:buFont typeface="Arial" panose="020B0604020202020204" pitchFamily="34" charset="0"/>
              <a:buChar char="•"/>
            </a:pPr>
            <a:r>
              <a:rPr lang="en-US" sz="1400" dirty="0" smtClean="0"/>
              <a:t>CCRMA will begin developing the project</a:t>
            </a:r>
          </a:p>
          <a:p>
            <a:r>
              <a:rPr lang="en-US" sz="1400" dirty="0" smtClean="0"/>
              <a:t>    schematic and environmental assessment</a:t>
            </a:r>
          </a:p>
          <a:p>
            <a:r>
              <a:rPr lang="en-US" sz="1400" dirty="0" smtClean="0"/>
              <a:t>    in the near future.</a:t>
            </a:r>
          </a:p>
        </p:txBody>
      </p:sp>
    </p:spTree>
    <p:extLst>
      <p:ext uri="{BB962C8B-B14F-4D97-AF65-F5344CB8AC3E}">
        <p14:creationId xmlns:p14="http://schemas.microsoft.com/office/powerpoint/2010/main" val="395341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FM 1925 Extension</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4589" t="3818" r="3572" b="3311"/>
          <a:stretch/>
        </p:blipFill>
        <p:spPr>
          <a:xfrm>
            <a:off x="4038600" y="1697412"/>
            <a:ext cx="5011973" cy="3625796"/>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32</a:t>
            </a:fld>
            <a:endParaRPr lang="en-US" dirty="0"/>
          </a:p>
        </p:txBody>
      </p:sp>
      <p:sp>
        <p:nvSpPr>
          <p:cNvPr id="7" name="TextBox 6"/>
          <p:cNvSpPr txBox="1"/>
          <p:nvPr/>
        </p:nvSpPr>
        <p:spPr>
          <a:xfrm>
            <a:off x="152400" y="1001931"/>
            <a:ext cx="8387104" cy="5016758"/>
          </a:xfrm>
          <a:prstGeom prst="rect">
            <a:avLst/>
          </a:prstGeom>
          <a:noFill/>
        </p:spPr>
        <p:txBody>
          <a:bodyPr wrap="none" rtlCol="0">
            <a:spAutoFit/>
          </a:bodyPr>
          <a:lstStyle/>
          <a:p>
            <a:pPr marL="228600" indent="-228600">
              <a:buAutoNum type="arabicPeriod"/>
            </a:pPr>
            <a:endParaRPr lang="en-US" sz="1200" dirty="0" smtClean="0"/>
          </a:p>
          <a:p>
            <a:r>
              <a:rPr lang="en-US" sz="1400" b="1" dirty="0" smtClean="0"/>
              <a:t>Project Scope:  </a:t>
            </a:r>
            <a:r>
              <a:rPr lang="en-US" sz="1400" dirty="0" smtClean="0"/>
              <a:t>Provide direct connectivity between I-69C in Hidalgo County and I-69E in Cameron County.</a:t>
            </a:r>
          </a:p>
          <a:p>
            <a:endParaRPr lang="en-US" sz="1400" dirty="0">
              <a:solidFill>
                <a:srgbClr val="FF0000"/>
              </a:solidFill>
            </a:endParaRPr>
          </a:p>
          <a:p>
            <a:pPr marL="171450" indent="-171450">
              <a:buFont typeface="Arial" panose="020B0604020202020204" pitchFamily="34" charset="0"/>
              <a:buChar char="•"/>
            </a:pPr>
            <a:r>
              <a:rPr lang="en-US" sz="1400" dirty="0" smtClean="0"/>
              <a:t>First collaborative project between</a:t>
            </a:r>
          </a:p>
          <a:p>
            <a:r>
              <a:rPr lang="en-US" sz="1400" dirty="0" smtClean="0"/>
              <a:t>    Cameron County RMA and Hidalgo County RMA</a:t>
            </a:r>
          </a:p>
          <a:p>
            <a:pPr marL="628650" lvl="1" indent="-171450">
              <a:buFont typeface="Arial" panose="020B0604020202020204" pitchFamily="34" charset="0"/>
              <a:buChar char="•"/>
            </a:pPr>
            <a:r>
              <a:rPr lang="en-US" sz="1400" dirty="0" smtClean="0"/>
              <a:t>CCRMA will be the project lead</a:t>
            </a:r>
          </a:p>
          <a:p>
            <a:pPr marL="171450" indent="-171450">
              <a:buFont typeface="Arial" panose="020B0604020202020204" pitchFamily="34" charset="0"/>
              <a:buChar char="•"/>
            </a:pPr>
            <a:r>
              <a:rPr lang="en-US" sz="1400" dirty="0" err="1" smtClean="0"/>
              <a:t>TxDOT</a:t>
            </a:r>
            <a:r>
              <a:rPr lang="en-US" sz="1400" dirty="0" smtClean="0"/>
              <a:t> will be coordinating with CCRMA in </a:t>
            </a:r>
          </a:p>
          <a:p>
            <a:r>
              <a:rPr lang="en-US" sz="1400" dirty="0" smtClean="0"/>
              <a:t>    the development of the schematic and </a:t>
            </a:r>
          </a:p>
          <a:p>
            <a:r>
              <a:rPr lang="en-US" sz="1400" dirty="0" smtClean="0"/>
              <a:t>    environmental process of this project</a:t>
            </a:r>
          </a:p>
          <a:p>
            <a:pPr marL="171450" indent="-171450">
              <a:buFont typeface="Arial" panose="020B0604020202020204" pitchFamily="34" charset="0"/>
              <a:buChar char="•"/>
            </a:pPr>
            <a:r>
              <a:rPr lang="en-US" sz="1400" dirty="0" smtClean="0"/>
              <a:t>The environmental process is expected to </a:t>
            </a:r>
          </a:p>
          <a:p>
            <a:r>
              <a:rPr lang="en-US" sz="1400" dirty="0" smtClean="0"/>
              <a:t>    be completed in two years</a:t>
            </a:r>
          </a:p>
          <a:p>
            <a:endParaRPr lang="en-US" sz="1400" dirty="0"/>
          </a:p>
          <a:p>
            <a:pPr marL="171450" indent="-171450">
              <a:buFont typeface="Arial" panose="020B0604020202020204" pitchFamily="34" charset="0"/>
              <a:buChar char="•"/>
            </a:pPr>
            <a:r>
              <a:rPr lang="en-US" sz="1400" dirty="0" smtClean="0"/>
              <a:t>The project was initially being developed</a:t>
            </a:r>
          </a:p>
          <a:p>
            <a:r>
              <a:rPr lang="en-US" sz="1400" dirty="0" smtClean="0"/>
              <a:t>    by </a:t>
            </a:r>
            <a:r>
              <a:rPr lang="en-US" sz="1400" dirty="0" err="1" smtClean="0"/>
              <a:t>TxDOT</a:t>
            </a:r>
            <a:r>
              <a:rPr lang="en-US" sz="1400" dirty="0" smtClean="0"/>
              <a:t> in 2006.</a:t>
            </a:r>
          </a:p>
          <a:p>
            <a:pPr marL="171450" indent="-171450">
              <a:buFont typeface="Arial" panose="020B0604020202020204" pitchFamily="34" charset="0"/>
              <a:buChar char="•"/>
            </a:pPr>
            <a:r>
              <a:rPr lang="en-US" sz="1400" dirty="0" smtClean="0"/>
              <a:t>A public meeting was held in May 2007, </a:t>
            </a:r>
          </a:p>
          <a:p>
            <a:r>
              <a:rPr lang="en-US" sz="1400" dirty="0" smtClean="0"/>
              <a:t>    and schematic was 95% complete.</a:t>
            </a:r>
          </a:p>
          <a:p>
            <a:pPr marL="171450" indent="-171450">
              <a:buFont typeface="Arial" panose="020B0604020202020204" pitchFamily="34" charset="0"/>
              <a:buChar char="•"/>
            </a:pPr>
            <a:r>
              <a:rPr lang="en-US" sz="1400" dirty="0" smtClean="0"/>
              <a:t>However, in 2008, development ceased</a:t>
            </a:r>
          </a:p>
          <a:p>
            <a:r>
              <a:rPr lang="en-US" sz="1400" dirty="0" smtClean="0"/>
              <a:t>    Due to financial constraints by the State.</a:t>
            </a:r>
          </a:p>
          <a:p>
            <a:endParaRPr lang="en-US" sz="1400" dirty="0"/>
          </a:p>
          <a:p>
            <a:pPr marL="171450" indent="-171450">
              <a:buFont typeface="Arial" panose="020B0604020202020204" pitchFamily="34" charset="0"/>
              <a:buChar char="•"/>
            </a:pPr>
            <a:r>
              <a:rPr lang="en-US" sz="1400" dirty="0" smtClean="0"/>
              <a:t>In November 2015, </a:t>
            </a:r>
            <a:r>
              <a:rPr lang="en-US" sz="1400" dirty="0" err="1" smtClean="0"/>
              <a:t>TxDOT</a:t>
            </a:r>
            <a:r>
              <a:rPr lang="en-US" sz="1400" dirty="0" smtClean="0"/>
              <a:t> conducted a</a:t>
            </a:r>
          </a:p>
          <a:p>
            <a:r>
              <a:rPr lang="en-US" sz="1400" dirty="0" smtClean="0"/>
              <a:t>    “Needs Assessment” for this project.</a:t>
            </a:r>
          </a:p>
          <a:p>
            <a:pPr marL="171450" indent="-171450">
              <a:buFont typeface="Arial" panose="020B0604020202020204" pitchFamily="34" charset="0"/>
              <a:buChar char="•"/>
            </a:pPr>
            <a:r>
              <a:rPr lang="en-US" sz="1400" dirty="0" smtClean="0"/>
              <a:t>Based on the forecasted traffic volumes, a Super 2 highway would be desirable by 2020. Future expansion</a:t>
            </a:r>
          </a:p>
          <a:p>
            <a:r>
              <a:rPr lang="en-US" sz="1400" dirty="0" smtClean="0"/>
              <a:t>    to a four-lane freeway may occur by 2035 to 2040.</a:t>
            </a:r>
            <a:endParaRPr lang="en-US" sz="1050" dirty="0" smtClean="0"/>
          </a:p>
        </p:txBody>
      </p:sp>
    </p:spTree>
    <p:extLst>
      <p:ext uri="{BB962C8B-B14F-4D97-AF65-F5344CB8AC3E}">
        <p14:creationId xmlns:p14="http://schemas.microsoft.com/office/powerpoint/2010/main" val="9475201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281 Connector and West Boulevard</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1828800"/>
            <a:ext cx="6858000" cy="4438865"/>
          </a:xfrm>
        </p:spPr>
      </p:pic>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33</a:t>
            </a:fld>
            <a:endParaRPr lang="en-US" dirty="0"/>
          </a:p>
        </p:txBody>
      </p:sp>
      <p:sp>
        <p:nvSpPr>
          <p:cNvPr id="7" name="TextBox 6"/>
          <p:cNvSpPr txBox="1"/>
          <p:nvPr/>
        </p:nvSpPr>
        <p:spPr>
          <a:xfrm>
            <a:off x="228600" y="838200"/>
            <a:ext cx="3561103" cy="738664"/>
          </a:xfrm>
          <a:prstGeom prst="rect">
            <a:avLst/>
          </a:prstGeom>
          <a:noFill/>
        </p:spPr>
        <p:txBody>
          <a:bodyPr wrap="none" rtlCol="0">
            <a:spAutoFit/>
          </a:bodyPr>
          <a:lstStyle/>
          <a:p>
            <a:r>
              <a:rPr lang="en-US" sz="1400" b="1" dirty="0" smtClean="0"/>
              <a:t>Future Projects</a:t>
            </a:r>
          </a:p>
          <a:p>
            <a:pPr marL="342900" indent="-342900">
              <a:buFont typeface="+mj-lt"/>
              <a:buAutoNum type="arabicPeriod"/>
            </a:pPr>
            <a:r>
              <a:rPr lang="en-US" sz="1400" dirty="0" smtClean="0"/>
              <a:t>US 281 Connector</a:t>
            </a:r>
          </a:p>
          <a:p>
            <a:pPr marL="342900" indent="-342900">
              <a:buFont typeface="+mj-lt"/>
              <a:buAutoNum type="arabicPeriod"/>
            </a:pPr>
            <a:r>
              <a:rPr lang="en-US" sz="1400" dirty="0" smtClean="0"/>
              <a:t>West Boulevard (formerly West Parkway)</a:t>
            </a:r>
          </a:p>
        </p:txBody>
      </p:sp>
    </p:spTree>
    <p:extLst>
      <p:ext uri="{BB962C8B-B14F-4D97-AF65-F5344CB8AC3E}">
        <p14:creationId xmlns:p14="http://schemas.microsoft.com/office/powerpoint/2010/main" val="23846691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Cameron County Transportation Reinvestment Zone</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34</a:t>
            </a:fld>
            <a:endParaRPr lang="en-US" dirty="0"/>
          </a:p>
        </p:txBody>
      </p:sp>
      <p:sp>
        <p:nvSpPr>
          <p:cNvPr id="3" name="Content Placeholder 2"/>
          <p:cNvSpPr>
            <a:spLocks noGrp="1"/>
          </p:cNvSpPr>
          <p:nvPr>
            <p:ph idx="1"/>
          </p:nvPr>
        </p:nvSpPr>
        <p:spPr/>
        <p:txBody>
          <a:bodyPr/>
          <a:lstStyle/>
          <a:p>
            <a:r>
              <a:rPr lang="en-US" dirty="0" smtClean="0"/>
              <a:t>Agreement between Cameron County and CCRMA was executed on December 29, 2105</a:t>
            </a:r>
          </a:p>
          <a:p>
            <a:r>
              <a:rPr lang="en-US" dirty="0" smtClean="0"/>
              <a:t>Estimated to generate over $1.6 Billion over 50 years</a:t>
            </a:r>
          </a:p>
          <a:p>
            <a:r>
              <a:rPr lang="en-US" dirty="0" smtClean="0"/>
              <a:t>Maximum Annual Tax Increment Transfer will not exceed 25% of Tax Increment annually</a:t>
            </a:r>
            <a:endParaRPr lang="en-US" dirty="0"/>
          </a:p>
          <a:p>
            <a:r>
              <a:rPr lang="en-US" dirty="0" smtClean="0"/>
              <a:t>Over 50 projects are listed in the agreement as future development</a:t>
            </a:r>
            <a:endParaRPr lang="en-US" dirty="0"/>
          </a:p>
        </p:txBody>
      </p:sp>
    </p:spTree>
    <p:extLst>
      <p:ext uri="{BB962C8B-B14F-4D97-AF65-F5344CB8AC3E}">
        <p14:creationId xmlns:p14="http://schemas.microsoft.com/office/powerpoint/2010/main" val="4032076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Project Development Cost Summary</a:t>
            </a:r>
            <a:endParaRPr lang="en-US" dirty="0"/>
          </a:p>
        </p:txBody>
      </p:sp>
      <p:sp>
        <p:nvSpPr>
          <p:cNvPr id="4" name="Slide Number Placeholder 3"/>
          <p:cNvSpPr>
            <a:spLocks noGrp="1"/>
          </p:cNvSpPr>
          <p:nvPr>
            <p:ph type="sldNum" sz="quarter" idx="4"/>
          </p:nvPr>
        </p:nvSpPr>
        <p:spPr/>
        <p:txBody>
          <a:bodyPr/>
          <a:lstStyle/>
          <a:p>
            <a:pPr lvl="1"/>
            <a:fld id="{126B356D-DBE9-445A-9C43-3D3F41468F04}" type="slidenum">
              <a:rPr lang="en-US" smtClean="0"/>
              <a:pPr lvl="1"/>
              <a:t>35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99243937"/>
              </p:ext>
            </p:extLst>
          </p:nvPr>
        </p:nvGraphicFramePr>
        <p:xfrm>
          <a:off x="1905000" y="1752600"/>
          <a:ext cx="5457825" cy="2057401"/>
        </p:xfrm>
        <a:graphic>
          <a:graphicData uri="http://schemas.openxmlformats.org/drawingml/2006/table">
            <a:tbl>
              <a:tblPr firstRow="1" bandRow="1">
                <a:tableStyleId>{21E4AEA4-8DFA-4A89-87EB-49C32662AFE0}</a:tableStyleId>
              </a:tblPr>
              <a:tblGrid>
                <a:gridCol w="2046675"/>
                <a:gridCol w="1438875"/>
                <a:gridCol w="1972275"/>
              </a:tblGrid>
              <a:tr h="648844">
                <a:tc>
                  <a:txBody>
                    <a:bodyPr/>
                    <a:lstStyle/>
                    <a:p>
                      <a:r>
                        <a:rPr lang="fr-FR" sz="1200" noProof="0" dirty="0" err="1" smtClean="0">
                          <a:latin typeface="Franklin Gothic Book" pitchFamily="34" charset="0"/>
                        </a:rPr>
                        <a:t>Entity</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err="1" smtClean="0">
                          <a:latin typeface="Franklin Gothic Book" pitchFamily="34" charset="0"/>
                        </a:rPr>
                        <a:t>Number</a:t>
                      </a:r>
                      <a:r>
                        <a:rPr lang="fr-FR" sz="1200" noProof="0" dirty="0" smtClean="0">
                          <a:latin typeface="Franklin Gothic Book" pitchFamily="34" charset="0"/>
                        </a:rPr>
                        <a:t> of </a:t>
                      </a:r>
                      <a:r>
                        <a:rPr lang="fr-FR" sz="1200" noProof="0" dirty="0" err="1" smtClean="0">
                          <a:latin typeface="Franklin Gothic Book" pitchFamily="34" charset="0"/>
                        </a:rPr>
                        <a:t>Projects</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latin typeface="Franklin Gothic Book" pitchFamily="34" charset="0"/>
                        </a:rPr>
                        <a:t>Total Construction </a:t>
                      </a:r>
                      <a:r>
                        <a:rPr lang="fr-FR" sz="1200" noProof="0" dirty="0" err="1" smtClean="0">
                          <a:latin typeface="Franklin Gothic Book" pitchFamily="34" charset="0"/>
                        </a:rPr>
                        <a:t>Cost</a:t>
                      </a:r>
                      <a:endParaRPr lang="fr-FR" sz="1200" noProof="0" dirty="0">
                        <a:latin typeface="Franklin Gothic Book" pitchFamily="34" charset="0"/>
                        <a:cs typeface="Arial" pitchFamily="34" charset="0"/>
                      </a:endParaRPr>
                    </a:p>
                  </a:txBody>
                  <a:tcPr marR="45720" anchor="ctr"/>
                </a:tc>
              </a:tr>
              <a:tr h="469519">
                <a:tc>
                  <a:txBody>
                    <a:bodyPr/>
                    <a:lstStyle/>
                    <a:p>
                      <a:r>
                        <a:rPr lang="fr-FR" sz="1200" noProof="0" dirty="0" err="1" smtClean="0">
                          <a:latin typeface="Franklin Gothic Book" pitchFamily="34" charset="0"/>
                        </a:rPr>
                        <a:t>TxDOT</a:t>
                      </a:r>
                      <a:r>
                        <a:rPr lang="fr-FR" sz="1200" noProof="0" dirty="0" smtClean="0">
                          <a:latin typeface="Franklin Gothic Book" pitchFamily="34" charset="0"/>
                        </a:rPr>
                        <a:t> Major</a:t>
                      </a:r>
                      <a:r>
                        <a:rPr lang="fr-FR" sz="1200" baseline="0" noProof="0" dirty="0" smtClean="0">
                          <a:latin typeface="Franklin Gothic Book" pitchFamily="34" charset="0"/>
                        </a:rPr>
                        <a:t> </a:t>
                      </a:r>
                      <a:r>
                        <a:rPr lang="fr-FR" sz="1200" baseline="0" noProof="0" dirty="0" err="1" smtClean="0">
                          <a:latin typeface="Franklin Gothic Book" pitchFamily="34" charset="0"/>
                        </a:rPr>
                        <a:t>Projects</a:t>
                      </a:r>
                      <a:endParaRPr lang="fr-FR" sz="1200" noProof="0" dirty="0" smtClean="0">
                        <a:latin typeface="Franklin Gothic Book" pitchFamily="34" charset="0"/>
                        <a:cs typeface="Arial" pitchFamily="34" charset="0"/>
                      </a:endParaRPr>
                    </a:p>
                  </a:txBody>
                  <a:tcPr marR="45720" anchor="ctr"/>
                </a:tc>
                <a:tc>
                  <a:txBody>
                    <a:bodyPr/>
                    <a:lstStyle/>
                    <a:p>
                      <a:pPr algn="ctr"/>
                      <a:r>
                        <a:rPr lang="fr-FR" sz="1200" noProof="0" dirty="0" smtClean="0">
                          <a:solidFill>
                            <a:schemeClr val="tx1"/>
                          </a:solidFill>
                          <a:latin typeface="Franklin Gothic Book" pitchFamily="34" charset="0"/>
                          <a:cs typeface="Arial" pitchFamily="34" charset="0"/>
                        </a:rPr>
                        <a:t>8 </a:t>
                      </a:r>
                      <a:endParaRPr lang="fr-FR" sz="1200" noProof="0" dirty="0">
                        <a:solidFill>
                          <a:schemeClr val="tx1"/>
                        </a:solidFill>
                        <a:latin typeface="Franklin Gothic Book" pitchFamily="34" charset="0"/>
                        <a:cs typeface="Arial" pitchFamily="34" charset="0"/>
                      </a:endParaRPr>
                    </a:p>
                  </a:txBody>
                  <a:tcPr marR="45720" anchor="ctr"/>
                </a:tc>
                <a:tc>
                  <a:txBody>
                    <a:bodyPr/>
                    <a:lstStyle/>
                    <a:p>
                      <a:pPr algn="ctr"/>
                      <a:r>
                        <a:rPr lang="fr-FR" sz="1200" noProof="0" dirty="0" smtClean="0">
                          <a:solidFill>
                            <a:schemeClr val="tx1"/>
                          </a:solidFill>
                          <a:latin typeface="Franklin Gothic Book" pitchFamily="34" charset="0"/>
                          <a:cs typeface="Arial" pitchFamily="34" charset="0"/>
                        </a:rPr>
                        <a:t>$1,356,200,000 </a:t>
                      </a:r>
                      <a:endParaRPr lang="fr-FR" sz="1200" noProof="0" dirty="0">
                        <a:solidFill>
                          <a:schemeClr val="tx1"/>
                        </a:solidFill>
                        <a:latin typeface="Franklin Gothic Book" pitchFamily="34" charset="0"/>
                        <a:cs typeface="Arial" pitchFamily="34" charset="0"/>
                      </a:endParaRPr>
                    </a:p>
                  </a:txBody>
                  <a:tcPr marR="45720" anchor="ctr"/>
                </a:tc>
              </a:tr>
              <a:tr h="469519">
                <a:tc>
                  <a:txBody>
                    <a:bodyPr/>
                    <a:lstStyle/>
                    <a:p>
                      <a:r>
                        <a:rPr lang="fr-FR" sz="1200" noProof="0" dirty="0" smtClean="0">
                          <a:latin typeface="Franklin Gothic Book" pitchFamily="34" charset="0"/>
                        </a:rPr>
                        <a:t>HCRMA</a:t>
                      </a:r>
                      <a:r>
                        <a:rPr lang="fr-FR" sz="1200" baseline="0" noProof="0" dirty="0" smtClean="0">
                          <a:latin typeface="Franklin Gothic Book" pitchFamily="34" charset="0"/>
                        </a:rPr>
                        <a:t> </a:t>
                      </a:r>
                      <a:r>
                        <a:rPr lang="fr-FR" sz="1200" baseline="0" noProof="0" dirty="0" err="1" smtClean="0">
                          <a:latin typeface="Franklin Gothic Book" pitchFamily="34" charset="0"/>
                        </a:rPr>
                        <a:t>Projects</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solidFill>
                            <a:schemeClr val="tx1"/>
                          </a:solidFill>
                          <a:latin typeface="Franklin Gothic Book" pitchFamily="34" charset="0"/>
                          <a:cs typeface="Arial" pitchFamily="34" charset="0"/>
                        </a:rPr>
                        <a:t>3 </a:t>
                      </a:r>
                      <a:endParaRPr lang="fr-FR" sz="1200" noProof="0" dirty="0">
                        <a:solidFill>
                          <a:schemeClr val="tx1"/>
                        </a:solidFill>
                        <a:latin typeface="Franklin Gothic Book" pitchFamily="34" charset="0"/>
                        <a:cs typeface="Arial" pitchFamily="34" charset="0"/>
                      </a:endParaRPr>
                    </a:p>
                  </a:txBody>
                  <a:tcPr marR="45720" anchor="ctr"/>
                </a:tc>
                <a:tc>
                  <a:txBody>
                    <a:bodyPr/>
                    <a:lstStyle/>
                    <a:p>
                      <a:pPr algn="ctr"/>
                      <a:r>
                        <a:rPr lang="fr-FR" sz="1200" noProof="0" dirty="0" smtClean="0">
                          <a:solidFill>
                            <a:schemeClr val="tx1"/>
                          </a:solidFill>
                          <a:latin typeface="Franklin Gothic Book" pitchFamily="34" charset="0"/>
                          <a:cs typeface="Arial" pitchFamily="34" charset="0"/>
                        </a:rPr>
                        <a:t>$303,400,000 </a:t>
                      </a:r>
                      <a:endParaRPr lang="fr-FR" sz="1200" noProof="0" dirty="0">
                        <a:solidFill>
                          <a:schemeClr val="tx1"/>
                        </a:solidFill>
                        <a:latin typeface="Franklin Gothic Book" pitchFamily="34" charset="0"/>
                        <a:cs typeface="Arial" pitchFamily="34" charset="0"/>
                      </a:endParaRPr>
                    </a:p>
                  </a:txBody>
                  <a:tcPr marR="45720" anchor="ctr"/>
                </a:tc>
              </a:tr>
              <a:tr h="469519">
                <a:tc>
                  <a:txBody>
                    <a:bodyPr/>
                    <a:lstStyle/>
                    <a:p>
                      <a:r>
                        <a:rPr lang="fr-FR" sz="1200" noProof="0" dirty="0" smtClean="0">
                          <a:latin typeface="Franklin Gothic Book" pitchFamily="34" charset="0"/>
                        </a:rPr>
                        <a:t>CCRMA </a:t>
                      </a:r>
                      <a:r>
                        <a:rPr lang="fr-FR" sz="1200" noProof="0" dirty="0" err="1" smtClean="0">
                          <a:latin typeface="Franklin Gothic Book" pitchFamily="34" charset="0"/>
                        </a:rPr>
                        <a:t>Projects</a:t>
                      </a:r>
                      <a:endParaRPr lang="fr-FR" sz="1200" noProof="0" dirty="0">
                        <a:latin typeface="Franklin Gothic Book" pitchFamily="34" charset="0"/>
                        <a:cs typeface="Arial" pitchFamily="34" charset="0"/>
                      </a:endParaRPr>
                    </a:p>
                  </a:txBody>
                  <a:tcPr marR="45720" anchor="ctr"/>
                </a:tc>
                <a:tc>
                  <a:txBody>
                    <a:bodyPr/>
                    <a:lstStyle/>
                    <a:p>
                      <a:pPr algn="ctr"/>
                      <a:r>
                        <a:rPr lang="fr-FR" sz="1200" noProof="0" dirty="0" smtClean="0">
                          <a:solidFill>
                            <a:schemeClr val="tx1"/>
                          </a:solidFill>
                          <a:latin typeface="Franklin Gothic Book" pitchFamily="34" charset="0"/>
                          <a:cs typeface="Arial" pitchFamily="34" charset="0"/>
                        </a:rPr>
                        <a:t>7 </a:t>
                      </a:r>
                      <a:endParaRPr lang="fr-FR" sz="1200" noProof="0" dirty="0">
                        <a:solidFill>
                          <a:schemeClr val="tx1"/>
                        </a:solidFill>
                        <a:latin typeface="Franklin Gothic Book" pitchFamily="34" charset="0"/>
                        <a:cs typeface="Arial" pitchFamily="34" charset="0"/>
                      </a:endParaRPr>
                    </a:p>
                  </a:txBody>
                  <a:tcPr marR="45720" anchor="ctr"/>
                </a:tc>
                <a:tc>
                  <a:txBody>
                    <a:bodyPr/>
                    <a:lstStyle/>
                    <a:p>
                      <a:pPr algn="ctr"/>
                      <a:r>
                        <a:rPr lang="fr-FR" sz="1200" noProof="0" dirty="0" smtClean="0">
                          <a:solidFill>
                            <a:schemeClr val="tx1"/>
                          </a:solidFill>
                          <a:latin typeface="Franklin Gothic Book" pitchFamily="34" charset="0"/>
                          <a:cs typeface="Arial" pitchFamily="34" charset="0"/>
                        </a:rPr>
                        <a:t>$1,281,200,000 </a:t>
                      </a:r>
                      <a:endParaRPr lang="fr-FR" sz="1200" noProof="0" dirty="0">
                        <a:solidFill>
                          <a:schemeClr val="tx1"/>
                        </a:solidFill>
                        <a:latin typeface="Franklin Gothic Book" pitchFamily="34" charset="0"/>
                        <a:cs typeface="Arial" pitchFamily="34" charset="0"/>
                      </a:endParaRPr>
                    </a:p>
                  </a:txBody>
                  <a:tcPr marR="45720" anchor="ctr"/>
                </a:tc>
              </a:tr>
            </a:tbl>
          </a:graphicData>
        </a:graphic>
      </p:graphicFrame>
      <p:sp>
        <p:nvSpPr>
          <p:cNvPr id="12" name="Isosceles Triangle 11"/>
          <p:cNvSpPr/>
          <p:nvPr/>
        </p:nvSpPr>
        <p:spPr>
          <a:xfrm flipV="1">
            <a:off x="2009773" y="4556593"/>
            <a:ext cx="5133978" cy="3048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
        <p:nvSpPr>
          <p:cNvPr id="13" name="Rectangle 12"/>
          <p:cNvSpPr/>
          <p:nvPr/>
        </p:nvSpPr>
        <p:spPr>
          <a:xfrm>
            <a:off x="342899" y="5114925"/>
            <a:ext cx="8467726" cy="113347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171450" indent="-171450">
              <a:buClr>
                <a:schemeClr val="bg1"/>
              </a:buClr>
            </a:pPr>
            <a:r>
              <a:rPr lang="en-US" b="1" dirty="0" smtClean="0">
                <a:solidFill>
                  <a:schemeClr val="bg1"/>
                </a:solidFill>
                <a:latin typeface="Franklin Gothic Book" pitchFamily="34" charset="0"/>
                <a:cs typeface="Arial" pitchFamily="34" charset="0"/>
              </a:rPr>
              <a:t>Total Major Projects Under Development by </a:t>
            </a:r>
            <a:r>
              <a:rPr lang="en-US" b="1" dirty="0" err="1" smtClean="0">
                <a:solidFill>
                  <a:schemeClr val="bg1"/>
                </a:solidFill>
                <a:latin typeface="Franklin Gothic Book" pitchFamily="34" charset="0"/>
                <a:cs typeface="Arial" pitchFamily="34" charset="0"/>
              </a:rPr>
              <a:t>TxDOT</a:t>
            </a:r>
            <a:r>
              <a:rPr lang="en-US" b="1" dirty="0" smtClean="0">
                <a:solidFill>
                  <a:schemeClr val="bg1"/>
                </a:solidFill>
                <a:latin typeface="Franklin Gothic Book" pitchFamily="34" charset="0"/>
                <a:cs typeface="Arial" pitchFamily="34" charset="0"/>
              </a:rPr>
              <a:t>, HCRMA, and CCRMA</a:t>
            </a:r>
            <a:endParaRPr lang="en-US" b="1" dirty="0">
              <a:solidFill>
                <a:schemeClr val="bg1"/>
              </a:solidFill>
              <a:latin typeface="Franklin Gothic Book" pitchFamily="34" charset="0"/>
              <a:cs typeface="Arial" pitchFamily="34" charset="0"/>
            </a:endParaRPr>
          </a:p>
          <a:p>
            <a:pPr marL="171450" indent="-171450">
              <a:spcBef>
                <a:spcPct val="20000"/>
              </a:spcBef>
              <a:buClr>
                <a:schemeClr val="bg1"/>
              </a:buClr>
              <a:buFont typeface="Wingdings" pitchFamily="2" charset="2"/>
              <a:buChar char="§"/>
            </a:pPr>
            <a:r>
              <a:rPr lang="en-US" dirty="0" smtClean="0">
                <a:solidFill>
                  <a:schemeClr val="bg1"/>
                </a:solidFill>
                <a:latin typeface="Franklin Gothic Book" pitchFamily="34" charset="0"/>
                <a:cs typeface="Arial" pitchFamily="34" charset="0"/>
              </a:rPr>
              <a:t>$2.94 Billion</a:t>
            </a:r>
            <a:endParaRPr lang="en-US" dirty="0">
              <a:solidFill>
                <a:schemeClr val="bg1"/>
              </a:solidFill>
              <a:latin typeface="Franklin Gothic Book" pitchFamily="34" charset="0"/>
              <a:cs typeface="Arial" pitchFamily="34" charset="0"/>
            </a:endParaRPr>
          </a:p>
        </p:txBody>
      </p:sp>
    </p:spTree>
    <p:extLst>
      <p:ext uri="{BB962C8B-B14F-4D97-AF65-F5344CB8AC3E}">
        <p14:creationId xmlns:p14="http://schemas.microsoft.com/office/powerpoint/2010/main" val="39864452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Revenue Forecast</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36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60563203"/>
              </p:ext>
            </p:extLst>
          </p:nvPr>
        </p:nvGraphicFramePr>
        <p:xfrm>
          <a:off x="1676400" y="1295400"/>
          <a:ext cx="5257800" cy="2362200"/>
        </p:xfrm>
        <a:graphic>
          <a:graphicData uri="http://schemas.openxmlformats.org/drawingml/2006/table">
            <a:tbl>
              <a:tblPr/>
              <a:tblGrid>
                <a:gridCol w="2632771"/>
                <a:gridCol w="1335745"/>
                <a:gridCol w="1289284"/>
              </a:tblGrid>
              <a:tr h="245575">
                <a:tc>
                  <a:txBody>
                    <a:bodyPr/>
                    <a:lstStyle/>
                    <a:p>
                      <a:pPr algn="ctr" fontAlgn="b"/>
                      <a:r>
                        <a:rPr lang="en-US" sz="1100" b="1" i="0" u="none" strike="noStrike" dirty="0">
                          <a:solidFill>
                            <a:srgbClr val="FFFFFF"/>
                          </a:solidFill>
                          <a:effectLst/>
                          <a:latin typeface="Calibri"/>
                        </a:rPr>
                        <a:t>Dist. Funding Sources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CC"/>
                    </a:solidFill>
                  </a:tcPr>
                </a:tc>
                <a:tc>
                  <a:txBody>
                    <a:bodyPr/>
                    <a:lstStyle/>
                    <a:p>
                      <a:pPr algn="ctr" fontAlgn="b"/>
                      <a:r>
                        <a:rPr lang="en-US" sz="1100" b="1" i="0" u="none" strike="noStrike">
                          <a:solidFill>
                            <a:srgbClr val="FFFFFF"/>
                          </a:solidFill>
                          <a:effectLst/>
                          <a:latin typeface="Calibri"/>
                        </a:rPr>
                        <a:t>FY 2018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CC"/>
                    </a:solidFill>
                  </a:tcPr>
                </a:tc>
                <a:tc>
                  <a:txBody>
                    <a:bodyPr/>
                    <a:lstStyle/>
                    <a:p>
                      <a:pPr algn="ctr" fontAlgn="b"/>
                      <a:r>
                        <a:rPr lang="en-US" sz="1100" b="1" i="0" u="none" strike="noStrike">
                          <a:solidFill>
                            <a:srgbClr val="FFFFFF"/>
                          </a:solidFill>
                          <a:effectLst/>
                          <a:latin typeface="Calibri"/>
                        </a:rPr>
                        <a:t>FY 2019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CC"/>
                    </a:solidFill>
                  </a:tcPr>
                </a:tc>
              </a:tr>
              <a:tr h="423325">
                <a:tc>
                  <a:txBody>
                    <a:bodyPr/>
                    <a:lstStyle/>
                    <a:p>
                      <a:pPr algn="ctr" fontAlgn="b"/>
                      <a:r>
                        <a:rPr lang="en-US" sz="1100" b="1" i="0" u="none" strike="noStrike">
                          <a:solidFill>
                            <a:srgbClr val="000000"/>
                          </a:solidFill>
                          <a:effectLst/>
                          <a:latin typeface="Calibri"/>
                        </a:rPr>
                        <a:t>CATEGORY 1-12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                   145.45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                  105.58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325">
                <a:tc>
                  <a:txBody>
                    <a:bodyPr/>
                    <a:lstStyle/>
                    <a:p>
                      <a:pPr algn="ctr" fontAlgn="b"/>
                      <a:r>
                        <a:rPr lang="en-US" sz="1100" b="1" i="0" u="none" strike="noStrike">
                          <a:solidFill>
                            <a:srgbClr val="000000"/>
                          </a:solidFill>
                          <a:effectLst/>
                          <a:latin typeface="Calibri"/>
                        </a:rPr>
                        <a:t>RMC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                     16.25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                    15.00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325">
                <a:tc>
                  <a:txBody>
                    <a:bodyPr/>
                    <a:lstStyle/>
                    <a:p>
                      <a:pPr algn="ctr" fontAlgn="b"/>
                      <a:r>
                        <a:rPr lang="en-US" sz="1100" b="1" i="0" u="none" strike="noStrike">
                          <a:solidFill>
                            <a:srgbClr val="000000"/>
                          </a:solidFill>
                          <a:effectLst/>
                          <a:latin typeface="Calibri"/>
                        </a:rPr>
                        <a:t>Pass Thru</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                              -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325">
                <a:tc>
                  <a:txBody>
                    <a:bodyPr/>
                    <a:lstStyle/>
                    <a:p>
                      <a:pPr algn="ctr" fontAlgn="b"/>
                      <a:r>
                        <a:rPr lang="en-US" sz="1100" b="1" i="0" u="none" strike="noStrike" dirty="0">
                          <a:solidFill>
                            <a:srgbClr val="000000"/>
                          </a:solidFill>
                          <a:effectLst/>
                          <a:latin typeface="Calibri"/>
                        </a:rPr>
                        <a:t>LOCAL/RMA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                   214.57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                    34.31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325">
                <a:tc>
                  <a:txBody>
                    <a:bodyPr/>
                    <a:lstStyle/>
                    <a:p>
                      <a:pPr algn="ctr" fontAlgn="b"/>
                      <a:r>
                        <a:rPr lang="en-US" sz="1100" b="1" i="0" u="none" strike="noStrike">
                          <a:solidFill>
                            <a:srgbClr val="000000"/>
                          </a:solidFill>
                          <a:effectLst/>
                          <a:latin typeface="Calibri"/>
                        </a:rPr>
                        <a:t>Letting Total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                   376.27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 $                  154.89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1676400" y="3752166"/>
            <a:ext cx="4572000" cy="276999"/>
          </a:xfrm>
          <a:prstGeom prst="rect">
            <a:avLst/>
          </a:prstGeom>
        </p:spPr>
        <p:txBody>
          <a:bodyPr>
            <a:spAutoFit/>
          </a:bodyPr>
          <a:lstStyle/>
          <a:p>
            <a:r>
              <a:rPr lang="en-US" sz="1200" dirty="0" smtClean="0"/>
              <a:t>Note: $ 170 M in FY 18 is SH 365 by HCRMA</a:t>
            </a:r>
            <a:endParaRPr lang="en-US" sz="1200" dirty="0"/>
          </a:p>
        </p:txBody>
      </p:sp>
    </p:spTree>
    <p:extLst>
      <p:ext uri="{BB962C8B-B14F-4D97-AF65-F5344CB8AC3E}">
        <p14:creationId xmlns:p14="http://schemas.microsoft.com/office/powerpoint/2010/main" val="19782845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a:fld id="{126B356D-DBE9-445A-9C43-3D3F41468F04}" type="slidenum">
              <a:rPr lang="en-US" smtClean="0"/>
              <a:pPr lvl="1"/>
              <a:t>37</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85801"/>
            <a:ext cx="8539534" cy="5527244"/>
          </a:xfrm>
          <a:prstGeom prst="rect">
            <a:avLst/>
          </a:prstGeom>
        </p:spPr>
      </p:pic>
      <p:sp>
        <p:nvSpPr>
          <p:cNvPr id="4" name="Rectangle 3"/>
          <p:cNvSpPr/>
          <p:nvPr/>
        </p:nvSpPr>
        <p:spPr>
          <a:xfrm>
            <a:off x="4479634" y="2967335"/>
            <a:ext cx="18473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2596653" y="2967335"/>
            <a:ext cx="3950697" cy="1754326"/>
          </a:xfrm>
          <a:prstGeom prst="rect">
            <a:avLst/>
          </a:prstGeom>
          <a:noFill/>
        </p:spPr>
        <p:txBody>
          <a:bodyPr wrap="none" lIns="91440" tIns="45720" rIns="91440" bIns="45720">
            <a:spAutoFit/>
          </a:bodyPr>
          <a:lstStyle/>
          <a:p>
            <a:pPr algn="ctr"/>
            <a:endPar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Questions?</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640985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477250" cy="4953000"/>
          </a:xfrm>
        </p:spPr>
        <p:txBody>
          <a:bodyPr>
            <a:normAutofit/>
          </a:bodyPr>
          <a:lstStyle/>
          <a:p>
            <a:pPr marL="0" indent="0" algn="ctr">
              <a:buNone/>
            </a:pPr>
            <a:endParaRPr lang="en-US" sz="3600" dirty="0" smtClean="0"/>
          </a:p>
          <a:p>
            <a:pPr marL="0" indent="0" algn="ctr">
              <a:buNone/>
            </a:pPr>
            <a:endParaRPr lang="en-US" sz="3600" dirty="0"/>
          </a:p>
          <a:p>
            <a:pPr marL="0" indent="0" algn="ctr">
              <a:buNone/>
            </a:pPr>
            <a:endParaRPr lang="en-US" sz="3600" dirty="0" smtClean="0"/>
          </a:p>
          <a:p>
            <a:pPr marL="0" indent="0" algn="ctr">
              <a:buNone/>
            </a:pPr>
            <a:r>
              <a:rPr lang="en-US" sz="6600" dirty="0" smtClean="0"/>
              <a:t>Thank You!</a:t>
            </a:r>
            <a:endParaRPr lang="en-US" sz="6600"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38</a:t>
            </a:fld>
            <a:endParaRPr lang="en-US" dirty="0"/>
          </a:p>
        </p:txBody>
      </p:sp>
    </p:spTree>
    <p:extLst>
      <p:ext uri="{BB962C8B-B14F-4D97-AF65-F5344CB8AC3E}">
        <p14:creationId xmlns:p14="http://schemas.microsoft.com/office/powerpoint/2010/main" val="775742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Pharr District: Overview</a:t>
            </a:r>
            <a:endParaRPr lang="en-US" dirty="0"/>
          </a:p>
        </p:txBody>
      </p:sp>
      <p:sp>
        <p:nvSpPr>
          <p:cNvPr id="3" name="Content Placeholder 2"/>
          <p:cNvSpPr>
            <a:spLocks noGrp="1"/>
          </p:cNvSpPr>
          <p:nvPr>
            <p:ph idx="1"/>
          </p:nvPr>
        </p:nvSpPr>
        <p:spPr>
          <a:xfrm>
            <a:off x="450462" y="1817649"/>
            <a:ext cx="3262894" cy="2798957"/>
          </a:xfrm>
        </p:spPr>
        <p:txBody>
          <a:bodyPr>
            <a:noAutofit/>
          </a:bodyPr>
          <a:lstStyle/>
          <a:p>
            <a:pPr>
              <a:spcBef>
                <a:spcPts val="1200"/>
              </a:spcBef>
            </a:pPr>
            <a:r>
              <a:rPr lang="en-US" sz="2000" dirty="0"/>
              <a:t>The Pharr District plans, designs, builds, operates and maintains the state transportation system within its eight counties</a:t>
            </a:r>
            <a:r>
              <a:rPr lang="en-US" sz="2000" dirty="0" smtClean="0"/>
              <a:t>.</a:t>
            </a:r>
          </a:p>
          <a:p>
            <a:pPr>
              <a:spcBef>
                <a:spcPts val="1200"/>
              </a:spcBef>
            </a:pPr>
            <a:r>
              <a:rPr lang="en-US" sz="2000" dirty="0" smtClean="0"/>
              <a:t> </a:t>
            </a:r>
            <a:r>
              <a:rPr lang="en-US" sz="2000" dirty="0"/>
              <a:t>The district is a coastal district, has </a:t>
            </a:r>
            <a:r>
              <a:rPr lang="en-US" sz="2000" dirty="0" smtClean="0"/>
              <a:t>14 </a:t>
            </a:r>
            <a:r>
              <a:rPr lang="en-US" sz="2000" dirty="0"/>
              <a:t>international crossings and is a NAFTA </a:t>
            </a:r>
            <a:r>
              <a:rPr lang="en-US" sz="2000" dirty="0" smtClean="0"/>
              <a:t>corridor.</a:t>
            </a:r>
          </a:p>
          <a:p>
            <a:pPr marL="0" indent="0">
              <a:spcBef>
                <a:spcPts val="1200"/>
              </a:spcBef>
              <a:buNone/>
            </a:pPr>
            <a:endParaRPr lang="en-US" sz="2800" dirty="0" smtClean="0"/>
          </a:p>
        </p:txBody>
      </p:sp>
      <p:sp>
        <p:nvSpPr>
          <p:cNvPr id="16" name="Slide Number Placeholder 15"/>
          <p:cNvSpPr>
            <a:spLocks noGrp="1"/>
          </p:cNvSpPr>
          <p:nvPr>
            <p:ph type="sldNum" sz="quarter" idx="4"/>
          </p:nvPr>
        </p:nvSpPr>
        <p:spPr/>
        <p:txBody>
          <a:bodyPr/>
          <a:lstStyle/>
          <a:p>
            <a:pPr lvl="1"/>
            <a:fld id="{126B356D-DBE9-445A-9C43-3D3F41468F04}" type="slidenum">
              <a:rPr>
                <a:solidFill>
                  <a:prstClr val="white"/>
                </a:solidFill>
              </a:rPr>
              <a:pPr lvl="1"/>
              <a:t>4</a:t>
            </a:fld>
            <a:endParaRPr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21761247"/>
              </p:ext>
            </p:extLst>
          </p:nvPr>
        </p:nvGraphicFramePr>
        <p:xfrm>
          <a:off x="4323887" y="1605775"/>
          <a:ext cx="4056255" cy="3077736"/>
        </p:xfrm>
        <a:graphic>
          <a:graphicData uri="http://schemas.openxmlformats.org/drawingml/2006/table">
            <a:tbl>
              <a:tblPr firstCol="1" bandRow="1">
                <a:tableStyleId>{18603FDC-E32A-4AB5-989C-0864C3EAD2B8}</a:tableStyleId>
              </a:tblPr>
              <a:tblGrid>
                <a:gridCol w="2465515"/>
                <a:gridCol w="1590740"/>
              </a:tblGrid>
              <a:tr h="512956">
                <a:tc>
                  <a:txBody>
                    <a:bodyPr/>
                    <a:lstStyle/>
                    <a:p>
                      <a:pPr marL="0" marR="326390">
                        <a:lnSpc>
                          <a:spcPct val="115000"/>
                        </a:lnSpc>
                        <a:spcBef>
                          <a:spcPts val="0"/>
                        </a:spcBef>
                        <a:spcAft>
                          <a:spcPts val="0"/>
                        </a:spcAft>
                        <a:tabLst>
                          <a:tab pos="1931670" algn="l"/>
                        </a:tabLst>
                      </a:pPr>
                      <a:r>
                        <a:rPr lang="en-US" sz="1400" dirty="0">
                          <a:effectLst/>
                        </a:rPr>
                        <a:t>Population</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c>
                  <a:txBody>
                    <a:bodyPr/>
                    <a:lstStyle/>
                    <a:p>
                      <a:pPr marL="0" marR="0">
                        <a:lnSpc>
                          <a:spcPct val="115000"/>
                        </a:lnSpc>
                        <a:spcBef>
                          <a:spcPts val="0"/>
                        </a:spcBef>
                        <a:spcAft>
                          <a:spcPts val="0"/>
                        </a:spcAft>
                      </a:pPr>
                      <a:r>
                        <a:rPr lang="en-US" sz="1400" dirty="0">
                          <a:effectLst/>
                        </a:rPr>
                        <a:t>1,291,048</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r>
              <a:tr h="512956">
                <a:tc>
                  <a:txBody>
                    <a:bodyPr/>
                    <a:lstStyle/>
                    <a:p>
                      <a:pPr marL="0" marR="0">
                        <a:lnSpc>
                          <a:spcPct val="115000"/>
                        </a:lnSpc>
                        <a:spcBef>
                          <a:spcPts val="0"/>
                        </a:spcBef>
                        <a:spcAft>
                          <a:spcPts val="0"/>
                        </a:spcAft>
                      </a:pPr>
                      <a:r>
                        <a:rPr lang="en-US" sz="1400" dirty="0">
                          <a:effectLst/>
                        </a:rPr>
                        <a:t>Area (Sq. Miles)</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c>
                  <a:txBody>
                    <a:bodyPr/>
                    <a:lstStyle/>
                    <a:p>
                      <a:pPr marL="0" marR="0">
                        <a:lnSpc>
                          <a:spcPct val="115000"/>
                        </a:lnSpc>
                        <a:spcBef>
                          <a:spcPts val="0"/>
                        </a:spcBef>
                        <a:spcAft>
                          <a:spcPts val="0"/>
                        </a:spcAft>
                      </a:pPr>
                      <a:r>
                        <a:rPr lang="en-US" sz="1400" dirty="0">
                          <a:effectLst/>
                        </a:rPr>
                        <a:t>8,812</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r>
              <a:tr h="512956">
                <a:tc>
                  <a:txBody>
                    <a:bodyPr/>
                    <a:lstStyle/>
                    <a:p>
                      <a:pPr marL="0" marR="0">
                        <a:lnSpc>
                          <a:spcPct val="115000"/>
                        </a:lnSpc>
                        <a:spcBef>
                          <a:spcPts val="0"/>
                        </a:spcBef>
                        <a:spcAft>
                          <a:spcPts val="0"/>
                        </a:spcAft>
                      </a:pPr>
                      <a:r>
                        <a:rPr lang="en-US" sz="1400" dirty="0">
                          <a:effectLst/>
                        </a:rPr>
                        <a:t>Lane Miles</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c>
                  <a:txBody>
                    <a:bodyPr/>
                    <a:lstStyle/>
                    <a:p>
                      <a:pPr marL="0" marR="0">
                        <a:lnSpc>
                          <a:spcPct val="115000"/>
                        </a:lnSpc>
                        <a:spcBef>
                          <a:spcPts val="0"/>
                        </a:spcBef>
                        <a:spcAft>
                          <a:spcPts val="0"/>
                        </a:spcAft>
                      </a:pPr>
                      <a:r>
                        <a:rPr lang="en-US" sz="1400" dirty="0" smtClean="0">
                          <a:effectLst/>
                        </a:rPr>
                        <a:t>6,287,555</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r>
              <a:tr h="512956">
                <a:tc>
                  <a:txBody>
                    <a:bodyPr/>
                    <a:lstStyle/>
                    <a:p>
                      <a:pPr marL="0" marR="0">
                        <a:lnSpc>
                          <a:spcPct val="115000"/>
                        </a:lnSpc>
                        <a:spcBef>
                          <a:spcPts val="0"/>
                        </a:spcBef>
                        <a:spcAft>
                          <a:spcPts val="0"/>
                        </a:spcAft>
                      </a:pPr>
                      <a:r>
                        <a:rPr lang="en-US" sz="1400" dirty="0">
                          <a:effectLst/>
                        </a:rPr>
                        <a:t>Daily Vehicle Miles</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c>
                  <a:txBody>
                    <a:bodyPr/>
                    <a:lstStyle/>
                    <a:p>
                      <a:pPr marL="0" marR="0">
                        <a:lnSpc>
                          <a:spcPct val="115000"/>
                        </a:lnSpc>
                        <a:spcBef>
                          <a:spcPts val="0"/>
                        </a:spcBef>
                        <a:spcAft>
                          <a:spcPts val="0"/>
                        </a:spcAft>
                      </a:pPr>
                      <a:r>
                        <a:rPr lang="en-US" sz="1400" dirty="0" smtClean="0">
                          <a:effectLst/>
                        </a:rPr>
                        <a:t>18,887,511</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r>
              <a:tr h="512956">
                <a:tc>
                  <a:txBody>
                    <a:bodyPr/>
                    <a:lstStyle/>
                    <a:p>
                      <a:pPr marL="0" marR="0">
                        <a:lnSpc>
                          <a:spcPct val="115000"/>
                        </a:lnSpc>
                        <a:spcBef>
                          <a:spcPts val="0"/>
                        </a:spcBef>
                        <a:spcAft>
                          <a:spcPts val="0"/>
                        </a:spcAft>
                      </a:pPr>
                      <a:r>
                        <a:rPr lang="en-US" sz="1400" dirty="0">
                          <a:effectLst/>
                        </a:rPr>
                        <a:t>Registered Vehicles</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c>
                  <a:txBody>
                    <a:bodyPr/>
                    <a:lstStyle/>
                    <a:p>
                      <a:pPr marL="0" marR="0">
                        <a:lnSpc>
                          <a:spcPct val="115000"/>
                        </a:lnSpc>
                        <a:spcBef>
                          <a:spcPts val="0"/>
                        </a:spcBef>
                        <a:spcAft>
                          <a:spcPts val="0"/>
                        </a:spcAft>
                      </a:pPr>
                      <a:r>
                        <a:rPr lang="en-US" sz="1400" dirty="0">
                          <a:effectLst/>
                        </a:rPr>
                        <a:t>898,491</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r>
              <a:tr h="512956">
                <a:tc>
                  <a:txBody>
                    <a:bodyPr/>
                    <a:lstStyle/>
                    <a:p>
                      <a:pPr marL="0" marR="0">
                        <a:lnSpc>
                          <a:spcPct val="115000"/>
                        </a:lnSpc>
                        <a:spcBef>
                          <a:spcPts val="0"/>
                        </a:spcBef>
                        <a:spcAft>
                          <a:spcPts val="0"/>
                        </a:spcAft>
                      </a:pPr>
                      <a:r>
                        <a:rPr lang="en-US" sz="1400" dirty="0">
                          <a:effectLst/>
                        </a:rPr>
                        <a:t>TxDOT Employees</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c>
                  <a:txBody>
                    <a:bodyPr/>
                    <a:lstStyle/>
                    <a:p>
                      <a:pPr marL="0" marR="0">
                        <a:lnSpc>
                          <a:spcPct val="115000"/>
                        </a:lnSpc>
                        <a:spcBef>
                          <a:spcPts val="0"/>
                        </a:spcBef>
                        <a:spcAft>
                          <a:spcPts val="0"/>
                        </a:spcAft>
                      </a:pPr>
                      <a:r>
                        <a:rPr lang="en-US" sz="1400" dirty="0" smtClean="0">
                          <a:effectLst/>
                        </a:rPr>
                        <a:t>308</a:t>
                      </a:r>
                      <a:endParaRPr lang="en-US" sz="1800" b="0" dirty="0">
                        <a:solidFill>
                          <a:sysClr val="windowText" lastClr="000000"/>
                        </a:solidFill>
                        <a:effectLst/>
                        <a:latin typeface="Franklin Gothic Medium" panose="020B0603020102020204" pitchFamily="34" charset="0"/>
                        <a:ea typeface="MS Mincho"/>
                        <a:cs typeface="Times New Roman"/>
                      </a:endParaRPr>
                    </a:p>
                  </a:txBody>
                  <a:tcPr marL="51435" marR="51435" marT="0" marB="0" anchor="ctr"/>
                </a:tc>
              </a:tr>
            </a:tbl>
          </a:graphicData>
        </a:graphic>
      </p:graphicFrame>
      <p:sp>
        <p:nvSpPr>
          <p:cNvPr id="5" name="Rectangle 4"/>
          <p:cNvSpPr/>
          <p:nvPr/>
        </p:nvSpPr>
        <p:spPr>
          <a:xfrm>
            <a:off x="457200" y="6553200"/>
            <a:ext cx="22098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latin typeface="Arial" pitchFamily="34" charset="0"/>
              <a:cs typeface="Arial" pitchFamily="34" charset="0"/>
            </a:endParaRPr>
          </a:p>
        </p:txBody>
      </p:sp>
    </p:spTree>
    <p:extLst>
      <p:ext uri="{BB962C8B-B14F-4D97-AF65-F5344CB8AC3E}">
        <p14:creationId xmlns:p14="http://schemas.microsoft.com/office/powerpoint/2010/main" val="1388853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33400" y="1066800"/>
            <a:ext cx="8153400" cy="4867275"/>
            <a:chOff x="152400" y="762000"/>
            <a:chExt cx="8732838" cy="594360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39081" t="13443" r="21782" b="15524"/>
            <a:stretch>
              <a:fillRect/>
            </a:stretch>
          </p:blipFill>
          <p:spPr bwMode="auto">
            <a:xfrm>
              <a:off x="152400" y="762000"/>
              <a:ext cx="8732838" cy="5943600"/>
            </a:xfrm>
            <a:prstGeom prst="rect">
              <a:avLst/>
            </a:prstGeom>
            <a:solidFill>
              <a:srgbClr val="0066FF"/>
            </a:solidFill>
            <a:ln w="15875">
              <a:solidFill>
                <a:srgbClr val="000000"/>
              </a:solidFill>
              <a:miter lim="800000"/>
              <a:headEnd/>
              <a:tailEnd/>
            </a:ln>
            <a:extLst/>
          </p:spPr>
        </p:pic>
        <p:sp>
          <p:nvSpPr>
            <p:cNvPr id="5" name="Freeform 4"/>
            <p:cNvSpPr/>
            <p:nvPr/>
          </p:nvSpPr>
          <p:spPr>
            <a:xfrm>
              <a:off x="3417888" y="2989263"/>
              <a:ext cx="2601913" cy="2549525"/>
            </a:xfrm>
            <a:custGeom>
              <a:avLst/>
              <a:gdLst>
                <a:gd name="connsiteX0" fmla="*/ 0 w 2602149"/>
                <a:gd name="connsiteY0" fmla="*/ 1877438 h 2548647"/>
                <a:gd name="connsiteX1" fmla="*/ 963038 w 2602149"/>
                <a:gd name="connsiteY1" fmla="*/ 0 h 2548647"/>
                <a:gd name="connsiteX2" fmla="*/ 2149813 w 2602149"/>
                <a:gd name="connsiteY2" fmla="*/ 29183 h 2548647"/>
                <a:gd name="connsiteX3" fmla="*/ 2178996 w 2602149"/>
                <a:gd name="connsiteY3" fmla="*/ 564204 h 2548647"/>
                <a:gd name="connsiteX4" fmla="*/ 2271409 w 2602149"/>
                <a:gd name="connsiteY4" fmla="*/ 612843 h 2548647"/>
                <a:gd name="connsiteX5" fmla="*/ 2203315 w 2602149"/>
                <a:gd name="connsiteY5" fmla="*/ 865762 h 2548647"/>
                <a:gd name="connsiteX6" fmla="*/ 2144949 w 2602149"/>
                <a:gd name="connsiteY6" fmla="*/ 856034 h 2548647"/>
                <a:gd name="connsiteX7" fmla="*/ 2101174 w 2602149"/>
                <a:gd name="connsiteY7" fmla="*/ 1196502 h 2548647"/>
                <a:gd name="connsiteX8" fmla="*/ 2587557 w 2602149"/>
                <a:gd name="connsiteY8" fmla="*/ 1235413 h 2548647"/>
                <a:gd name="connsiteX9" fmla="*/ 2602149 w 2602149"/>
                <a:gd name="connsiteY9" fmla="*/ 2543783 h 2548647"/>
                <a:gd name="connsiteX10" fmla="*/ 1843391 w 2602149"/>
                <a:gd name="connsiteY10" fmla="*/ 2548647 h 2548647"/>
                <a:gd name="connsiteX11" fmla="*/ 1391055 w 2602149"/>
                <a:gd name="connsiteY11" fmla="*/ 2548647 h 2548647"/>
                <a:gd name="connsiteX12" fmla="*/ 1060315 w 2602149"/>
                <a:gd name="connsiteY12" fmla="*/ 2363821 h 2548647"/>
                <a:gd name="connsiteX13" fmla="*/ 924128 w 2602149"/>
                <a:gd name="connsiteY13" fmla="*/ 2295728 h 2548647"/>
                <a:gd name="connsiteX14" fmla="*/ 851170 w 2602149"/>
                <a:gd name="connsiteY14" fmla="*/ 2193587 h 2548647"/>
                <a:gd name="connsiteX15" fmla="*/ 714983 w 2602149"/>
                <a:gd name="connsiteY15" fmla="*/ 2213043 h 2548647"/>
                <a:gd name="connsiteX16" fmla="*/ 583660 w 2602149"/>
                <a:gd name="connsiteY16" fmla="*/ 2135221 h 2548647"/>
                <a:gd name="connsiteX17" fmla="*/ 544749 w 2602149"/>
                <a:gd name="connsiteY17" fmla="*/ 1955260 h 2548647"/>
                <a:gd name="connsiteX18" fmla="*/ 462064 w 2602149"/>
                <a:gd name="connsiteY18" fmla="*/ 1999034 h 2548647"/>
                <a:gd name="connsiteX19" fmla="*/ 194553 w 2602149"/>
                <a:gd name="connsiteY19" fmla="*/ 1969851 h 2548647"/>
                <a:gd name="connsiteX20" fmla="*/ 107004 w 2602149"/>
                <a:gd name="connsiteY20" fmla="*/ 1935804 h 2548647"/>
                <a:gd name="connsiteX21" fmla="*/ 0 w 2602149"/>
                <a:gd name="connsiteY21" fmla="*/ 1877438 h 254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02149" h="2548647">
                  <a:moveTo>
                    <a:pt x="0" y="1877438"/>
                  </a:moveTo>
                  <a:lnTo>
                    <a:pt x="963038" y="0"/>
                  </a:lnTo>
                  <a:lnTo>
                    <a:pt x="2149813" y="29183"/>
                  </a:lnTo>
                  <a:lnTo>
                    <a:pt x="2178996" y="564204"/>
                  </a:lnTo>
                  <a:lnTo>
                    <a:pt x="2271409" y="612843"/>
                  </a:lnTo>
                  <a:lnTo>
                    <a:pt x="2203315" y="865762"/>
                  </a:lnTo>
                  <a:lnTo>
                    <a:pt x="2144949" y="856034"/>
                  </a:lnTo>
                  <a:lnTo>
                    <a:pt x="2101174" y="1196502"/>
                  </a:lnTo>
                  <a:lnTo>
                    <a:pt x="2587557" y="1235413"/>
                  </a:lnTo>
                  <a:lnTo>
                    <a:pt x="2602149" y="2543783"/>
                  </a:lnTo>
                  <a:lnTo>
                    <a:pt x="1843391" y="2548647"/>
                  </a:lnTo>
                  <a:lnTo>
                    <a:pt x="1391055" y="2548647"/>
                  </a:lnTo>
                  <a:lnTo>
                    <a:pt x="1060315" y="2363821"/>
                  </a:lnTo>
                  <a:lnTo>
                    <a:pt x="924128" y="2295728"/>
                  </a:lnTo>
                  <a:lnTo>
                    <a:pt x="851170" y="2193587"/>
                  </a:lnTo>
                  <a:lnTo>
                    <a:pt x="714983" y="2213043"/>
                  </a:lnTo>
                  <a:lnTo>
                    <a:pt x="583660" y="2135221"/>
                  </a:lnTo>
                  <a:lnTo>
                    <a:pt x="544749" y="1955260"/>
                  </a:lnTo>
                  <a:lnTo>
                    <a:pt x="462064" y="1999034"/>
                  </a:lnTo>
                  <a:lnTo>
                    <a:pt x="194553" y="1969851"/>
                  </a:lnTo>
                  <a:lnTo>
                    <a:pt x="107004" y="1935804"/>
                  </a:lnTo>
                  <a:lnTo>
                    <a:pt x="0" y="1877438"/>
                  </a:lnTo>
                  <a:close/>
                </a:path>
              </a:pathLst>
            </a:custGeom>
            <a:solidFill>
              <a:srgbClr val="CC3300">
                <a:alpha val="46000"/>
              </a:srgbClr>
            </a:solid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6" name="Freeform 5"/>
            <p:cNvSpPr/>
            <p:nvPr/>
          </p:nvSpPr>
          <p:spPr>
            <a:xfrm>
              <a:off x="3425825" y="2989263"/>
              <a:ext cx="2627313" cy="2555875"/>
            </a:xfrm>
            <a:custGeom>
              <a:avLst/>
              <a:gdLst>
                <a:gd name="connsiteX0" fmla="*/ 0 w 2627086"/>
                <a:gd name="connsiteY0" fmla="*/ 1901371 h 2554514"/>
                <a:gd name="connsiteX1" fmla="*/ 957943 w 2627086"/>
                <a:gd name="connsiteY1" fmla="*/ 0 h 2554514"/>
                <a:gd name="connsiteX2" fmla="*/ 2162629 w 2627086"/>
                <a:gd name="connsiteY2" fmla="*/ 14514 h 2554514"/>
                <a:gd name="connsiteX3" fmla="*/ 2177143 w 2627086"/>
                <a:gd name="connsiteY3" fmla="*/ 580571 h 2554514"/>
                <a:gd name="connsiteX4" fmla="*/ 2278743 w 2627086"/>
                <a:gd name="connsiteY4" fmla="*/ 609600 h 2554514"/>
                <a:gd name="connsiteX5" fmla="*/ 2220686 w 2627086"/>
                <a:gd name="connsiteY5" fmla="*/ 798286 h 2554514"/>
                <a:gd name="connsiteX6" fmla="*/ 2235200 w 2627086"/>
                <a:gd name="connsiteY6" fmla="*/ 870857 h 2554514"/>
                <a:gd name="connsiteX7" fmla="*/ 2148115 w 2627086"/>
                <a:gd name="connsiteY7" fmla="*/ 870857 h 2554514"/>
                <a:gd name="connsiteX8" fmla="*/ 2075543 w 2627086"/>
                <a:gd name="connsiteY8" fmla="*/ 1219200 h 2554514"/>
                <a:gd name="connsiteX9" fmla="*/ 2612572 w 2627086"/>
                <a:gd name="connsiteY9" fmla="*/ 1233714 h 2554514"/>
                <a:gd name="connsiteX10" fmla="*/ 2627086 w 2627086"/>
                <a:gd name="connsiteY10" fmla="*/ 2554514 h 2554514"/>
                <a:gd name="connsiteX11" fmla="*/ 2627086 w 2627086"/>
                <a:gd name="connsiteY11" fmla="*/ 2554514 h 255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7086" h="2554514">
                  <a:moveTo>
                    <a:pt x="0" y="1901371"/>
                  </a:moveTo>
                  <a:lnTo>
                    <a:pt x="957943" y="0"/>
                  </a:lnTo>
                  <a:lnTo>
                    <a:pt x="2162629" y="14514"/>
                  </a:lnTo>
                  <a:lnTo>
                    <a:pt x="2177143" y="580571"/>
                  </a:lnTo>
                  <a:lnTo>
                    <a:pt x="2278743" y="609600"/>
                  </a:lnTo>
                  <a:lnTo>
                    <a:pt x="2220686" y="798286"/>
                  </a:lnTo>
                  <a:lnTo>
                    <a:pt x="2235200" y="870857"/>
                  </a:lnTo>
                  <a:lnTo>
                    <a:pt x="2148115" y="870857"/>
                  </a:lnTo>
                  <a:lnTo>
                    <a:pt x="2075543" y="1219200"/>
                  </a:lnTo>
                  <a:lnTo>
                    <a:pt x="2612572" y="1233714"/>
                  </a:lnTo>
                  <a:lnTo>
                    <a:pt x="2627086" y="2554514"/>
                  </a:lnTo>
                  <a:lnTo>
                    <a:pt x="2627086" y="2554514"/>
                  </a:lnTo>
                </a:path>
              </a:pathLst>
            </a:custGeom>
            <a:no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7" name="Freeform 6"/>
            <p:cNvSpPr/>
            <p:nvPr/>
          </p:nvSpPr>
          <p:spPr>
            <a:xfrm>
              <a:off x="6019800" y="4572000"/>
              <a:ext cx="1138238" cy="1123950"/>
            </a:xfrm>
            <a:custGeom>
              <a:avLst/>
              <a:gdLst>
                <a:gd name="connsiteX0" fmla="*/ 0 w 1138136"/>
                <a:gd name="connsiteY0" fmla="*/ 0 h 1123544"/>
                <a:gd name="connsiteX1" fmla="*/ 1006813 w 1138136"/>
                <a:gd name="connsiteY1" fmla="*/ 116731 h 1123544"/>
                <a:gd name="connsiteX2" fmla="*/ 958175 w 1138136"/>
                <a:gd name="connsiteY2" fmla="*/ 369651 h 1123544"/>
                <a:gd name="connsiteX3" fmla="*/ 1138136 w 1138136"/>
                <a:gd name="connsiteY3" fmla="*/ 393970 h 1123544"/>
                <a:gd name="connsiteX4" fmla="*/ 1070043 w 1138136"/>
                <a:gd name="connsiteY4" fmla="*/ 710119 h 1123544"/>
                <a:gd name="connsiteX5" fmla="*/ 948447 w 1138136"/>
                <a:gd name="connsiteY5" fmla="*/ 719846 h 1123544"/>
                <a:gd name="connsiteX6" fmla="*/ 846307 w 1138136"/>
                <a:gd name="connsiteY6" fmla="*/ 899808 h 1123544"/>
                <a:gd name="connsiteX7" fmla="*/ 671209 w 1138136"/>
                <a:gd name="connsiteY7" fmla="*/ 1123544 h 1123544"/>
                <a:gd name="connsiteX8" fmla="*/ 374515 w 1138136"/>
                <a:gd name="connsiteY8" fmla="*/ 1113817 h 1123544"/>
                <a:gd name="connsiteX9" fmla="*/ 199417 w 1138136"/>
                <a:gd name="connsiteY9" fmla="*/ 1060314 h 1123544"/>
                <a:gd name="connsiteX10" fmla="*/ 53502 w 1138136"/>
                <a:gd name="connsiteY10" fmla="*/ 1031131 h 1123544"/>
                <a:gd name="connsiteX11" fmla="*/ 4864 w 1138136"/>
                <a:gd name="connsiteY11" fmla="*/ 992221 h 1123544"/>
                <a:gd name="connsiteX12" fmla="*/ 0 w 1138136"/>
                <a:gd name="connsiteY12" fmla="*/ 0 h 11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36" h="1123544">
                  <a:moveTo>
                    <a:pt x="0" y="0"/>
                  </a:moveTo>
                  <a:lnTo>
                    <a:pt x="1006813" y="116731"/>
                  </a:lnTo>
                  <a:lnTo>
                    <a:pt x="958175" y="369651"/>
                  </a:lnTo>
                  <a:lnTo>
                    <a:pt x="1138136" y="393970"/>
                  </a:lnTo>
                  <a:lnTo>
                    <a:pt x="1070043" y="710119"/>
                  </a:lnTo>
                  <a:lnTo>
                    <a:pt x="948447" y="719846"/>
                  </a:lnTo>
                  <a:lnTo>
                    <a:pt x="846307" y="899808"/>
                  </a:lnTo>
                  <a:lnTo>
                    <a:pt x="671209" y="1123544"/>
                  </a:lnTo>
                  <a:lnTo>
                    <a:pt x="374515" y="1113817"/>
                  </a:lnTo>
                  <a:lnTo>
                    <a:pt x="199417" y="1060314"/>
                  </a:lnTo>
                  <a:lnTo>
                    <a:pt x="53502" y="1031131"/>
                  </a:lnTo>
                  <a:lnTo>
                    <a:pt x="4864" y="992221"/>
                  </a:lnTo>
                  <a:cubicBezTo>
                    <a:pt x="6485" y="656617"/>
                    <a:pt x="8107" y="321012"/>
                    <a:pt x="0" y="0"/>
                  </a:cubicBezTo>
                  <a:close/>
                </a:path>
              </a:pathLst>
            </a:custGeom>
            <a:solidFill>
              <a:schemeClr val="accent1">
                <a:alpha val="32000"/>
              </a:schemeClr>
            </a:solid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8" name="Freeform 7"/>
            <p:cNvSpPr/>
            <p:nvPr/>
          </p:nvSpPr>
          <p:spPr>
            <a:xfrm>
              <a:off x="6727825" y="5278438"/>
              <a:ext cx="1425575" cy="1046162"/>
            </a:xfrm>
            <a:custGeom>
              <a:avLst/>
              <a:gdLst>
                <a:gd name="connsiteX0" fmla="*/ 0 w 1425102"/>
                <a:gd name="connsiteY0" fmla="*/ 379379 h 1045724"/>
                <a:gd name="connsiteX1" fmla="*/ 214009 w 1425102"/>
                <a:gd name="connsiteY1" fmla="*/ 87549 h 1045724"/>
                <a:gd name="connsiteX2" fmla="*/ 330741 w 1425102"/>
                <a:gd name="connsiteY2" fmla="*/ 204281 h 1045724"/>
                <a:gd name="connsiteX3" fmla="*/ 496111 w 1425102"/>
                <a:gd name="connsiteY3" fmla="*/ 189690 h 1045724"/>
                <a:gd name="connsiteX4" fmla="*/ 510702 w 1425102"/>
                <a:gd name="connsiteY4" fmla="*/ 0 h 1045724"/>
                <a:gd name="connsiteX5" fmla="*/ 938719 w 1425102"/>
                <a:gd name="connsiteY5" fmla="*/ 24319 h 1045724"/>
                <a:gd name="connsiteX6" fmla="*/ 933855 w 1425102"/>
                <a:gd name="connsiteY6" fmla="*/ 243192 h 1045724"/>
                <a:gd name="connsiteX7" fmla="*/ 1001949 w 1425102"/>
                <a:gd name="connsiteY7" fmla="*/ 228600 h 1045724"/>
                <a:gd name="connsiteX8" fmla="*/ 1420238 w 1425102"/>
                <a:gd name="connsiteY8" fmla="*/ 389107 h 1045724"/>
                <a:gd name="connsiteX9" fmla="*/ 1425102 w 1425102"/>
                <a:gd name="connsiteY9" fmla="*/ 637162 h 1045724"/>
                <a:gd name="connsiteX10" fmla="*/ 1308370 w 1425102"/>
                <a:gd name="connsiteY10" fmla="*/ 705256 h 1045724"/>
                <a:gd name="connsiteX11" fmla="*/ 1089498 w 1425102"/>
                <a:gd name="connsiteY11" fmla="*/ 739302 h 1045724"/>
                <a:gd name="connsiteX12" fmla="*/ 1016541 w 1425102"/>
                <a:gd name="connsiteY12" fmla="*/ 807396 h 1045724"/>
                <a:gd name="connsiteX13" fmla="*/ 1070043 w 1425102"/>
                <a:gd name="connsiteY13" fmla="*/ 909536 h 1045724"/>
                <a:gd name="connsiteX14" fmla="*/ 1011677 w 1425102"/>
                <a:gd name="connsiteY14" fmla="*/ 1016541 h 1045724"/>
                <a:gd name="connsiteX15" fmla="*/ 958175 w 1425102"/>
                <a:gd name="connsiteY15" fmla="*/ 1045724 h 1045724"/>
                <a:gd name="connsiteX16" fmla="*/ 744166 w 1425102"/>
                <a:gd name="connsiteY16" fmla="*/ 972766 h 1045724"/>
                <a:gd name="connsiteX17" fmla="*/ 593387 w 1425102"/>
                <a:gd name="connsiteY17" fmla="*/ 860898 h 1045724"/>
                <a:gd name="connsiteX18" fmla="*/ 476655 w 1425102"/>
                <a:gd name="connsiteY18" fmla="*/ 836579 h 1045724"/>
                <a:gd name="connsiteX19" fmla="*/ 457200 w 1425102"/>
                <a:gd name="connsiteY19" fmla="*/ 753894 h 1045724"/>
                <a:gd name="connsiteX20" fmla="*/ 384243 w 1425102"/>
                <a:gd name="connsiteY20" fmla="*/ 729575 h 1045724"/>
                <a:gd name="connsiteX21" fmla="*/ 277238 w 1425102"/>
                <a:gd name="connsiteY21" fmla="*/ 690664 h 1045724"/>
                <a:gd name="connsiteX22" fmla="*/ 286966 w 1425102"/>
                <a:gd name="connsiteY22" fmla="*/ 607979 h 1045724"/>
                <a:gd name="connsiteX23" fmla="*/ 286966 w 1425102"/>
                <a:gd name="connsiteY23" fmla="*/ 607979 h 1045724"/>
                <a:gd name="connsiteX24" fmla="*/ 175098 w 1425102"/>
                <a:gd name="connsiteY24" fmla="*/ 559341 h 1045724"/>
                <a:gd name="connsiteX25" fmla="*/ 165370 w 1425102"/>
                <a:gd name="connsiteY25" fmla="*/ 437745 h 1045724"/>
                <a:gd name="connsiteX26" fmla="*/ 97277 w 1425102"/>
                <a:gd name="connsiteY26" fmla="*/ 462064 h 1045724"/>
                <a:gd name="connsiteX27" fmla="*/ 29183 w 1425102"/>
                <a:gd name="connsiteY27" fmla="*/ 437745 h 1045724"/>
                <a:gd name="connsiteX28" fmla="*/ 0 w 1425102"/>
                <a:gd name="connsiteY28" fmla="*/ 379379 h 10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25102" h="1045724">
                  <a:moveTo>
                    <a:pt x="0" y="379379"/>
                  </a:moveTo>
                  <a:lnTo>
                    <a:pt x="214009" y="87549"/>
                  </a:lnTo>
                  <a:lnTo>
                    <a:pt x="330741" y="204281"/>
                  </a:lnTo>
                  <a:lnTo>
                    <a:pt x="496111" y="189690"/>
                  </a:lnTo>
                  <a:lnTo>
                    <a:pt x="510702" y="0"/>
                  </a:lnTo>
                  <a:lnTo>
                    <a:pt x="938719" y="24319"/>
                  </a:lnTo>
                  <a:lnTo>
                    <a:pt x="933855" y="243192"/>
                  </a:lnTo>
                  <a:lnTo>
                    <a:pt x="1001949" y="228600"/>
                  </a:lnTo>
                  <a:lnTo>
                    <a:pt x="1420238" y="389107"/>
                  </a:lnTo>
                  <a:cubicBezTo>
                    <a:pt x="1421859" y="471792"/>
                    <a:pt x="1423481" y="554477"/>
                    <a:pt x="1425102" y="637162"/>
                  </a:cubicBezTo>
                  <a:lnTo>
                    <a:pt x="1308370" y="705256"/>
                  </a:lnTo>
                  <a:lnTo>
                    <a:pt x="1089498" y="739302"/>
                  </a:lnTo>
                  <a:lnTo>
                    <a:pt x="1016541" y="807396"/>
                  </a:lnTo>
                  <a:lnTo>
                    <a:pt x="1070043" y="909536"/>
                  </a:lnTo>
                  <a:lnTo>
                    <a:pt x="1011677" y="1016541"/>
                  </a:lnTo>
                  <a:lnTo>
                    <a:pt x="958175" y="1045724"/>
                  </a:lnTo>
                  <a:lnTo>
                    <a:pt x="744166" y="972766"/>
                  </a:lnTo>
                  <a:lnTo>
                    <a:pt x="593387" y="860898"/>
                  </a:lnTo>
                  <a:lnTo>
                    <a:pt x="476655" y="836579"/>
                  </a:lnTo>
                  <a:lnTo>
                    <a:pt x="457200" y="753894"/>
                  </a:lnTo>
                  <a:lnTo>
                    <a:pt x="384243" y="729575"/>
                  </a:lnTo>
                  <a:lnTo>
                    <a:pt x="277238" y="690664"/>
                  </a:lnTo>
                  <a:lnTo>
                    <a:pt x="286966" y="607979"/>
                  </a:lnTo>
                  <a:lnTo>
                    <a:pt x="286966" y="607979"/>
                  </a:lnTo>
                  <a:lnTo>
                    <a:pt x="175098" y="559341"/>
                  </a:lnTo>
                  <a:lnTo>
                    <a:pt x="165370" y="437745"/>
                  </a:lnTo>
                  <a:lnTo>
                    <a:pt x="97277" y="462064"/>
                  </a:lnTo>
                  <a:lnTo>
                    <a:pt x="29183" y="437745"/>
                  </a:lnTo>
                  <a:lnTo>
                    <a:pt x="0" y="379379"/>
                  </a:lnTo>
                  <a:close/>
                </a:path>
              </a:pathLst>
            </a:custGeom>
            <a:solidFill>
              <a:schemeClr val="accent6">
                <a:lumMod val="60000"/>
                <a:lumOff val="40000"/>
                <a:alpha val="66000"/>
              </a:schemeClr>
            </a:solid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10" name="Freeform 9"/>
            <p:cNvSpPr/>
            <p:nvPr/>
          </p:nvSpPr>
          <p:spPr>
            <a:xfrm>
              <a:off x="6049963" y="4564918"/>
              <a:ext cx="1147762" cy="1091344"/>
            </a:xfrm>
            <a:custGeom>
              <a:avLst/>
              <a:gdLst>
                <a:gd name="connsiteX0" fmla="*/ 671209 w 1147864"/>
                <a:gd name="connsiteY0" fmla="*/ 1104089 h 1104089"/>
                <a:gd name="connsiteX1" fmla="*/ 821987 w 1147864"/>
                <a:gd name="connsiteY1" fmla="*/ 904672 h 1104089"/>
                <a:gd name="connsiteX2" fmla="*/ 841443 w 1147864"/>
                <a:gd name="connsiteY2" fmla="*/ 899808 h 1104089"/>
                <a:gd name="connsiteX3" fmla="*/ 928992 w 1147864"/>
                <a:gd name="connsiteY3" fmla="*/ 724710 h 1104089"/>
                <a:gd name="connsiteX4" fmla="*/ 1084634 w 1147864"/>
                <a:gd name="connsiteY4" fmla="*/ 729574 h 1104089"/>
                <a:gd name="connsiteX5" fmla="*/ 1147864 w 1147864"/>
                <a:gd name="connsiteY5" fmla="*/ 403698 h 1104089"/>
                <a:gd name="connsiteX6" fmla="*/ 958175 w 1147864"/>
                <a:gd name="connsiteY6" fmla="*/ 369651 h 1104089"/>
                <a:gd name="connsiteX7" fmla="*/ 1001949 w 1147864"/>
                <a:gd name="connsiteY7" fmla="*/ 116732 h 1104089"/>
                <a:gd name="connsiteX8" fmla="*/ 0 w 1147864"/>
                <a:gd name="connsiteY8" fmla="*/ 0 h 110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864" h="1104089">
                  <a:moveTo>
                    <a:pt x="671209" y="1104089"/>
                  </a:moveTo>
                  <a:lnTo>
                    <a:pt x="821987" y="904672"/>
                  </a:lnTo>
                  <a:lnTo>
                    <a:pt x="841443" y="899808"/>
                  </a:lnTo>
                  <a:lnTo>
                    <a:pt x="928992" y="724710"/>
                  </a:lnTo>
                  <a:lnTo>
                    <a:pt x="1084634" y="729574"/>
                  </a:lnTo>
                  <a:lnTo>
                    <a:pt x="1147864" y="403698"/>
                  </a:lnTo>
                  <a:lnTo>
                    <a:pt x="958175" y="369651"/>
                  </a:lnTo>
                  <a:lnTo>
                    <a:pt x="1001949" y="116732"/>
                  </a:lnTo>
                  <a:lnTo>
                    <a:pt x="0" y="0"/>
                  </a:lnTo>
                </a:path>
              </a:pathLst>
            </a:custGeom>
            <a:no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ysClr val="windowText" lastClr="000000"/>
                  </a:solidFill>
                </a:ln>
                <a:solidFill>
                  <a:prstClr val="white"/>
                </a:solidFill>
              </a:endParaRPr>
            </a:p>
          </p:txBody>
        </p:sp>
        <p:sp>
          <p:nvSpPr>
            <p:cNvPr id="11" name="TextBox 14"/>
            <p:cNvSpPr txBox="1">
              <a:spLocks noChangeArrowheads="1"/>
            </p:cNvSpPr>
            <p:nvPr/>
          </p:nvSpPr>
          <p:spPr bwMode="auto">
            <a:xfrm>
              <a:off x="4114519" y="4281969"/>
              <a:ext cx="1548275" cy="282950"/>
            </a:xfrm>
            <a:prstGeom prst="rect">
              <a:avLst/>
            </a:prstGeom>
            <a:solidFill>
              <a:schemeClr val="bg1"/>
            </a:solidFill>
            <a:ln w="15875">
              <a:solidFill>
                <a:srgbClr val="000000"/>
              </a:solidFill>
              <a:miter lim="800000"/>
              <a:headEnd/>
              <a:tailEnd/>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000" b="1" dirty="0">
                  <a:solidFill>
                    <a:prstClr val="black"/>
                  </a:solidFill>
                </a:rPr>
                <a:t>Hidalgo County MPO</a:t>
              </a:r>
            </a:p>
          </p:txBody>
        </p:sp>
        <p:sp>
          <p:nvSpPr>
            <p:cNvPr id="14" name="TextBox 16"/>
            <p:cNvSpPr txBox="1">
              <a:spLocks noChangeArrowheads="1"/>
            </p:cNvSpPr>
            <p:nvPr/>
          </p:nvSpPr>
          <p:spPr bwMode="auto">
            <a:xfrm>
              <a:off x="6030912" y="4702087"/>
              <a:ext cx="994555" cy="636639"/>
            </a:xfrm>
            <a:prstGeom prst="rect">
              <a:avLst/>
            </a:prstGeom>
            <a:solidFill>
              <a:srgbClr val="FFFFFF"/>
            </a:solidFill>
            <a:ln w="15875">
              <a:solidFill>
                <a:srgbClr val="000000"/>
              </a:solidFill>
              <a:miter lim="800000"/>
              <a:headEnd/>
              <a:tailEnd/>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000" b="1" dirty="0">
                  <a:solidFill>
                    <a:prstClr val="black"/>
                  </a:solidFill>
                </a:rPr>
                <a:t>Harlingen - </a:t>
              </a:r>
              <a:r>
                <a:rPr lang="en-US" sz="1000" b="1" dirty="0" smtClean="0">
                  <a:solidFill>
                    <a:prstClr val="black"/>
                  </a:solidFill>
                </a:rPr>
                <a:t>San Benito MPO</a:t>
              </a:r>
              <a:endParaRPr lang="en-US" sz="1000" b="1" dirty="0">
                <a:solidFill>
                  <a:prstClr val="black"/>
                </a:solidFill>
              </a:endParaRPr>
            </a:p>
          </p:txBody>
        </p:sp>
        <p:sp>
          <p:nvSpPr>
            <p:cNvPr id="17" name="TextBox 19"/>
            <p:cNvSpPr txBox="1">
              <a:spLocks noChangeArrowheads="1"/>
            </p:cNvSpPr>
            <p:nvPr/>
          </p:nvSpPr>
          <p:spPr bwMode="auto">
            <a:xfrm>
              <a:off x="6764030" y="5590874"/>
              <a:ext cx="1421119" cy="282950"/>
            </a:xfrm>
            <a:prstGeom prst="rect">
              <a:avLst/>
            </a:prstGeom>
            <a:solidFill>
              <a:srgbClr val="FFFFFF"/>
            </a:solidFill>
            <a:ln w="15875">
              <a:solidFill>
                <a:srgbClr val="000000"/>
              </a:solidFill>
              <a:miter lim="800000"/>
              <a:headEnd/>
              <a:tailEnd/>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000" b="1" dirty="0" smtClean="0">
                  <a:solidFill>
                    <a:prstClr val="black"/>
                  </a:solidFill>
                </a:rPr>
                <a:t>Brownsville MPO</a:t>
              </a:r>
              <a:endParaRPr lang="en-US" sz="1000" b="1" dirty="0">
                <a:solidFill>
                  <a:prstClr val="black"/>
                </a:solidFill>
              </a:endParaRPr>
            </a:p>
          </p:txBody>
        </p:sp>
      </p:grpSp>
      <p:sp>
        <p:nvSpPr>
          <p:cNvPr id="19" name="Text Box 21"/>
          <p:cNvSpPr txBox="1">
            <a:spLocks noChangeArrowheads="1"/>
          </p:cNvSpPr>
          <p:nvPr/>
        </p:nvSpPr>
        <p:spPr bwMode="auto">
          <a:xfrm>
            <a:off x="1664399" y="6091209"/>
            <a:ext cx="5908673" cy="7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6683" tIns="58341" rIns="116683" bIns="58341">
            <a:spAutoFit/>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algn="ctr" defTabSz="939800" eaLnBrk="0" fontAlgn="base" hangingPunct="0">
              <a:spcBef>
                <a:spcPct val="0"/>
              </a:spcBef>
              <a:spcAft>
                <a:spcPct val="0"/>
              </a:spcAft>
              <a:defRPr>
                <a:solidFill>
                  <a:schemeClr val="tx1"/>
                </a:solidFill>
                <a:latin typeface="Arial" charset="0"/>
              </a:defRPr>
            </a:lvl6pPr>
            <a:lvl7pPr marL="2971800" indent="-228600" algn="ctr" defTabSz="939800" eaLnBrk="0" fontAlgn="base" hangingPunct="0">
              <a:spcBef>
                <a:spcPct val="0"/>
              </a:spcBef>
              <a:spcAft>
                <a:spcPct val="0"/>
              </a:spcAft>
              <a:defRPr>
                <a:solidFill>
                  <a:schemeClr val="tx1"/>
                </a:solidFill>
                <a:latin typeface="Arial" charset="0"/>
              </a:defRPr>
            </a:lvl7pPr>
            <a:lvl8pPr marL="3429000" indent="-228600" algn="ctr" defTabSz="939800" eaLnBrk="0" fontAlgn="base" hangingPunct="0">
              <a:spcBef>
                <a:spcPct val="0"/>
              </a:spcBef>
              <a:spcAft>
                <a:spcPct val="0"/>
              </a:spcAft>
              <a:defRPr>
                <a:solidFill>
                  <a:schemeClr val="tx1"/>
                </a:solidFill>
                <a:latin typeface="Arial" charset="0"/>
              </a:defRPr>
            </a:lvl8pPr>
            <a:lvl9pPr marL="3886200" indent="-228600" algn="ctr" defTabSz="939800" eaLnBrk="0" fontAlgn="base" hangingPunct="0">
              <a:spcBef>
                <a:spcPct val="0"/>
              </a:spcBef>
              <a:spcAft>
                <a:spcPct val="0"/>
              </a:spcAft>
              <a:defRPr>
                <a:solidFill>
                  <a:schemeClr val="tx1"/>
                </a:solidFill>
                <a:latin typeface="Arial" charset="0"/>
              </a:defRPr>
            </a:lvl9pPr>
          </a:lstStyle>
          <a:p>
            <a:r>
              <a:rPr lang="en-US" sz="4000" dirty="0" smtClean="0">
                <a:solidFill>
                  <a:prstClr val="white"/>
                </a:solidFill>
                <a:latin typeface="Franklin Gothic Medium"/>
              </a:rPr>
              <a:t>MPOs </a:t>
            </a:r>
            <a:r>
              <a:rPr lang="en-US" sz="4000" dirty="0">
                <a:solidFill>
                  <a:prstClr val="white"/>
                </a:solidFill>
                <a:latin typeface="Franklin Gothic Medium"/>
              </a:rPr>
              <a:t>in PHARR DISTRICT</a:t>
            </a:r>
          </a:p>
        </p:txBody>
      </p:sp>
    </p:spTree>
    <p:extLst>
      <p:ext uri="{BB962C8B-B14F-4D97-AF65-F5344CB8AC3E}">
        <p14:creationId xmlns:p14="http://schemas.microsoft.com/office/powerpoint/2010/main" val="3215582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33400" y="1066800"/>
            <a:ext cx="8153400" cy="4876800"/>
            <a:chOff x="152400" y="762000"/>
            <a:chExt cx="8732838" cy="594360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39081" t="13443" r="21782" b="15524"/>
            <a:stretch>
              <a:fillRect/>
            </a:stretch>
          </p:blipFill>
          <p:spPr bwMode="auto">
            <a:xfrm>
              <a:off x="152400" y="762000"/>
              <a:ext cx="8732838" cy="5943600"/>
            </a:xfrm>
            <a:prstGeom prst="rect">
              <a:avLst/>
            </a:prstGeom>
            <a:noFill/>
            <a:ln w="158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6781800" y="5257800"/>
              <a:ext cx="96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400" b="1" dirty="0">
                  <a:solidFill>
                    <a:prstClr val="black"/>
                  </a:solidFill>
                </a:rPr>
                <a:t>Cameron</a:t>
              </a:r>
            </a:p>
          </p:txBody>
        </p:sp>
        <p:sp>
          <p:nvSpPr>
            <p:cNvPr id="6" name="Freeform 5"/>
            <p:cNvSpPr/>
            <p:nvPr/>
          </p:nvSpPr>
          <p:spPr>
            <a:xfrm>
              <a:off x="3429000" y="2971800"/>
              <a:ext cx="2641600" cy="2641600"/>
            </a:xfrm>
            <a:custGeom>
              <a:avLst/>
              <a:gdLst>
                <a:gd name="connsiteX0" fmla="*/ 0 w 2641600"/>
                <a:gd name="connsiteY0" fmla="*/ 1896533 h 2641600"/>
                <a:gd name="connsiteX1" fmla="*/ 982134 w 2641600"/>
                <a:gd name="connsiteY1" fmla="*/ 0 h 2641600"/>
                <a:gd name="connsiteX2" fmla="*/ 2156178 w 2641600"/>
                <a:gd name="connsiteY2" fmla="*/ 22577 h 2641600"/>
                <a:gd name="connsiteX3" fmla="*/ 2190045 w 2641600"/>
                <a:gd name="connsiteY3" fmla="*/ 587022 h 2641600"/>
                <a:gd name="connsiteX4" fmla="*/ 2280356 w 2641600"/>
                <a:gd name="connsiteY4" fmla="*/ 609600 h 2641600"/>
                <a:gd name="connsiteX5" fmla="*/ 2235200 w 2641600"/>
                <a:gd name="connsiteY5" fmla="*/ 790222 h 2641600"/>
                <a:gd name="connsiteX6" fmla="*/ 2246489 w 2641600"/>
                <a:gd name="connsiteY6" fmla="*/ 880533 h 2641600"/>
                <a:gd name="connsiteX7" fmla="*/ 2156178 w 2641600"/>
                <a:gd name="connsiteY7" fmla="*/ 880533 h 2641600"/>
                <a:gd name="connsiteX8" fmla="*/ 2099734 w 2641600"/>
                <a:gd name="connsiteY8" fmla="*/ 1207911 h 2641600"/>
                <a:gd name="connsiteX9" fmla="*/ 2630311 w 2641600"/>
                <a:gd name="connsiteY9" fmla="*/ 1241777 h 2641600"/>
                <a:gd name="connsiteX10" fmla="*/ 2641600 w 2641600"/>
                <a:gd name="connsiteY10" fmla="*/ 2540000 h 2641600"/>
                <a:gd name="connsiteX11" fmla="*/ 2494845 w 2641600"/>
                <a:gd name="connsiteY11" fmla="*/ 2562577 h 2641600"/>
                <a:gd name="connsiteX12" fmla="*/ 2257778 w 2641600"/>
                <a:gd name="connsiteY12" fmla="*/ 2551288 h 2641600"/>
                <a:gd name="connsiteX13" fmla="*/ 1964267 w 2641600"/>
                <a:gd name="connsiteY13" fmla="*/ 2585155 h 2641600"/>
                <a:gd name="connsiteX14" fmla="*/ 1952978 w 2641600"/>
                <a:gd name="connsiteY14" fmla="*/ 2641600 h 2641600"/>
                <a:gd name="connsiteX15" fmla="*/ 1851378 w 2641600"/>
                <a:gd name="connsiteY15" fmla="*/ 2562577 h 2641600"/>
                <a:gd name="connsiteX16" fmla="*/ 1704623 w 2641600"/>
                <a:gd name="connsiteY16" fmla="*/ 2562577 h 2641600"/>
                <a:gd name="connsiteX17" fmla="*/ 1569156 w 2641600"/>
                <a:gd name="connsiteY17" fmla="*/ 2562577 h 2641600"/>
                <a:gd name="connsiteX18" fmla="*/ 1354667 w 2641600"/>
                <a:gd name="connsiteY18" fmla="*/ 2551288 h 2641600"/>
                <a:gd name="connsiteX19" fmla="*/ 1264356 w 2641600"/>
                <a:gd name="connsiteY19" fmla="*/ 2460977 h 2641600"/>
                <a:gd name="connsiteX20" fmla="*/ 1061156 w 2641600"/>
                <a:gd name="connsiteY20" fmla="*/ 2370666 h 2641600"/>
                <a:gd name="connsiteX21" fmla="*/ 778934 w 2641600"/>
                <a:gd name="connsiteY21" fmla="*/ 2167466 h 2641600"/>
                <a:gd name="connsiteX22" fmla="*/ 609600 w 2641600"/>
                <a:gd name="connsiteY22" fmla="*/ 2133600 h 2641600"/>
                <a:gd name="connsiteX23" fmla="*/ 553156 w 2641600"/>
                <a:gd name="connsiteY23" fmla="*/ 2077155 h 2641600"/>
                <a:gd name="connsiteX24" fmla="*/ 541867 w 2641600"/>
                <a:gd name="connsiteY24" fmla="*/ 2020711 h 2641600"/>
                <a:gd name="connsiteX25" fmla="*/ 428978 w 2641600"/>
                <a:gd name="connsiteY25" fmla="*/ 2009422 h 2641600"/>
                <a:gd name="connsiteX26" fmla="*/ 316089 w 2641600"/>
                <a:gd name="connsiteY26" fmla="*/ 1998133 h 2641600"/>
                <a:gd name="connsiteX27" fmla="*/ 146756 w 2641600"/>
                <a:gd name="connsiteY27" fmla="*/ 1941688 h 2641600"/>
                <a:gd name="connsiteX28" fmla="*/ 67734 w 2641600"/>
                <a:gd name="connsiteY28" fmla="*/ 1941688 h 2641600"/>
                <a:gd name="connsiteX29" fmla="*/ 0 w 2641600"/>
                <a:gd name="connsiteY29" fmla="*/ 1896533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41600" h="2641600">
                  <a:moveTo>
                    <a:pt x="0" y="1896533"/>
                  </a:moveTo>
                  <a:lnTo>
                    <a:pt x="982134" y="0"/>
                  </a:lnTo>
                  <a:lnTo>
                    <a:pt x="2156178" y="22577"/>
                  </a:lnTo>
                  <a:lnTo>
                    <a:pt x="2190045" y="587022"/>
                  </a:lnTo>
                  <a:lnTo>
                    <a:pt x="2280356" y="609600"/>
                  </a:lnTo>
                  <a:lnTo>
                    <a:pt x="2235200" y="790222"/>
                  </a:lnTo>
                  <a:lnTo>
                    <a:pt x="2246489" y="880533"/>
                  </a:lnTo>
                  <a:lnTo>
                    <a:pt x="2156178" y="880533"/>
                  </a:lnTo>
                  <a:lnTo>
                    <a:pt x="2099734" y="1207911"/>
                  </a:lnTo>
                  <a:lnTo>
                    <a:pt x="2630311" y="1241777"/>
                  </a:lnTo>
                  <a:lnTo>
                    <a:pt x="2641600" y="2540000"/>
                  </a:lnTo>
                  <a:lnTo>
                    <a:pt x="2494845" y="2562577"/>
                  </a:lnTo>
                  <a:lnTo>
                    <a:pt x="2257778" y="2551288"/>
                  </a:lnTo>
                  <a:lnTo>
                    <a:pt x="1964267" y="2585155"/>
                  </a:lnTo>
                  <a:lnTo>
                    <a:pt x="1952978" y="2641600"/>
                  </a:lnTo>
                  <a:lnTo>
                    <a:pt x="1851378" y="2562577"/>
                  </a:lnTo>
                  <a:lnTo>
                    <a:pt x="1704623" y="2562577"/>
                  </a:lnTo>
                  <a:lnTo>
                    <a:pt x="1569156" y="2562577"/>
                  </a:lnTo>
                  <a:lnTo>
                    <a:pt x="1354667" y="2551288"/>
                  </a:lnTo>
                  <a:lnTo>
                    <a:pt x="1264356" y="2460977"/>
                  </a:lnTo>
                  <a:lnTo>
                    <a:pt x="1061156" y="2370666"/>
                  </a:lnTo>
                  <a:lnTo>
                    <a:pt x="778934" y="2167466"/>
                  </a:lnTo>
                  <a:lnTo>
                    <a:pt x="609600" y="2133600"/>
                  </a:lnTo>
                  <a:lnTo>
                    <a:pt x="553156" y="2077155"/>
                  </a:lnTo>
                  <a:lnTo>
                    <a:pt x="541867" y="2020711"/>
                  </a:lnTo>
                  <a:lnTo>
                    <a:pt x="428978" y="2009422"/>
                  </a:lnTo>
                  <a:lnTo>
                    <a:pt x="316089" y="1998133"/>
                  </a:lnTo>
                  <a:lnTo>
                    <a:pt x="146756" y="1941688"/>
                  </a:lnTo>
                  <a:lnTo>
                    <a:pt x="67734" y="1941688"/>
                  </a:lnTo>
                  <a:lnTo>
                    <a:pt x="0" y="1896533"/>
                  </a:lnTo>
                  <a:close/>
                </a:path>
              </a:pathLst>
            </a:custGeom>
            <a:solidFill>
              <a:srgbClr val="FFC000">
                <a:alpha val="65000"/>
              </a:srgbClr>
            </a:solid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7" name="TextBox 6"/>
            <p:cNvSpPr txBox="1">
              <a:spLocks noChangeArrowheads="1"/>
            </p:cNvSpPr>
            <p:nvPr/>
          </p:nvSpPr>
          <p:spPr bwMode="auto">
            <a:xfrm>
              <a:off x="4023554" y="4324349"/>
              <a:ext cx="1731613" cy="300082"/>
            </a:xfrm>
            <a:prstGeom prst="rect">
              <a:avLst/>
            </a:prstGeom>
            <a:solidFill>
              <a:schemeClr val="bg1"/>
            </a:solidFill>
            <a:ln w="15875">
              <a:solidFill>
                <a:srgbClr val="000000"/>
              </a:solidFill>
              <a:miter lim="800000"/>
              <a:headEnd/>
              <a:tailEnd/>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100" b="1" dirty="0">
                  <a:solidFill>
                    <a:prstClr val="black"/>
                  </a:solidFill>
                </a:rPr>
                <a:t>Hidalgo </a:t>
              </a:r>
              <a:r>
                <a:rPr lang="en-US" sz="1100" b="1" dirty="0" smtClean="0">
                  <a:solidFill>
                    <a:prstClr val="black"/>
                  </a:solidFill>
                </a:rPr>
                <a:t>County  RMA</a:t>
              </a:r>
              <a:endParaRPr lang="en-US" sz="1100" b="1" dirty="0">
                <a:solidFill>
                  <a:prstClr val="black"/>
                </a:solidFill>
              </a:endParaRPr>
            </a:p>
          </p:txBody>
        </p:sp>
        <p:sp>
          <p:nvSpPr>
            <p:cNvPr id="8" name="Freeform 7"/>
            <p:cNvSpPr/>
            <p:nvPr/>
          </p:nvSpPr>
          <p:spPr>
            <a:xfrm>
              <a:off x="6062663" y="4324350"/>
              <a:ext cx="2482850" cy="2054225"/>
            </a:xfrm>
            <a:custGeom>
              <a:avLst/>
              <a:gdLst>
                <a:gd name="connsiteX0" fmla="*/ 11289 w 2483556"/>
                <a:gd name="connsiteY0" fmla="*/ 225778 h 2054578"/>
                <a:gd name="connsiteX1" fmla="*/ 1162756 w 2483556"/>
                <a:gd name="connsiteY1" fmla="*/ 383823 h 2054578"/>
                <a:gd name="connsiteX2" fmla="*/ 1207911 w 2483556"/>
                <a:gd name="connsiteY2" fmla="*/ 361245 h 2054578"/>
                <a:gd name="connsiteX3" fmla="*/ 1241778 w 2483556"/>
                <a:gd name="connsiteY3" fmla="*/ 304800 h 2054578"/>
                <a:gd name="connsiteX4" fmla="*/ 1241778 w 2483556"/>
                <a:gd name="connsiteY4" fmla="*/ 304800 h 2054578"/>
                <a:gd name="connsiteX5" fmla="*/ 1399823 w 2483556"/>
                <a:gd name="connsiteY5" fmla="*/ 327378 h 2054578"/>
                <a:gd name="connsiteX6" fmla="*/ 1399823 w 2483556"/>
                <a:gd name="connsiteY6" fmla="*/ 327378 h 2054578"/>
                <a:gd name="connsiteX7" fmla="*/ 1535289 w 2483556"/>
                <a:gd name="connsiteY7" fmla="*/ 191912 h 2054578"/>
                <a:gd name="connsiteX8" fmla="*/ 1580445 w 2483556"/>
                <a:gd name="connsiteY8" fmla="*/ 90312 h 2054578"/>
                <a:gd name="connsiteX9" fmla="*/ 1659467 w 2483556"/>
                <a:gd name="connsiteY9" fmla="*/ 22578 h 2054578"/>
                <a:gd name="connsiteX10" fmla="*/ 1738489 w 2483556"/>
                <a:gd name="connsiteY10" fmla="*/ 0 h 2054578"/>
                <a:gd name="connsiteX11" fmla="*/ 1828800 w 2483556"/>
                <a:gd name="connsiteY11" fmla="*/ 33867 h 2054578"/>
                <a:gd name="connsiteX12" fmla="*/ 1919111 w 2483556"/>
                <a:gd name="connsiteY12" fmla="*/ 361245 h 2054578"/>
                <a:gd name="connsiteX13" fmla="*/ 1919111 w 2483556"/>
                <a:gd name="connsiteY13" fmla="*/ 361245 h 2054578"/>
                <a:gd name="connsiteX14" fmla="*/ 1986845 w 2483556"/>
                <a:gd name="connsiteY14" fmla="*/ 417689 h 2054578"/>
                <a:gd name="connsiteX15" fmla="*/ 1930400 w 2483556"/>
                <a:gd name="connsiteY15" fmla="*/ 530578 h 2054578"/>
                <a:gd name="connsiteX16" fmla="*/ 1975556 w 2483556"/>
                <a:gd name="connsiteY16" fmla="*/ 643467 h 2054578"/>
                <a:gd name="connsiteX17" fmla="*/ 1952978 w 2483556"/>
                <a:gd name="connsiteY17" fmla="*/ 733778 h 2054578"/>
                <a:gd name="connsiteX18" fmla="*/ 1986845 w 2483556"/>
                <a:gd name="connsiteY18" fmla="*/ 869245 h 2054578"/>
                <a:gd name="connsiteX19" fmla="*/ 1964267 w 2483556"/>
                <a:gd name="connsiteY19" fmla="*/ 982134 h 2054578"/>
                <a:gd name="connsiteX20" fmla="*/ 1998134 w 2483556"/>
                <a:gd name="connsiteY20" fmla="*/ 1083734 h 2054578"/>
                <a:gd name="connsiteX21" fmla="*/ 2223911 w 2483556"/>
                <a:gd name="connsiteY21" fmla="*/ 1185334 h 2054578"/>
                <a:gd name="connsiteX22" fmla="*/ 2269067 w 2483556"/>
                <a:gd name="connsiteY22" fmla="*/ 1207912 h 2054578"/>
                <a:gd name="connsiteX23" fmla="*/ 2404534 w 2483556"/>
                <a:gd name="connsiteY23" fmla="*/ 1264356 h 2054578"/>
                <a:gd name="connsiteX24" fmla="*/ 2404534 w 2483556"/>
                <a:gd name="connsiteY24" fmla="*/ 1264356 h 2054578"/>
                <a:gd name="connsiteX25" fmla="*/ 2483556 w 2483556"/>
                <a:gd name="connsiteY25" fmla="*/ 1580445 h 2054578"/>
                <a:gd name="connsiteX26" fmla="*/ 2483556 w 2483556"/>
                <a:gd name="connsiteY26" fmla="*/ 1580445 h 2054578"/>
                <a:gd name="connsiteX27" fmla="*/ 2246489 w 2483556"/>
                <a:gd name="connsiteY27" fmla="*/ 1580445 h 2054578"/>
                <a:gd name="connsiteX28" fmla="*/ 2099734 w 2483556"/>
                <a:gd name="connsiteY28" fmla="*/ 1614312 h 2054578"/>
                <a:gd name="connsiteX29" fmla="*/ 2020711 w 2483556"/>
                <a:gd name="connsiteY29" fmla="*/ 1682045 h 2054578"/>
                <a:gd name="connsiteX30" fmla="*/ 1919111 w 2483556"/>
                <a:gd name="connsiteY30" fmla="*/ 1715912 h 2054578"/>
                <a:gd name="connsiteX31" fmla="*/ 1806223 w 2483556"/>
                <a:gd name="connsiteY31" fmla="*/ 1693334 h 2054578"/>
                <a:gd name="connsiteX32" fmla="*/ 1659467 w 2483556"/>
                <a:gd name="connsiteY32" fmla="*/ 1794934 h 2054578"/>
                <a:gd name="connsiteX33" fmla="*/ 1704623 w 2483556"/>
                <a:gd name="connsiteY33" fmla="*/ 1873956 h 2054578"/>
                <a:gd name="connsiteX34" fmla="*/ 1636889 w 2483556"/>
                <a:gd name="connsiteY34" fmla="*/ 2054578 h 2054578"/>
                <a:gd name="connsiteX35" fmla="*/ 1478845 w 2483556"/>
                <a:gd name="connsiteY35" fmla="*/ 2009423 h 2054578"/>
                <a:gd name="connsiteX36" fmla="*/ 1388534 w 2483556"/>
                <a:gd name="connsiteY36" fmla="*/ 1817512 h 2054578"/>
                <a:gd name="connsiteX37" fmla="*/ 1140178 w 2483556"/>
                <a:gd name="connsiteY37" fmla="*/ 1783645 h 2054578"/>
                <a:gd name="connsiteX38" fmla="*/ 1049867 w 2483556"/>
                <a:gd name="connsiteY38" fmla="*/ 1682045 h 2054578"/>
                <a:gd name="connsiteX39" fmla="*/ 778934 w 2483556"/>
                <a:gd name="connsiteY39" fmla="*/ 1512712 h 2054578"/>
                <a:gd name="connsiteX40" fmla="*/ 711200 w 2483556"/>
                <a:gd name="connsiteY40" fmla="*/ 1399823 h 2054578"/>
                <a:gd name="connsiteX41" fmla="*/ 575734 w 2483556"/>
                <a:gd name="connsiteY41" fmla="*/ 1253067 h 2054578"/>
                <a:gd name="connsiteX42" fmla="*/ 474134 w 2483556"/>
                <a:gd name="connsiteY42" fmla="*/ 1286934 h 2054578"/>
                <a:gd name="connsiteX43" fmla="*/ 304800 w 2483556"/>
                <a:gd name="connsiteY43" fmla="*/ 1286934 h 2054578"/>
                <a:gd name="connsiteX44" fmla="*/ 67734 w 2483556"/>
                <a:gd name="connsiteY44" fmla="*/ 1286934 h 2054578"/>
                <a:gd name="connsiteX45" fmla="*/ 0 w 2483556"/>
                <a:gd name="connsiteY45" fmla="*/ 1174045 h 2054578"/>
                <a:gd name="connsiteX46" fmla="*/ 11289 w 2483556"/>
                <a:gd name="connsiteY46" fmla="*/ 225778 h 205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83556" h="2054578">
                  <a:moveTo>
                    <a:pt x="11289" y="225778"/>
                  </a:moveTo>
                  <a:lnTo>
                    <a:pt x="1162756" y="383823"/>
                  </a:lnTo>
                  <a:lnTo>
                    <a:pt x="1207911" y="361245"/>
                  </a:lnTo>
                  <a:lnTo>
                    <a:pt x="1241778" y="304800"/>
                  </a:lnTo>
                  <a:lnTo>
                    <a:pt x="1241778" y="304800"/>
                  </a:lnTo>
                  <a:lnTo>
                    <a:pt x="1399823" y="327378"/>
                  </a:lnTo>
                  <a:lnTo>
                    <a:pt x="1399823" y="327378"/>
                  </a:lnTo>
                  <a:lnTo>
                    <a:pt x="1535289" y="191912"/>
                  </a:lnTo>
                  <a:lnTo>
                    <a:pt x="1580445" y="90312"/>
                  </a:lnTo>
                  <a:lnTo>
                    <a:pt x="1659467" y="22578"/>
                  </a:lnTo>
                  <a:lnTo>
                    <a:pt x="1738489" y="0"/>
                  </a:lnTo>
                  <a:lnTo>
                    <a:pt x="1828800" y="33867"/>
                  </a:lnTo>
                  <a:lnTo>
                    <a:pt x="1919111" y="361245"/>
                  </a:lnTo>
                  <a:lnTo>
                    <a:pt x="1919111" y="361245"/>
                  </a:lnTo>
                  <a:lnTo>
                    <a:pt x="1986845" y="417689"/>
                  </a:lnTo>
                  <a:lnTo>
                    <a:pt x="1930400" y="530578"/>
                  </a:lnTo>
                  <a:lnTo>
                    <a:pt x="1975556" y="643467"/>
                  </a:lnTo>
                  <a:lnTo>
                    <a:pt x="1952978" y="733778"/>
                  </a:lnTo>
                  <a:lnTo>
                    <a:pt x="1986845" y="869245"/>
                  </a:lnTo>
                  <a:lnTo>
                    <a:pt x="1964267" y="982134"/>
                  </a:lnTo>
                  <a:lnTo>
                    <a:pt x="1998134" y="1083734"/>
                  </a:lnTo>
                  <a:lnTo>
                    <a:pt x="2223911" y="1185334"/>
                  </a:lnTo>
                  <a:lnTo>
                    <a:pt x="2269067" y="1207912"/>
                  </a:lnTo>
                  <a:lnTo>
                    <a:pt x="2404534" y="1264356"/>
                  </a:lnTo>
                  <a:lnTo>
                    <a:pt x="2404534" y="1264356"/>
                  </a:lnTo>
                  <a:lnTo>
                    <a:pt x="2483556" y="1580445"/>
                  </a:lnTo>
                  <a:lnTo>
                    <a:pt x="2483556" y="1580445"/>
                  </a:lnTo>
                  <a:lnTo>
                    <a:pt x="2246489" y="1580445"/>
                  </a:lnTo>
                  <a:lnTo>
                    <a:pt x="2099734" y="1614312"/>
                  </a:lnTo>
                  <a:lnTo>
                    <a:pt x="2020711" y="1682045"/>
                  </a:lnTo>
                  <a:lnTo>
                    <a:pt x="1919111" y="1715912"/>
                  </a:lnTo>
                  <a:lnTo>
                    <a:pt x="1806223" y="1693334"/>
                  </a:lnTo>
                  <a:lnTo>
                    <a:pt x="1659467" y="1794934"/>
                  </a:lnTo>
                  <a:lnTo>
                    <a:pt x="1704623" y="1873956"/>
                  </a:lnTo>
                  <a:lnTo>
                    <a:pt x="1636889" y="2054578"/>
                  </a:lnTo>
                  <a:lnTo>
                    <a:pt x="1478845" y="2009423"/>
                  </a:lnTo>
                  <a:lnTo>
                    <a:pt x="1388534" y="1817512"/>
                  </a:lnTo>
                  <a:lnTo>
                    <a:pt x="1140178" y="1783645"/>
                  </a:lnTo>
                  <a:lnTo>
                    <a:pt x="1049867" y="1682045"/>
                  </a:lnTo>
                  <a:lnTo>
                    <a:pt x="778934" y="1512712"/>
                  </a:lnTo>
                  <a:lnTo>
                    <a:pt x="711200" y="1399823"/>
                  </a:lnTo>
                  <a:lnTo>
                    <a:pt x="575734" y="1253067"/>
                  </a:lnTo>
                  <a:lnTo>
                    <a:pt x="474134" y="1286934"/>
                  </a:lnTo>
                  <a:lnTo>
                    <a:pt x="304800" y="1286934"/>
                  </a:lnTo>
                  <a:lnTo>
                    <a:pt x="67734" y="1286934"/>
                  </a:lnTo>
                  <a:lnTo>
                    <a:pt x="0" y="1174045"/>
                  </a:lnTo>
                  <a:lnTo>
                    <a:pt x="11289" y="225778"/>
                  </a:lnTo>
                  <a:close/>
                </a:path>
              </a:pathLst>
            </a:custGeom>
            <a:solidFill>
              <a:srgbClr val="FF0000">
                <a:alpha val="45000"/>
              </a:srgbClr>
            </a:solid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9" name="TextBox 10"/>
            <p:cNvSpPr txBox="1">
              <a:spLocks noChangeArrowheads="1"/>
            </p:cNvSpPr>
            <p:nvPr/>
          </p:nvSpPr>
          <p:spPr bwMode="auto">
            <a:xfrm>
              <a:off x="6136011" y="4957718"/>
              <a:ext cx="1848778" cy="300082"/>
            </a:xfrm>
            <a:prstGeom prst="rect">
              <a:avLst/>
            </a:prstGeom>
            <a:solidFill>
              <a:schemeClr val="bg1"/>
            </a:solidFill>
            <a:ln w="15875">
              <a:solidFill>
                <a:srgbClr val="000000"/>
              </a:solidFill>
              <a:miter lim="800000"/>
              <a:headEnd/>
              <a:tailEnd/>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100" b="1" dirty="0">
                  <a:solidFill>
                    <a:prstClr val="black"/>
                  </a:solidFill>
                </a:rPr>
                <a:t>Cameron </a:t>
              </a:r>
              <a:r>
                <a:rPr lang="en-US" sz="1100" b="1" dirty="0" smtClean="0">
                  <a:solidFill>
                    <a:prstClr val="black"/>
                  </a:solidFill>
                </a:rPr>
                <a:t>County RMA</a:t>
              </a:r>
              <a:endParaRPr lang="en-US" sz="1100" b="1" dirty="0">
                <a:solidFill>
                  <a:prstClr val="black"/>
                </a:solidFill>
              </a:endParaRPr>
            </a:p>
          </p:txBody>
        </p:sp>
      </p:grpSp>
      <p:sp>
        <p:nvSpPr>
          <p:cNvPr id="11" name="Text Box 21"/>
          <p:cNvSpPr txBox="1">
            <a:spLocks noChangeArrowheads="1"/>
          </p:cNvSpPr>
          <p:nvPr/>
        </p:nvSpPr>
        <p:spPr bwMode="auto">
          <a:xfrm>
            <a:off x="1702488" y="6019800"/>
            <a:ext cx="5908673" cy="7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6683" tIns="58341" rIns="116683" bIns="58341">
            <a:spAutoFit/>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algn="ctr" defTabSz="939800" eaLnBrk="0" fontAlgn="base" hangingPunct="0">
              <a:spcBef>
                <a:spcPct val="0"/>
              </a:spcBef>
              <a:spcAft>
                <a:spcPct val="0"/>
              </a:spcAft>
              <a:defRPr>
                <a:solidFill>
                  <a:schemeClr val="tx1"/>
                </a:solidFill>
                <a:latin typeface="Arial" charset="0"/>
              </a:defRPr>
            </a:lvl6pPr>
            <a:lvl7pPr marL="2971800" indent="-228600" algn="ctr" defTabSz="939800" eaLnBrk="0" fontAlgn="base" hangingPunct="0">
              <a:spcBef>
                <a:spcPct val="0"/>
              </a:spcBef>
              <a:spcAft>
                <a:spcPct val="0"/>
              </a:spcAft>
              <a:defRPr>
                <a:solidFill>
                  <a:schemeClr val="tx1"/>
                </a:solidFill>
                <a:latin typeface="Arial" charset="0"/>
              </a:defRPr>
            </a:lvl7pPr>
            <a:lvl8pPr marL="3429000" indent="-228600" algn="ctr" defTabSz="939800" eaLnBrk="0" fontAlgn="base" hangingPunct="0">
              <a:spcBef>
                <a:spcPct val="0"/>
              </a:spcBef>
              <a:spcAft>
                <a:spcPct val="0"/>
              </a:spcAft>
              <a:defRPr>
                <a:solidFill>
                  <a:schemeClr val="tx1"/>
                </a:solidFill>
                <a:latin typeface="Arial" charset="0"/>
              </a:defRPr>
            </a:lvl8pPr>
            <a:lvl9pPr marL="3886200" indent="-228600" algn="ctr" defTabSz="939800" eaLnBrk="0" fontAlgn="base" hangingPunct="0">
              <a:spcBef>
                <a:spcPct val="0"/>
              </a:spcBef>
              <a:spcAft>
                <a:spcPct val="0"/>
              </a:spcAft>
              <a:defRPr>
                <a:solidFill>
                  <a:schemeClr val="tx1"/>
                </a:solidFill>
                <a:latin typeface="Arial" charset="0"/>
              </a:defRPr>
            </a:lvl9pPr>
          </a:lstStyle>
          <a:p>
            <a:r>
              <a:rPr lang="en-US" sz="4000" dirty="0" smtClean="0">
                <a:solidFill>
                  <a:prstClr val="white"/>
                </a:solidFill>
                <a:latin typeface="Franklin Gothic Medium"/>
              </a:rPr>
              <a:t>RMAs </a:t>
            </a:r>
            <a:r>
              <a:rPr lang="en-US" sz="4000" dirty="0">
                <a:solidFill>
                  <a:prstClr val="white"/>
                </a:solidFill>
                <a:latin typeface="Franklin Gothic Medium"/>
              </a:rPr>
              <a:t>in PHARR DISTRICT</a:t>
            </a:r>
          </a:p>
        </p:txBody>
      </p:sp>
    </p:spTree>
    <p:extLst>
      <p:ext uri="{BB962C8B-B14F-4D97-AF65-F5344CB8AC3E}">
        <p14:creationId xmlns:p14="http://schemas.microsoft.com/office/powerpoint/2010/main" val="2343962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066800"/>
            <a:ext cx="8658225" cy="3810000"/>
          </a:xfrm>
        </p:spPr>
        <p:txBody>
          <a:bodyPr/>
          <a:lstStyle/>
          <a:p>
            <a:endParaRPr lang="en-US" dirty="0"/>
          </a:p>
        </p:txBody>
      </p:sp>
      <p:sp>
        <p:nvSpPr>
          <p:cNvPr id="3" name="Slide Number Placeholder 2"/>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7</a:t>
            </a:fld>
            <a:endParaRPr lang="en-US" dirty="0"/>
          </a:p>
        </p:txBody>
      </p:sp>
      <p:sp>
        <p:nvSpPr>
          <p:cNvPr id="4" name="Title 3"/>
          <p:cNvSpPr>
            <a:spLocks noGrp="1"/>
          </p:cNvSpPr>
          <p:nvPr>
            <p:ph type="title"/>
          </p:nvPr>
        </p:nvSpPr>
        <p:spPr/>
        <p:txBody>
          <a:bodyPr/>
          <a:lstStyle/>
          <a:p>
            <a:r>
              <a:rPr lang="en-US" dirty="0" smtClean="0"/>
              <a:t>Pharr District Projects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2768100"/>
              </p:ext>
            </p:extLst>
          </p:nvPr>
        </p:nvGraphicFramePr>
        <p:xfrm>
          <a:off x="152400" y="685800"/>
          <a:ext cx="8763000" cy="5670847"/>
        </p:xfrm>
        <a:graphic>
          <a:graphicData uri="http://schemas.openxmlformats.org/presentationml/2006/ole">
            <mc:AlternateContent xmlns:mc="http://schemas.openxmlformats.org/markup-compatibility/2006">
              <mc:Choice xmlns:v="urn:schemas-microsoft-com:vml" Requires="v">
                <p:oleObj spid="_x0000_s152587" name="Acrobat Document" r:id="rId4" imgW="11658476" imgH="7543564" progId="Acrobat.Document.11">
                  <p:embed/>
                </p:oleObj>
              </mc:Choice>
              <mc:Fallback>
                <p:oleObj name="Acrobat Document" r:id="rId4" imgW="11658476" imgH="7543564" progId="Acrobat.Document.11">
                  <p:embed/>
                  <p:pic>
                    <p:nvPicPr>
                      <p:cNvPr id="0" name=""/>
                      <p:cNvPicPr/>
                      <p:nvPr/>
                    </p:nvPicPr>
                    <p:blipFill>
                      <a:blip r:embed="rId5"/>
                      <a:stretch>
                        <a:fillRect/>
                      </a:stretch>
                    </p:blipFill>
                    <p:spPr>
                      <a:xfrm>
                        <a:off x="152400" y="685800"/>
                        <a:ext cx="8763000" cy="5670847"/>
                      </a:xfrm>
                      <a:prstGeom prst="rect">
                        <a:avLst/>
                      </a:prstGeom>
                    </p:spPr>
                  </p:pic>
                </p:oleObj>
              </mc:Fallback>
            </mc:AlternateContent>
          </a:graphicData>
        </a:graphic>
      </p:graphicFrame>
    </p:spTree>
    <p:extLst>
      <p:ext uri="{BB962C8B-B14F-4D97-AF65-F5344CB8AC3E}">
        <p14:creationId xmlns:p14="http://schemas.microsoft.com/office/powerpoint/2010/main" val="3362465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Projects across the District</a:t>
            </a:r>
            <a:endParaRPr lang="en-US" dirty="0"/>
          </a:p>
        </p:txBody>
      </p:sp>
      <p:sp>
        <p:nvSpPr>
          <p:cNvPr id="3" name="Slide Number Placeholder 2"/>
          <p:cNvSpPr>
            <a:spLocks noGrp="1"/>
          </p:cNvSpPr>
          <p:nvPr>
            <p:ph type="sldNum" sz="quarter" idx="4294967295"/>
          </p:nvPr>
        </p:nvSpPr>
        <p:spPr>
          <a:xfrm>
            <a:off x="8864600" y="6578600"/>
            <a:ext cx="211057" cy="187508"/>
          </a:xfrm>
          <a:prstGeom prst="rect">
            <a:avLst/>
          </a:prstGeom>
        </p:spPr>
        <p:txBody>
          <a:bodyPr/>
          <a:lstStyle/>
          <a:p>
            <a:pPr lvl="1"/>
            <a:fld id="{126B356D-DBE9-445A-9C43-3D3F41468F04}" type="slidenum">
              <a:rPr lang="en-US" smtClean="0"/>
              <a:pPr lvl="1"/>
              <a:t>8</a:t>
            </a:fld>
            <a:endParaRPr lang="en-US" dirty="0"/>
          </a:p>
        </p:txBody>
      </p:sp>
      <p:sp>
        <p:nvSpPr>
          <p:cNvPr id="4" name="TextBox 3"/>
          <p:cNvSpPr txBox="1"/>
          <p:nvPr/>
        </p:nvSpPr>
        <p:spPr>
          <a:xfrm>
            <a:off x="348258" y="914400"/>
            <a:ext cx="5442942" cy="2308324"/>
          </a:xfrm>
          <a:prstGeom prst="rect">
            <a:avLst/>
          </a:prstGeom>
          <a:noFill/>
        </p:spPr>
        <p:txBody>
          <a:bodyPr wrap="square" rtlCol="0">
            <a:spAutoFit/>
          </a:bodyPr>
          <a:lstStyle/>
          <a:p>
            <a:r>
              <a:rPr lang="en-US" b="1" dirty="0" smtClean="0"/>
              <a:t>Under contract for construction:</a:t>
            </a:r>
          </a:p>
          <a:p>
            <a:pPr marL="171450" indent="-171450">
              <a:buFont typeface="Wingdings" panose="05000000000000000000" pitchFamily="2" charset="2"/>
              <a:buChar char="Ø"/>
            </a:pPr>
            <a:r>
              <a:rPr lang="en-US" dirty="0" smtClean="0"/>
              <a:t> 48 projects</a:t>
            </a:r>
          </a:p>
          <a:p>
            <a:pPr marL="171450" indent="-171450">
              <a:buFont typeface="Wingdings" panose="05000000000000000000" pitchFamily="2" charset="2"/>
              <a:buChar char="Ø"/>
            </a:pPr>
            <a:r>
              <a:rPr lang="en-US" dirty="0" smtClean="0"/>
              <a:t> $455 Million</a:t>
            </a:r>
          </a:p>
          <a:p>
            <a:pPr marL="171450" indent="-171450">
              <a:buFont typeface="Wingdings" panose="05000000000000000000" pitchFamily="2" charset="2"/>
              <a:buChar char="Ø"/>
            </a:pPr>
            <a:endParaRPr lang="en-US" b="1" dirty="0"/>
          </a:p>
          <a:p>
            <a:pPr marL="171450" indent="-171450">
              <a:buFont typeface="Wingdings" panose="05000000000000000000" pitchFamily="2" charset="2"/>
              <a:buChar char="Ø"/>
            </a:pPr>
            <a:r>
              <a:rPr lang="en-US" dirty="0" smtClean="0"/>
              <a:t> Substantially completed recently:</a:t>
            </a:r>
          </a:p>
          <a:p>
            <a:pPr marL="171450" indent="-171450">
              <a:buFont typeface="Wingdings" panose="05000000000000000000" pitchFamily="2" charset="2"/>
              <a:buChar char="Ø"/>
            </a:pPr>
            <a:r>
              <a:rPr lang="en-US" dirty="0"/>
              <a:t> </a:t>
            </a:r>
            <a:r>
              <a:rPr lang="en-US" dirty="0" smtClean="0"/>
              <a:t> 15 projects</a:t>
            </a:r>
          </a:p>
          <a:p>
            <a:pPr marL="171450" indent="-171450">
              <a:buFont typeface="Wingdings" panose="05000000000000000000" pitchFamily="2" charset="2"/>
              <a:buChar char="Ø"/>
            </a:pPr>
            <a:r>
              <a:rPr lang="en-US" dirty="0"/>
              <a:t> </a:t>
            </a:r>
            <a:r>
              <a:rPr lang="en-US" dirty="0" smtClean="0"/>
              <a:t>$ 106 Million</a:t>
            </a:r>
          </a:p>
          <a:p>
            <a:pPr marL="171450" indent="-171450">
              <a:buFont typeface="Wingdings" panose="05000000000000000000" pitchFamily="2" charset="2"/>
              <a:buChar char="Ø"/>
            </a:pPr>
            <a:endParaRPr lang="en-US" dirty="0" smtClean="0"/>
          </a:p>
        </p:txBody>
      </p:sp>
    </p:spTree>
    <p:extLst>
      <p:ext uri="{BB962C8B-B14F-4D97-AF65-F5344CB8AC3E}">
        <p14:creationId xmlns:p14="http://schemas.microsoft.com/office/powerpoint/2010/main" val="429454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Roadside Maintenance Expenditures </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9</a:t>
            </a:fld>
            <a:endParaRPr lang="en-US" dirty="0"/>
          </a:p>
        </p:txBody>
      </p:sp>
      <p:sp>
        <p:nvSpPr>
          <p:cNvPr id="7" name="Rectangle 6"/>
          <p:cNvSpPr/>
          <p:nvPr/>
        </p:nvSpPr>
        <p:spPr>
          <a:xfrm>
            <a:off x="228600" y="762000"/>
            <a:ext cx="4572000" cy="3693319"/>
          </a:xfrm>
          <a:prstGeom prst="rect">
            <a:avLst/>
          </a:prstGeom>
        </p:spPr>
        <p:txBody>
          <a:bodyPr>
            <a:spAutoFit/>
          </a:bodyPr>
          <a:lstStyle/>
          <a:p>
            <a:r>
              <a:rPr lang="en-US" b="1" dirty="0"/>
              <a:t>ROUTINE MAINTENANCE</a:t>
            </a:r>
          </a:p>
          <a:p>
            <a:r>
              <a:rPr lang="en-US" dirty="0"/>
              <a:t>Sweeping $2,282,369.60 </a:t>
            </a:r>
          </a:p>
          <a:p>
            <a:r>
              <a:rPr lang="en-US" dirty="0"/>
              <a:t>Pavement Markings $2,011,945.00 </a:t>
            </a:r>
          </a:p>
          <a:p>
            <a:r>
              <a:rPr lang="en-US" dirty="0"/>
              <a:t>Crack Seal $750,000.00 </a:t>
            </a:r>
          </a:p>
          <a:p>
            <a:r>
              <a:rPr lang="en-US" dirty="0"/>
              <a:t>Bridge Related $1,204,350.00 </a:t>
            </a:r>
          </a:p>
          <a:p>
            <a:r>
              <a:rPr lang="en-US" dirty="0"/>
              <a:t>Traffic Related $1,742,636.00 </a:t>
            </a:r>
          </a:p>
          <a:p>
            <a:r>
              <a:rPr lang="en-US" dirty="0"/>
              <a:t>Seal Coat $2,107,000.00 </a:t>
            </a:r>
          </a:p>
          <a:p>
            <a:r>
              <a:rPr lang="en-US" dirty="0"/>
              <a:t>Overlay $5,325,276.00 </a:t>
            </a:r>
          </a:p>
          <a:p>
            <a:r>
              <a:rPr lang="en-US" dirty="0"/>
              <a:t>FM Mowing $732,000.00 </a:t>
            </a:r>
          </a:p>
          <a:p>
            <a:r>
              <a:rPr lang="en-US" dirty="0"/>
              <a:t>Palm Tree Removal $270,000.00 Miscellaneous $3,711,465.00 </a:t>
            </a:r>
          </a:p>
          <a:p>
            <a:r>
              <a:rPr lang="en-US" dirty="0"/>
              <a:t>Purchase Orders </a:t>
            </a:r>
            <a:r>
              <a:rPr lang="en-US" dirty="0" smtClean="0"/>
              <a:t>$</a:t>
            </a:r>
            <a:r>
              <a:rPr lang="en-US" dirty="0"/>
              <a:t>380,000.00</a:t>
            </a:r>
          </a:p>
          <a:p>
            <a:r>
              <a:rPr lang="en-US" b="1" dirty="0"/>
              <a:t>TOTAL $20,517,041.60 </a:t>
            </a:r>
            <a:endParaRPr lang="en-US" dirty="0"/>
          </a:p>
        </p:txBody>
      </p:sp>
      <p:sp>
        <p:nvSpPr>
          <p:cNvPr id="9" name="Rectangle 8"/>
          <p:cNvSpPr/>
          <p:nvPr/>
        </p:nvSpPr>
        <p:spPr>
          <a:xfrm>
            <a:off x="4343400" y="762000"/>
            <a:ext cx="4572000" cy="4524315"/>
          </a:xfrm>
          <a:prstGeom prst="rect">
            <a:avLst/>
          </a:prstGeom>
        </p:spPr>
        <p:txBody>
          <a:bodyPr>
            <a:spAutoFit/>
          </a:bodyPr>
          <a:lstStyle/>
          <a:p>
            <a:r>
              <a:rPr lang="en-US" b="1" dirty="0"/>
              <a:t>STATE USE PROGRAM</a:t>
            </a:r>
          </a:p>
          <a:p>
            <a:r>
              <a:rPr lang="en-US" dirty="0"/>
              <a:t>Janitorial $186,184.18 </a:t>
            </a:r>
          </a:p>
          <a:p>
            <a:r>
              <a:rPr lang="fr-FR" dirty="0" err="1"/>
              <a:t>Landscape</a:t>
            </a:r>
            <a:r>
              <a:rPr lang="fr-FR" dirty="0"/>
              <a:t> Maintenance $141,630.00 </a:t>
            </a:r>
          </a:p>
          <a:p>
            <a:r>
              <a:rPr lang="en-US" dirty="0"/>
              <a:t>MBGF Repair $969,666.67 </a:t>
            </a:r>
          </a:p>
          <a:p>
            <a:r>
              <a:rPr lang="en-US" dirty="0"/>
              <a:t>Mowing/Litter (EXPWY) $774,566.00 </a:t>
            </a:r>
          </a:p>
          <a:p>
            <a:r>
              <a:rPr lang="en-US" dirty="0"/>
              <a:t>Mowing/Litter (FM'S) $864,444.00 </a:t>
            </a:r>
          </a:p>
          <a:p>
            <a:r>
              <a:rPr lang="en-US" dirty="0"/>
              <a:t>Debris Removal $208,800.00 </a:t>
            </a:r>
          </a:p>
          <a:p>
            <a:r>
              <a:rPr lang="sv-SE" dirty="0"/>
              <a:t>Drain Inlet $90,000.00</a:t>
            </a:r>
          </a:p>
          <a:p>
            <a:r>
              <a:rPr lang="en-US" dirty="0"/>
              <a:t>Grounds Maintenance $28,134.00 </a:t>
            </a:r>
          </a:p>
          <a:p>
            <a:r>
              <a:rPr lang="en-US" dirty="0"/>
              <a:t>TBSIF $14,479.80 </a:t>
            </a:r>
          </a:p>
          <a:p>
            <a:r>
              <a:rPr lang="pt-BR" dirty="0"/>
              <a:t>Secretarial Assistant $27,480.00 </a:t>
            </a:r>
            <a:r>
              <a:rPr lang="en-US" dirty="0"/>
              <a:t>Tree Trimming $173,400.00</a:t>
            </a:r>
          </a:p>
          <a:p>
            <a:r>
              <a:rPr lang="en-US" b="1" dirty="0"/>
              <a:t>TOTAL $3,478,784.65 </a:t>
            </a:r>
          </a:p>
          <a:p>
            <a:endParaRPr lang="en-US" b="1" dirty="0" smtClean="0"/>
          </a:p>
          <a:p>
            <a:endParaRPr lang="en-US" b="1" dirty="0"/>
          </a:p>
          <a:p>
            <a:r>
              <a:rPr lang="en-US" b="1" dirty="0" smtClean="0"/>
              <a:t>GRAND </a:t>
            </a:r>
            <a:r>
              <a:rPr lang="en-US" b="1" dirty="0"/>
              <a:t>TOTAL $23,995,826.25 </a:t>
            </a:r>
          </a:p>
        </p:txBody>
      </p:sp>
    </p:spTree>
    <p:extLst>
      <p:ext uri="{BB962C8B-B14F-4D97-AF65-F5344CB8AC3E}">
        <p14:creationId xmlns:p14="http://schemas.microsoft.com/office/powerpoint/2010/main" val="196496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8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heme/theme1.xml><?xml version="1.0" encoding="utf-8"?>
<a:theme xmlns:a="http://schemas.openxmlformats.org/drawingml/2006/main" name="MASTER_powerpoint_template_STANDARD 081016">
  <a:themeElements>
    <a:clrScheme name="Custom 7">
      <a:dk1>
        <a:sysClr val="windowText" lastClr="000000"/>
      </a:dk1>
      <a:lt1>
        <a:sysClr val="window" lastClr="FFFFFF"/>
      </a:lt1>
      <a:dk2>
        <a:srgbClr val="E2E7EB"/>
      </a:dk2>
      <a:lt2>
        <a:srgbClr val="F9EFE0"/>
      </a:lt2>
      <a:accent1>
        <a:srgbClr val="0A1B2B"/>
      </a:accent1>
      <a:accent2>
        <a:srgbClr val="14385C"/>
      </a:accent2>
      <a:accent3>
        <a:srgbClr val="899BAD"/>
      </a:accent3>
      <a:accent4>
        <a:srgbClr val="925700"/>
      </a:accent4>
      <a:accent5>
        <a:srgbClr val="CC7A00"/>
      </a:accent5>
      <a:accent6>
        <a:srgbClr val="E5BC7F"/>
      </a:accent6>
      <a:hlink>
        <a:srgbClr val="042A45"/>
      </a:hlink>
      <a:folHlink>
        <a:srgbClr val="4D4D4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99966DF91680439CE55B3AF89E1E8A" ma:contentTypeVersion="6" ma:contentTypeDescription="Create a new document." ma:contentTypeScope="" ma:versionID="c8688e55b982db70aa90385c528f4027">
  <xsd:schema xmlns:xsd="http://www.w3.org/2001/XMLSchema" xmlns:xs="http://www.w3.org/2001/XMLSchema" xmlns:p="http://schemas.microsoft.com/office/2006/metadata/properties" xmlns:ns2="dbbd2d06-cba3-467a-b832-54219c7514d3" xmlns:ns3="a5defca8-4e84-4abd-9778-71be286fb006" targetNamespace="http://schemas.microsoft.com/office/2006/metadata/properties" ma:root="true" ma:fieldsID="5e965779d74eab9f23b1648ffb13b9e7" ns2:_="" ns3:_="">
    <xsd:import namespace="dbbd2d06-cba3-467a-b832-54219c7514d3"/>
    <xsd:import namespace="a5defca8-4e84-4abd-9778-71be286fb0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bd2d06-cba3-467a-b832-54219c7514d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defca8-4e84-4abd-9778-71be286fb00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A749C7-4C7E-4CDA-8FA4-F72B3F7ADF0D}"/>
</file>

<file path=customXml/itemProps2.xml><?xml version="1.0" encoding="utf-8"?>
<ds:datastoreItem xmlns:ds="http://schemas.openxmlformats.org/officeDocument/2006/customXml" ds:itemID="{B9F58AD4-198E-469D-A4F8-8438EF9C69D4}"/>
</file>

<file path=customXml/itemProps3.xml><?xml version="1.0" encoding="utf-8"?>
<ds:datastoreItem xmlns:ds="http://schemas.openxmlformats.org/officeDocument/2006/customXml" ds:itemID="{CA80E41E-01B0-4069-AAC7-F7F8FB050748}"/>
</file>

<file path=docProps/app.xml><?xml version="1.0" encoding="utf-8"?>
<Properties xmlns="http://schemas.openxmlformats.org/officeDocument/2006/extended-properties" xmlns:vt="http://schemas.openxmlformats.org/officeDocument/2006/docPropsVTypes">
  <Template>MASTER_powerpoint_template_STANDARD 081016</Template>
  <TotalTime>12415</TotalTime>
  <Words>5805</Words>
  <Application>Microsoft Office PowerPoint</Application>
  <PresentationFormat>On-screen Show (4:3)</PresentationFormat>
  <Paragraphs>591</Paragraphs>
  <Slides>38</Slides>
  <Notes>31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MASTER_powerpoint_template_STANDARD 081016</vt:lpstr>
      <vt:lpstr>think-cell Slide</vt:lpstr>
      <vt:lpstr>Acrobat Document</vt:lpstr>
      <vt:lpstr>State of the   Pharr district</vt:lpstr>
      <vt:lpstr>PowerPoint Presentation</vt:lpstr>
      <vt:lpstr>PowerPoint Presentation</vt:lpstr>
      <vt:lpstr>Pharr District: Overview</vt:lpstr>
      <vt:lpstr>PowerPoint Presentation</vt:lpstr>
      <vt:lpstr>PowerPoint Presentation</vt:lpstr>
      <vt:lpstr>Pharr District Projects</vt:lpstr>
      <vt:lpstr>Construction Projects across the District</vt:lpstr>
      <vt:lpstr>Roadside Maintenance Expenditures </vt:lpstr>
      <vt:lpstr>Pharr District Major Projects</vt:lpstr>
      <vt:lpstr>TxDOT Development Projects</vt:lpstr>
      <vt:lpstr>SL 195 (Roma-Rio Grande City)</vt:lpstr>
      <vt:lpstr>I-2/I-69C Interchange</vt:lpstr>
      <vt:lpstr>SH 68</vt:lpstr>
      <vt:lpstr>Donna International Bridge</vt:lpstr>
      <vt:lpstr>Donna International Bridge Site Plan</vt:lpstr>
      <vt:lpstr>Donna Intl. Bridge Phase I (SB Empty Commercial Facility)</vt:lpstr>
      <vt:lpstr>Donna Intl. Bridge Phase I (Status of Project)</vt:lpstr>
      <vt:lpstr>Border Infrastructure Funding (Rider 11B) </vt:lpstr>
      <vt:lpstr>I 69-East NB Frontage Road and Bike Lane Improvements </vt:lpstr>
      <vt:lpstr>TxDOT Major Projects Under Construction</vt:lpstr>
      <vt:lpstr>TxDOT Development Authority Projects</vt:lpstr>
      <vt:lpstr>Pharr District RMA Major Projects</vt:lpstr>
      <vt:lpstr>Hidalgo County Regional Mobility Authority Projects</vt:lpstr>
      <vt:lpstr>SH 365 (Segments 1, 2, 3, and 4)</vt:lpstr>
      <vt:lpstr>IBTC</vt:lpstr>
      <vt:lpstr>Cameron County Regional Mobility Authority Projects</vt:lpstr>
      <vt:lpstr>South Padre Island 2nd Access</vt:lpstr>
      <vt:lpstr>SH 550/ I-169</vt:lpstr>
      <vt:lpstr>SH 32 West and SH 32 East</vt:lpstr>
      <vt:lpstr>Outer Parkway</vt:lpstr>
      <vt:lpstr>FM 1925 Extension</vt:lpstr>
      <vt:lpstr>US 281 Connector and West Boulevard</vt:lpstr>
      <vt:lpstr>Cameron County Transportation Reinvestment Zone</vt:lpstr>
      <vt:lpstr>Major Project Development Cost Summary</vt:lpstr>
      <vt:lpstr>Funding Revenue Forecast</vt:lpstr>
      <vt:lpstr>PowerPoint Presentation</vt:lpstr>
      <vt:lpstr>PowerPoint Presentation</vt:lpstr>
    </vt:vector>
  </TitlesOfParts>
  <Company>TxDOT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AGC Forecast</dc:title>
  <dc:creator>TxDOT</dc:creator>
  <cp:lastModifiedBy>Pedro Alvarez</cp:lastModifiedBy>
  <cp:revision>108</cp:revision>
  <cp:lastPrinted>2017-09-21T19:10:51Z</cp:lastPrinted>
  <dcterms:created xsi:type="dcterms:W3CDTF">2016-08-12T12:53:07Z</dcterms:created>
  <dcterms:modified xsi:type="dcterms:W3CDTF">2017-11-06T16:54:08Z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0x0101004E99966DF91680439CE55B3AF89E1E8A</vt:lpwstr>
  </property>
</Properties>
</file>