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36.xml" ContentType="application/vnd.openxmlformats-officedocument.presentationml.tags+xml"/>
  <Override PartName="/ppt/tags/tag37.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8.xml" ContentType="application/vnd.openxmlformats-officedocument.presentationml.tags+xml"/>
  <Override PartName="/ppt/tags/tag11.xml" ContentType="application/vnd.openxmlformats-officedocument.presentationml.tags+xml"/>
  <Override PartName="/ppt/tags/tag35.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39.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14.xml" ContentType="application/vnd.openxmlformats-officedocument.presentationml.tags+xml"/>
  <Override PartName="/ppt/tags/tag32.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9.xml" ContentType="application/vnd.openxmlformats-officedocument.presentationml.tags+xml"/>
  <Override PartName="/ppt/tags/tag41.xml" ContentType="application/vnd.openxmlformats-officedocument.presentationml.tags+xml"/>
  <Override PartName="/ppt/tags/tag40.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8.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2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354" r:id="rId2"/>
    <p:sldId id="259" r:id="rId3"/>
    <p:sldId id="360" r:id="rId4"/>
    <p:sldId id="371" r:id="rId5"/>
    <p:sldId id="373" r:id="rId6"/>
    <p:sldId id="372" r:id="rId7"/>
    <p:sldId id="380" r:id="rId8"/>
    <p:sldId id="381" r:id="rId9"/>
    <p:sldId id="374" r:id="rId10"/>
    <p:sldId id="359" r:id="rId11"/>
    <p:sldId id="375" r:id="rId12"/>
    <p:sldId id="376" r:id="rId13"/>
    <p:sldId id="377" r:id="rId14"/>
    <p:sldId id="378" r:id="rId15"/>
    <p:sldId id="379" r:id="rId16"/>
    <p:sldId id="368" r:id="rId17"/>
    <p:sldId id="364" r:id="rId18"/>
    <p:sldId id="363" r:id="rId19"/>
    <p:sldId id="382" r:id="rId20"/>
    <p:sldId id="383" r:id="rId21"/>
    <p:sldId id="358" r:id="rId22"/>
  </p:sldIdLst>
  <p:sldSz cx="9144000" cy="6858000" type="screen4x3"/>
  <p:notesSz cx="7315200" cy="96012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925700"/>
    <a:srgbClr val="CC7A00"/>
    <a:srgbClr val="14385C"/>
    <a:srgbClr val="899BAD"/>
    <a:srgbClr val="042A45"/>
    <a:srgbClr val="042A43"/>
    <a:srgbClr val="D27D00"/>
    <a:srgbClr val="25629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2" autoAdjust="0"/>
    <p:restoredTop sz="94673" autoAdjust="0"/>
  </p:normalViewPr>
  <p:slideViewPr>
    <p:cSldViewPr showGuides="1">
      <p:cViewPr varScale="1">
        <p:scale>
          <a:sx n="123" d="100"/>
          <a:sy n="123" d="100"/>
        </p:scale>
        <p:origin x="-1656" y="-90"/>
      </p:cViewPr>
      <p:guideLst>
        <p:guide orient="horz" pos="672"/>
        <p:guide orient="horz" pos="3936"/>
        <p:guide pos="217"/>
        <p:guide pos="5568"/>
        <p:guide pos="1433"/>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744"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28CC78E-7C3B-468C-ADE0-DEDC31B57A41}" type="datetimeFigureOut">
              <a:rPr lang="en-US" smtClean="0"/>
              <a:t>11/7/2017</a:t>
            </a:fld>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9D091E81-4A73-450C-8E6A-99B6EF76B0AA}" type="slidenum">
              <a:rPr lang="en-US" smtClean="0"/>
              <a:t>‹#›</a:t>
            </a:fld>
            <a:endParaRPr lang="en-US"/>
          </a:p>
        </p:txBody>
      </p:sp>
      <p:sp>
        <p:nvSpPr>
          <p:cNvPr id="6" name="Footer Placeholder 5"/>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385776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7016" tIns="48508" rIns="97016" bIns="48508"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7016" tIns="48508" rIns="97016" bIns="48508" rtlCol="0"/>
          <a:lstStyle>
            <a:lvl1pPr algn="r">
              <a:defRPr sz="1200"/>
            </a:lvl1pPr>
          </a:lstStyle>
          <a:p>
            <a:fld id="{7A790463-911A-4750-AD2E-671879DD54F4}" type="datetimeFigureOut">
              <a:rPr lang="en-US" smtClean="0"/>
              <a:pPr/>
              <a:t>11/7/2017</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016" tIns="48508" rIns="97016" bIns="48508"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7016" tIns="48508" rIns="97016" bIns="485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0060"/>
          </a:xfrm>
          <a:prstGeom prst="rect">
            <a:avLst/>
          </a:prstGeom>
        </p:spPr>
        <p:txBody>
          <a:bodyPr vert="horz" lIns="97016" tIns="48508" rIns="97016" bIns="485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7016" tIns="48508" rIns="97016" bIns="48508" rtlCol="0" anchor="b"/>
          <a:lstStyle>
            <a:lvl1pPr algn="r">
              <a:defRPr sz="12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41898-D043-4569-A9A6-59B778BECE00}" type="slidenum">
              <a:rPr lang="en-US" smtClean="0"/>
              <a:pPr/>
              <a:t>1</a:t>
            </a:fld>
            <a:endParaRPr lang="en-US" dirty="0"/>
          </a:p>
        </p:txBody>
      </p:sp>
    </p:spTree>
    <p:extLst>
      <p:ext uri="{BB962C8B-B14F-4D97-AF65-F5344CB8AC3E}">
        <p14:creationId xmlns:p14="http://schemas.microsoft.com/office/powerpoint/2010/main" val="95963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41898-D043-4569-A9A6-59B778BECE00}" type="slidenum">
              <a:rPr lang="en-US" smtClean="0"/>
              <a:pPr/>
              <a:t>2</a:t>
            </a:fld>
            <a:endParaRPr lang="en-US" dirty="0"/>
          </a:p>
        </p:txBody>
      </p:sp>
    </p:spTree>
    <p:extLst>
      <p:ext uri="{BB962C8B-B14F-4D97-AF65-F5344CB8AC3E}">
        <p14:creationId xmlns:p14="http://schemas.microsoft.com/office/powerpoint/2010/main" val="9667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that assets break at different locations</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6</a:t>
            </a:fld>
            <a:endParaRPr lang="en-US" dirty="0"/>
          </a:p>
        </p:txBody>
      </p:sp>
    </p:spTree>
    <p:extLst>
      <p:ext uri="{BB962C8B-B14F-4D97-AF65-F5344CB8AC3E}">
        <p14:creationId xmlns:p14="http://schemas.microsoft.com/office/powerpoint/2010/main" val="419815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tier</a:t>
            </a:r>
            <a:r>
              <a:rPr lang="en-US" baseline="0" dirty="0" smtClean="0"/>
              <a:t> architecture</a:t>
            </a:r>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9</a:t>
            </a:fld>
            <a:endParaRPr lang="en-US" dirty="0"/>
          </a:p>
        </p:txBody>
      </p:sp>
    </p:spTree>
    <p:extLst>
      <p:ext uri="{BB962C8B-B14F-4D97-AF65-F5344CB8AC3E}">
        <p14:creationId xmlns:p14="http://schemas.microsoft.com/office/powerpoint/2010/main" val="307529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GRID Geospatial Roadway Inventory Database System</a:t>
            </a:r>
          </a:p>
          <a:p>
            <a:pPr lvl="1"/>
            <a:r>
              <a:rPr lang="en-US" dirty="0" smtClean="0"/>
              <a:t>Will replace TRM and RI as the roadway inventory for Texas.</a:t>
            </a:r>
          </a:p>
          <a:p>
            <a:pPr lvl="2"/>
            <a:r>
              <a:rPr lang="en-US" dirty="0" smtClean="0"/>
              <a:t>TRM started in 1995. </a:t>
            </a:r>
          </a:p>
          <a:p>
            <a:pPr lvl="2"/>
            <a:r>
              <a:rPr lang="en-US" dirty="0" smtClean="0"/>
              <a:t>RI in the mid 1950’s</a:t>
            </a:r>
          </a:p>
          <a:p>
            <a:pPr lvl="1"/>
            <a:r>
              <a:rPr lang="en-US" dirty="0" smtClean="0"/>
              <a:t>Last hand drawn county maps 1992. Last MicroStation county maps 2001.</a:t>
            </a:r>
          </a:p>
          <a:p>
            <a:pPr lvl="1"/>
            <a:r>
              <a:rPr lang="en-US" dirty="0" smtClean="0"/>
              <a:t>GRID brings the road map and road data into one geospatial format. </a:t>
            </a:r>
            <a:endParaRPr lang="la-Latn" dirty="0" smtClean="0"/>
          </a:p>
          <a:p>
            <a:r>
              <a:rPr lang="en-US" dirty="0" smtClean="0"/>
              <a:t>Users of GRID data</a:t>
            </a:r>
          </a:p>
          <a:p>
            <a:pPr lvl="1"/>
            <a:r>
              <a:rPr lang="en-US" dirty="0" smtClean="0"/>
              <a:t>Highway Performance Monitoring System (HPMS)</a:t>
            </a:r>
          </a:p>
          <a:p>
            <a:pPr lvl="1"/>
            <a:r>
              <a:rPr lang="en-US" dirty="0" smtClean="0"/>
              <a:t>Pavement Management Information System (PMIS)</a:t>
            </a:r>
          </a:p>
          <a:p>
            <a:pPr lvl="1"/>
            <a:r>
              <a:rPr lang="en-US" dirty="0" smtClean="0"/>
              <a:t>Maintenance Division</a:t>
            </a:r>
          </a:p>
          <a:p>
            <a:pPr lvl="1"/>
            <a:r>
              <a:rPr lang="en-US" dirty="0" smtClean="0"/>
              <a:t>CRIS</a:t>
            </a:r>
          </a:p>
          <a:p>
            <a:pPr lvl="1"/>
            <a:r>
              <a:rPr lang="en-US" dirty="0" smtClean="0"/>
              <a:t>Traffic Operations – speed zones</a:t>
            </a:r>
          </a:p>
          <a:p>
            <a:pPr lvl="1"/>
            <a:r>
              <a:rPr lang="en-US" dirty="0" smtClean="0"/>
              <a:t>TxDOT Administration and Planners</a:t>
            </a:r>
          </a:p>
          <a:p>
            <a:pPr lvl="2"/>
            <a:r>
              <a:rPr lang="en-US" dirty="0" smtClean="0"/>
              <a:t>UTP Project Scoring</a:t>
            </a:r>
          </a:p>
          <a:p>
            <a:pPr lvl="2"/>
            <a:r>
              <a:rPr lang="en-US" dirty="0" smtClean="0"/>
              <a:t>Top 100 Most Congested</a:t>
            </a:r>
          </a:p>
          <a:p>
            <a:pPr lvl="1"/>
            <a:r>
              <a:rPr lang="en-US" dirty="0" smtClean="0"/>
              <a:t>Ad hoc requestors (public, legislature and government entities)</a:t>
            </a:r>
          </a:p>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15</a:t>
            </a:fld>
            <a:endParaRPr lang="en-US" dirty="0"/>
          </a:p>
        </p:txBody>
      </p:sp>
    </p:spTree>
    <p:extLst>
      <p:ext uri="{BB962C8B-B14F-4D97-AF65-F5344CB8AC3E}">
        <p14:creationId xmlns:p14="http://schemas.microsoft.com/office/powerpoint/2010/main" val="13992808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3.png"/><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522"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481010" y="3657600"/>
            <a:ext cx="3862390" cy="1409700"/>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481010" y="5286374"/>
            <a:ext cx="3862390" cy="581026"/>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cxnSp>
        <p:nvCxnSpPr>
          <p:cNvPr id="9" name="Straight Connector 8"/>
          <p:cNvCxnSpPr/>
          <p:nvPr userDrawn="1"/>
        </p:nvCxnSpPr>
        <p:spPr>
          <a:xfrm>
            <a:off x="457200" y="5181600"/>
            <a:ext cx="38862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0874"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4" descr="TitleFooterBlueandWhite.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993738"/>
            <a:ext cx="9144000" cy="864262"/>
          </a:xfrm>
          <a:prstGeom prst="rect">
            <a:avLst/>
          </a:prstGeom>
        </p:spPr>
      </p:pic>
      <p:pic>
        <p:nvPicPr>
          <p:cNvPr id="6" name="Pictur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
        <p:nvSpPr>
          <p:cNvPr id="12" name="Title 1"/>
          <p:cNvSpPr>
            <a:spLocks noGrp="1"/>
          </p:cNvSpPr>
          <p:nvPr>
            <p:ph type="ctrTitle" hasCustomPrompt="1"/>
            <p:custDataLst>
              <p:tags r:id="rId3"/>
            </p:custDataLst>
          </p:nvPr>
        </p:nvSpPr>
        <p:spPr>
          <a:xfrm>
            <a:off x="481009" y="3862388"/>
            <a:ext cx="5100433" cy="1057275"/>
          </a:xfrm>
          <a:noFill/>
        </p:spPr>
        <p:txBody>
          <a:bodyPr wrap="square" lIns="0" tIns="0" rIns="0" bIns="0" rtlCol="0" anchor="b" anchorCtr="0">
            <a:noAutofit/>
          </a:bodyPr>
          <a:lstStyle>
            <a:lvl1pPr>
              <a:lnSpc>
                <a:spcPct val="90000"/>
              </a:lnSpc>
              <a:defRPr kumimoji="0" lang="en-US" sz="4000" b="0" i="0" u="none" strike="noStrike" kern="1200" cap="all" spc="0" normalizeH="0" baseline="0" noProof="0" dirty="0" smtClean="0">
                <a:ln>
                  <a:noFill/>
                </a:ln>
                <a:solidFill>
                  <a:schemeClr val="accent1"/>
                </a:solidFill>
                <a:effectLst/>
                <a:uLnTx/>
                <a:uFillTx/>
                <a:latin typeface="Franklin Gothic Medium" panose="020B06030201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Presentation title</a:t>
            </a:r>
            <a:endParaRPr lang="en-US" dirty="0"/>
          </a:p>
        </p:txBody>
      </p:sp>
      <p:sp>
        <p:nvSpPr>
          <p:cNvPr id="13" name="Subtitle 2"/>
          <p:cNvSpPr>
            <a:spLocks noGrp="1"/>
          </p:cNvSpPr>
          <p:nvPr>
            <p:ph type="subTitle" idx="1" hasCustomPrompt="1"/>
            <p:custDataLst>
              <p:tags r:id="rId4"/>
            </p:custDataLst>
          </p:nvPr>
        </p:nvSpPr>
        <p:spPr>
          <a:xfrm>
            <a:off x="481009" y="5045869"/>
            <a:ext cx="5133855" cy="592931"/>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panose="020B06030201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Subtitle</a:t>
            </a:r>
            <a:endParaRPr lang="en-US" dirty="0"/>
          </a:p>
        </p:txBody>
      </p:sp>
      <p:cxnSp>
        <p:nvCxnSpPr>
          <p:cNvPr id="14" name="Straight Connector 13"/>
          <p:cNvCxnSpPr/>
          <p:nvPr userDrawn="1"/>
        </p:nvCxnSpPr>
        <p:spPr>
          <a:xfrm>
            <a:off x="457200" y="4948238"/>
            <a:ext cx="4800600"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ffectLst/>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p:txBody>
          <a:bodyPr>
            <a:normAutofit/>
          </a:bodyPr>
          <a:lstStyle>
            <a:lvl1pPr>
              <a:spcBef>
                <a:spcPts val="0"/>
              </a:spcBef>
              <a:spcAft>
                <a:spcPts val="1200"/>
              </a:spcAft>
              <a:defRPr sz="2000">
                <a:latin typeface="Franklin Gothic Book" pitchFamily="34" charset="0"/>
              </a:defRPr>
            </a:lvl1pPr>
            <a:lvl2pPr>
              <a:spcBef>
                <a:spcPts val="0"/>
              </a:spcBef>
              <a:spcAft>
                <a:spcPts val="1200"/>
              </a:spcAft>
              <a:defRPr sz="2000">
                <a:latin typeface="Franklin Gothic Book" pitchFamily="34" charset="0"/>
              </a:defRPr>
            </a:lvl2pPr>
            <a:lvl3pPr>
              <a:spcBef>
                <a:spcPts val="0"/>
              </a:spcBef>
              <a:spcAft>
                <a:spcPts val="1200"/>
              </a:spcAft>
              <a:defRPr sz="2000">
                <a:latin typeface="Franklin Gothic Book" pitchFamily="34" charset="0"/>
              </a:defRPr>
            </a:lvl3pPr>
            <a:lvl4pPr>
              <a:spcBef>
                <a:spcPts val="0"/>
              </a:spcBef>
              <a:spcAft>
                <a:spcPts val="1200"/>
              </a:spcAft>
              <a:defRPr sz="2000">
                <a:latin typeface="Franklin Gothic Book" pitchFamily="34" charset="0"/>
              </a:defRPr>
            </a:lvl4pPr>
            <a:lvl5pPr>
              <a:spcBef>
                <a:spcPts val="0"/>
              </a:spcBef>
              <a:spcAft>
                <a:spcPts val="1200"/>
              </a:spcAft>
              <a:defRPr sz="2000">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ffectLst/>
                <a:latin typeface="Franklin Gothic Demi" pitchFamily="34" charset="0"/>
              </a:defRPr>
            </a:lvl1pPr>
          </a:lstStyle>
          <a:p>
            <a:r>
              <a:rPr lang="en-US" dirty="0" smtClean="0"/>
              <a:t>Click to edit master title style</a:t>
            </a:r>
            <a:endParaRPr lang="en-US" dirty="0"/>
          </a:p>
        </p:txBody>
      </p:sp>
      <p:sp>
        <p:nvSpPr>
          <p:cNvPr id="7"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864600" y="6578600"/>
            <a:ext cx="211057" cy="187508"/>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1"/>
          <a:ext cx="158750" cy="158751"/>
        </p:xfrm>
        <a:graphic>
          <a:graphicData uri="http://schemas.openxmlformats.org/presentationml/2006/ole">
            <mc:AlternateContent xmlns:mc="http://schemas.openxmlformats.org/markup-compatibility/2006">
              <mc:Choice xmlns:v="urn:schemas-microsoft-com:vml" Requires="v">
                <p:oleObj spid="_x0000_s151833"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276483" y="4637777"/>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951"/>
          <a:stretch/>
        </p:blipFill>
        <p:spPr>
          <a:xfrm>
            <a:off x="4410470" y="990600"/>
            <a:ext cx="4808007" cy="4490246"/>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8358" y="3429000"/>
            <a:ext cx="3218257" cy="1086234"/>
          </a:xfrm>
          <a:prstGeom prst="rect">
            <a:avLst/>
          </a:prstGeom>
        </p:spPr>
      </p:pic>
      <p:pic>
        <p:nvPicPr>
          <p:cNvPr id="14" name="Picture 13" descr="TitleFooterBlueand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405" y="6015002"/>
            <a:ext cx="9144000" cy="864263"/>
          </a:xfrm>
          <a:prstGeom prst="rect">
            <a:avLst/>
          </a:prstGeom>
        </p:spPr>
      </p:pic>
      <p:sp>
        <p:nvSpPr>
          <p:cNvPr id="2" name="Title 1"/>
          <p:cNvSpPr>
            <a:spLocks noGrp="1"/>
          </p:cNvSpPr>
          <p:nvPr>
            <p:ph type="ctrTitle"/>
            <p:custDataLst>
              <p:tags r:id="rId3"/>
            </p:custDataLst>
          </p:nvPr>
        </p:nvSpPr>
        <p:spPr>
          <a:xfrm>
            <a:off x="337896" y="4824864"/>
            <a:ext cx="4114800" cy="579651"/>
          </a:xfrm>
          <a:noFill/>
        </p:spPr>
        <p:txBody>
          <a:bodyPr wrap="square" lIns="0" tIns="0" rIns="0" bIns="0" rtlCol="0" anchor="b" anchorCtr="0">
            <a:noAutofit/>
          </a:bodyPr>
          <a:lstStyle>
            <a:lvl1pPr>
              <a:lnSpc>
                <a:spcPct val="90000"/>
              </a:lnSpc>
              <a:defRPr kumimoji="0" lang="en-US" sz="3600" b="0" i="0" u="none" strike="noStrike" kern="1200" cap="none" spc="0" normalizeH="0" baseline="0" noProof="0" dirty="0" smtClean="0">
                <a:ln>
                  <a:noFill/>
                </a:ln>
                <a:solidFill>
                  <a:schemeClr val="accent1"/>
                </a:solidFill>
                <a:effectLst/>
                <a:uLnTx/>
                <a:uFillTx/>
                <a:latin typeface="Franklin Gothic Book"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Click to edit Master title style</a:t>
            </a:r>
            <a:endParaRPr lang="en-US" dirty="0"/>
          </a:p>
        </p:txBody>
      </p:sp>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701040"/>
          </a:xfrm>
          <a:prstGeom prst="rect">
            <a:avLst/>
          </a:prstGeom>
        </p:spPr>
      </p:pic>
    </p:spTree>
    <p:extLst>
      <p:ext uri="{BB962C8B-B14F-4D97-AF65-F5344CB8AC3E}">
        <p14:creationId xmlns:p14="http://schemas.microsoft.com/office/powerpoint/2010/main" val="104958438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5" name="Picture 4" descr="Footer.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6292906"/>
            <a:ext cx="9144000" cy="565094"/>
          </a:xfrm>
          <a:prstGeom prst="rect">
            <a:avLst/>
          </a:prstGeom>
        </p:spPr>
      </p:pic>
      <p:pic>
        <p:nvPicPr>
          <p:cNvPr id="4" name="Picture 3" descr="Header.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31576"/>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546" name="think-cell Slide" r:id="rId16" imgW="0" imgH="0" progId="">
                  <p:embed/>
                </p:oleObj>
              </mc:Choice>
              <mc:Fallback>
                <p:oleObj name="think-cell Slide" r:id="rId16" imgW="0" imgH="0" progId="">
                  <p:embed/>
                  <p:pic>
                    <p:nvPicPr>
                      <p:cNvPr id="0"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5" y="6579399"/>
            <a:ext cx="257175" cy="190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304800" y="76200"/>
            <a:ext cx="8353425" cy="461665"/>
          </a:xfrm>
          <a:prstGeom prst="rect">
            <a:avLst/>
          </a:prstGeom>
          <a:noFill/>
        </p:spPr>
        <p:txBody>
          <a:bodyPr wrap="square" lIns="0" rtlCol="0">
            <a:spAutoFit/>
          </a:bodyPr>
          <a:lstStyle/>
          <a:p>
            <a:r>
              <a:rPr lang="en-US" smtClean="0"/>
              <a:t>Click to edit Master title style</a:t>
            </a:r>
            <a:endParaRPr lang="en-US" dirty="0"/>
          </a:p>
        </p:txBody>
      </p:sp>
      <p:sp>
        <p:nvSpPr>
          <p:cNvPr id="3" name="Text Placeholder 2"/>
          <p:cNvSpPr>
            <a:spLocks noGrp="1"/>
          </p:cNvSpPr>
          <p:nvPr>
            <p:ph type="body" idx="1"/>
            <p:custDataLst>
              <p:tags r:id="rId12"/>
            </p:custDataLst>
          </p:nvPr>
        </p:nvSpPr>
        <p:spPr>
          <a:xfrm>
            <a:off x="333375" y="1066800"/>
            <a:ext cx="8477250" cy="5181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custDataLst>
              <p:tags r:id="rId13"/>
            </p:custDataLst>
          </p:nvPr>
        </p:nvSpPr>
        <p:spPr>
          <a:xfrm>
            <a:off x="8870949" y="6582395"/>
            <a:ext cx="211057" cy="187507"/>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8" name="TextBox 7"/>
          <p:cNvSpPr txBox="1"/>
          <p:nvPr/>
        </p:nvSpPr>
        <p:spPr>
          <a:xfrm>
            <a:off x="304800" y="6519446"/>
            <a:ext cx="4267200" cy="276999"/>
          </a:xfrm>
          <a:prstGeom prst="rect">
            <a:avLst/>
          </a:prstGeom>
          <a:noFill/>
        </p:spPr>
        <p:txBody>
          <a:bodyPr wrap="square" rtlCol="0">
            <a:spAutoFit/>
          </a:bodyPr>
          <a:lstStyle/>
          <a:p>
            <a:r>
              <a:rPr lang="en-US" sz="1200" dirty="0" smtClean="0">
                <a:solidFill>
                  <a:schemeClr val="bg1"/>
                </a:solidFill>
                <a:latin typeface="+mn-lt"/>
              </a:rPr>
              <a:t>TxDOT -  </a:t>
            </a:r>
            <a:r>
              <a:rPr lang="en-US" sz="1200" dirty="0" smtClean="0">
                <a:solidFill>
                  <a:schemeClr val="bg1"/>
                </a:solidFill>
                <a:latin typeface="+mn-lt"/>
              </a:rPr>
              <a:t>UTRGV</a:t>
            </a:r>
            <a:endParaRPr lang="en-US" sz="1200" dirty="0" smtClean="0">
              <a:solidFill>
                <a:schemeClr val="bg1"/>
              </a:solidFill>
              <a:latin typeface="+mn-lt"/>
            </a:endParaRPr>
          </a:p>
        </p:txBody>
      </p:sp>
      <p:sp>
        <p:nvSpPr>
          <p:cNvPr id="11" name="TextBox 10"/>
          <p:cNvSpPr txBox="1"/>
          <p:nvPr/>
        </p:nvSpPr>
        <p:spPr>
          <a:xfrm>
            <a:off x="4572000" y="6488668"/>
            <a:ext cx="4114800" cy="276999"/>
          </a:xfrm>
          <a:prstGeom prst="rect">
            <a:avLst/>
          </a:prstGeom>
          <a:noFill/>
        </p:spPr>
        <p:txBody>
          <a:bodyPr wrap="square" rtlCol="0">
            <a:spAutoFit/>
          </a:bodyPr>
          <a:lstStyle/>
          <a:p>
            <a:pPr algn="r"/>
            <a:r>
              <a:rPr lang="en-US" sz="1200" baseline="0" dirty="0" smtClean="0">
                <a:solidFill>
                  <a:schemeClr val="bg1"/>
                </a:solidFill>
                <a:latin typeface="+mn-lt"/>
              </a:rPr>
              <a:t>November 16, </a:t>
            </a:r>
            <a:r>
              <a:rPr lang="en-US" sz="1200" baseline="0" dirty="0" smtClean="0">
                <a:solidFill>
                  <a:schemeClr val="bg1"/>
                </a:solidFill>
                <a:latin typeface="+mn-lt"/>
              </a:rPr>
              <a:t>2017</a:t>
            </a:r>
            <a:endParaRPr lang="en-US" sz="1200" dirty="0" smtClean="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61" r:id="rId6"/>
  </p:sldLayoutIdLst>
  <p:timing>
    <p:tnLst>
      <p:par>
        <p:cTn id="1" dur="indefinite" restart="never" nodeType="tmRoot"/>
      </p:par>
    </p:tnLst>
  </p:timing>
  <p:hf hdr="0" dt="0"/>
  <p:txStyles>
    <p:titleStyle>
      <a:lvl1pPr marL="0" algn="l" defTabSz="914400" rtl="0" eaLnBrk="1" latinLnBrk="0" hangingPunct="1">
        <a:lnSpc>
          <a:spcPct val="100000"/>
        </a:lnSpc>
        <a:spcBef>
          <a:spcPct val="0"/>
        </a:spcBef>
        <a:buNone/>
        <a:defRPr lang="en-US" sz="2400" b="0" kern="1200" dirty="0" smtClean="0">
          <a:solidFill>
            <a:schemeClr val="bg1"/>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ct val="20000"/>
        </a:spcBef>
        <a:buClr>
          <a:schemeClr val="accent1"/>
        </a:buClr>
        <a:buFont typeface="Wingdings" pitchFamily="2" charset="2"/>
        <a:buChar char="§"/>
        <a:defRPr sz="2400" kern="1200">
          <a:solidFill>
            <a:schemeClr val="tx1"/>
          </a:solidFill>
          <a:latin typeface="Franklin Gothic Book" pitchFamily="34" charset="0"/>
          <a:ea typeface="+mn-ea"/>
          <a:cs typeface="+mn-cs"/>
        </a:defRPr>
      </a:lvl1pPr>
      <a:lvl2pPr marL="514350" indent="-230188" algn="l" defTabSz="914400" rtl="0" eaLnBrk="1" latinLnBrk="0" hangingPunct="1">
        <a:spcBef>
          <a:spcPct val="20000"/>
        </a:spcBef>
        <a:buClr>
          <a:schemeClr val="accent1"/>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3pPr>
      <a:lvl4pPr marL="971550" indent="-228600" algn="l" defTabSz="914400" rtl="0" eaLnBrk="1" latinLnBrk="0" hangingPunct="1">
        <a:spcBef>
          <a:spcPct val="20000"/>
        </a:spcBef>
        <a:buClr>
          <a:schemeClr val="accent1"/>
        </a:buClr>
        <a:buFont typeface="Franklin Gothic Book" panose="020B0503020102020204" pitchFamily="34" charset="0"/>
        <a:buChar char="–"/>
        <a:defRPr sz="1800" kern="1200">
          <a:solidFill>
            <a:schemeClr val="tx1"/>
          </a:solidFill>
          <a:latin typeface="Franklin Gothic Book" pitchFamily="34" charset="0"/>
          <a:ea typeface="+mn-ea"/>
          <a:cs typeface="+mn-cs"/>
        </a:defRPr>
      </a:lvl4pPr>
      <a:lvl5pPr marL="1143000" indent="-171450" algn="l" defTabSz="914400" rtl="0" eaLnBrk="1" latinLnBrk="0" hangingPunct="1">
        <a:spcBef>
          <a:spcPct val="20000"/>
        </a:spcBef>
        <a:buClr>
          <a:schemeClr val="accent1"/>
        </a:buClr>
        <a:buFont typeface="Arial" pitchFamily="34" charset="0"/>
        <a:buChar char="»"/>
        <a:defRPr sz="18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tif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txdot.sharepoint.com/sites/division-tpp/DM-Admin/DM%20Wiki%20Library/Data%20Management%20Wiki%20Home.asp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txdot.gov/inside-txdot/division/transportation-planning/roadway-inventory.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gis-txdot.opendata.arcgis.com/" TargetMode="External"/><Relationship Id="rId2" Type="http://schemas.openxmlformats.org/officeDocument/2006/relationships/hyperlink" Target="http://www.txdot.gov/apps/statewide_mapping/StatewidePlanningMap.html" TargetMode="Externa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txdot.gov/apps/statewide_mapping/StatewidePlanningMap.html" TargetMode="Externa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tags" Target="../tags/tag39.xml"/><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oleObject" Target="../embeddings/oleObject5.bin"/><Relationship Id="rId1" Type="http://schemas.openxmlformats.org/officeDocument/2006/relationships/vmlDrawing" Target="../drawings/vmlDrawing5.v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tags" Target="../tags/tag37.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notesSlide" Target="../notesSlides/notesSlide2.xml"/><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gis-txdot.opendata.arcgis.com/"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mailto:GRID@TxDOT.gov" TargetMode="External"/><Relationship Id="rId3" Type="http://schemas.openxmlformats.org/officeDocument/2006/relationships/hyperlink" Target="http://gis-txdot.opendata.arcgis.com/" TargetMode="External"/><Relationship Id="rId7" Type="http://schemas.openxmlformats.org/officeDocument/2006/relationships/hyperlink" Target="mailto:TPP-GIS@TxDOT.gov" TargetMode="External"/><Relationship Id="rId2" Type="http://schemas.openxmlformats.org/officeDocument/2006/relationships/hyperlink" Target="http://www.txdot.gov/apps/statewide_mapping/StatewidePlanningMap.html" TargetMode="External"/><Relationship Id="rId1" Type="http://schemas.openxmlformats.org/officeDocument/2006/relationships/slideLayout" Target="../slideLayouts/slideLayout3.xml"/><Relationship Id="rId6" Type="http://schemas.openxmlformats.org/officeDocument/2006/relationships/hyperlink" Target="http://apps.dot.state.tx.us/apps-cq/project_tracker/" TargetMode="External"/><Relationship Id="rId5" Type="http://schemas.openxmlformats.org/officeDocument/2006/relationships/hyperlink" Target="https://www.arcgis.com/home/search.html?q=tpp%20data%20management&amp;start=1&amp;sortOrder=desc&amp;sortField=relevance" TargetMode="External"/><Relationship Id="rId10" Type="http://schemas.openxmlformats.org/officeDocument/2006/relationships/hyperlink" Target="mailto:Michael.Chamberlain@txdot.gov" TargetMode="External"/><Relationship Id="rId4" Type="http://schemas.openxmlformats.org/officeDocument/2006/relationships/hyperlink" Target="http://www.txdot.gov/inside-txdot/division/transportation-planning/roadway-inventory.html" TargetMode="External"/><Relationship Id="rId9" Type="http://schemas.openxmlformats.org/officeDocument/2006/relationships/hyperlink" Target="mailto:Project.Tracker@TxDOT.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18" Type="http://schemas.openxmlformats.org/officeDocument/2006/relationships/image" Target="../media/image32.png"/><Relationship Id="rId3" Type="http://schemas.openxmlformats.org/officeDocument/2006/relationships/image" Target="../media/image17.JPG"/><Relationship Id="rId21" Type="http://schemas.openxmlformats.org/officeDocument/2006/relationships/image" Target="../media/image35.jpg"/><Relationship Id="rId7" Type="http://schemas.openxmlformats.org/officeDocument/2006/relationships/image" Target="../media/image21.JPG"/><Relationship Id="rId12" Type="http://schemas.openxmlformats.org/officeDocument/2006/relationships/image" Target="../media/image26.jpg"/><Relationship Id="rId17" Type="http://schemas.openxmlformats.org/officeDocument/2006/relationships/image" Target="../media/image31.png"/><Relationship Id="rId2" Type="http://schemas.openxmlformats.org/officeDocument/2006/relationships/image" Target="../media/image16.jpg"/><Relationship Id="rId16" Type="http://schemas.openxmlformats.org/officeDocument/2006/relationships/image" Target="../media/image30.jpg"/><Relationship Id="rId20" Type="http://schemas.openxmlformats.org/officeDocument/2006/relationships/image" Target="../media/image34.jpg"/><Relationship Id="rId1" Type="http://schemas.openxmlformats.org/officeDocument/2006/relationships/slideLayout" Target="../slideLayouts/slideLayout4.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5" Type="http://schemas.openxmlformats.org/officeDocument/2006/relationships/image" Target="../media/image29.jpg"/><Relationship Id="rId10" Type="http://schemas.openxmlformats.org/officeDocument/2006/relationships/image" Target="../media/image24.jpg"/><Relationship Id="rId19" Type="http://schemas.openxmlformats.org/officeDocument/2006/relationships/image" Target="../media/image33.JPG"/><Relationship Id="rId4" Type="http://schemas.openxmlformats.org/officeDocument/2006/relationships/image" Target="../media/image18.jpg"/><Relationship Id="rId9" Type="http://schemas.openxmlformats.org/officeDocument/2006/relationships/image" Target="../media/image23.jpg"/><Relationship Id="rId14" Type="http://schemas.openxmlformats.org/officeDocument/2006/relationships/image" Target="../media/image28.png"/><Relationship Id="rId22"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slideLayout" Target="../slideLayouts/slideLayout3.xml"/><Relationship Id="rId4" Type="http://schemas.openxmlformats.org/officeDocument/2006/relationships/tags" Target="../tags/tag43.xml"/><Relationship Id="rId9" Type="http://schemas.openxmlformats.org/officeDocument/2006/relationships/tags" Target="../tags/tag48.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481009" y="3862388"/>
            <a:ext cx="4929191" cy="1057275"/>
          </a:xfrm>
        </p:spPr>
        <p:txBody>
          <a:bodyPr/>
          <a:lstStyle/>
          <a:p>
            <a:r>
              <a:rPr lang="en-US" sz="2800" dirty="0" smtClean="0"/>
              <a:t>GRID,  </a:t>
            </a:r>
            <a:r>
              <a:rPr lang="en-US" sz="2800" dirty="0" smtClean="0"/>
              <a:t>Reports, &amp; Applications </a:t>
            </a:r>
            <a:endParaRPr lang="en-US" sz="2800" dirty="0"/>
          </a:p>
        </p:txBody>
      </p:sp>
      <p:sp>
        <p:nvSpPr>
          <p:cNvPr id="27" name="Subtitle 26"/>
          <p:cNvSpPr>
            <a:spLocks noGrp="1"/>
          </p:cNvSpPr>
          <p:nvPr>
            <p:ph type="subTitle" idx="1"/>
          </p:nvPr>
        </p:nvSpPr>
        <p:spPr>
          <a:xfrm>
            <a:off x="481009" y="5045869"/>
            <a:ext cx="4929191" cy="828849"/>
          </a:xfrm>
        </p:spPr>
        <p:txBody>
          <a:bodyPr/>
          <a:lstStyle/>
          <a:p>
            <a:r>
              <a:rPr lang="en-US" sz="2000" dirty="0" smtClean="0"/>
              <a:t>Michael Chamberlain – TPP, Data Management</a:t>
            </a:r>
            <a:endParaRPr lang="en-US" sz="2000" dirty="0"/>
          </a:p>
        </p:txBody>
      </p:sp>
      <p:sp>
        <p:nvSpPr>
          <p:cNvPr id="16" name="TextBox 15"/>
          <p:cNvSpPr txBox="1"/>
          <p:nvPr/>
        </p:nvSpPr>
        <p:spPr>
          <a:xfrm>
            <a:off x="4724400" y="6263350"/>
            <a:ext cx="4114800" cy="338554"/>
          </a:xfrm>
          <a:prstGeom prst="rect">
            <a:avLst/>
          </a:prstGeom>
          <a:noFill/>
        </p:spPr>
        <p:txBody>
          <a:bodyPr wrap="square" rtlCol="0">
            <a:spAutoFit/>
          </a:bodyPr>
          <a:lstStyle/>
          <a:p>
            <a:pPr algn="r"/>
            <a:r>
              <a:rPr lang="en-US" sz="1600" dirty="0" smtClean="0">
                <a:solidFill>
                  <a:schemeClr val="bg1"/>
                </a:solidFill>
              </a:rPr>
              <a:t>November 16, </a:t>
            </a:r>
            <a:r>
              <a:rPr lang="en-US" sz="1600" dirty="0" smtClean="0">
                <a:solidFill>
                  <a:schemeClr val="bg1"/>
                </a:solidFill>
              </a:rPr>
              <a:t>2017</a:t>
            </a:r>
          </a:p>
        </p:txBody>
      </p:sp>
      <p:pic>
        <p:nvPicPr>
          <p:cNvPr id="18" name="Picture 17"/>
          <p:cNvPicPr>
            <a:picLocks/>
          </p:cNvPicPr>
          <p:nvPr/>
        </p:nvPicPr>
        <p:blipFill rotWithShape="1">
          <a:blip r:embed="rId3" cstate="print">
            <a:extLst>
              <a:ext uri="{28A0092B-C50C-407E-A947-70E740481C1C}">
                <a14:useLocalDpi xmlns:a14="http://schemas.microsoft.com/office/drawing/2010/main" val="0"/>
              </a:ext>
            </a:extLst>
          </a:blip>
          <a:srcRect l="27102" t="21297" r="34137"/>
          <a:stretch/>
        </p:blipFill>
        <p:spPr>
          <a:xfrm>
            <a:off x="6568453" y="990600"/>
            <a:ext cx="746747" cy="984503"/>
          </a:xfrm>
          <a:prstGeom prst="rect">
            <a:avLst/>
          </a:prstGeom>
          <a:ln w="19050">
            <a:noFill/>
          </a:ln>
        </p:spPr>
      </p:pic>
      <p:pic>
        <p:nvPicPr>
          <p:cNvPr id="31" name="Picture 30"/>
          <p:cNvPicPr>
            <a:picLocks/>
          </p:cNvPicPr>
          <p:nvPr/>
        </p:nvPicPr>
        <p:blipFill rotWithShape="1">
          <a:blip r:embed="rId4" cstate="print">
            <a:extLst>
              <a:ext uri="{28A0092B-C50C-407E-A947-70E740481C1C}">
                <a14:useLocalDpi xmlns:a14="http://schemas.microsoft.com/office/drawing/2010/main" val="0"/>
              </a:ext>
            </a:extLst>
          </a:blip>
          <a:srcRect l="11410" r="17032"/>
          <a:stretch/>
        </p:blipFill>
        <p:spPr>
          <a:xfrm>
            <a:off x="7422250" y="990600"/>
            <a:ext cx="1539187" cy="996696"/>
          </a:xfrm>
          <a:prstGeom prst="rect">
            <a:avLst/>
          </a:prstGeom>
          <a:solidFill>
            <a:srgbClr val="FFCC00"/>
          </a:solidFill>
          <a:ln w="19050">
            <a:noFill/>
          </a:ln>
        </p:spPr>
      </p:pic>
      <p:pic>
        <p:nvPicPr>
          <p:cNvPr id="13"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502" t="677" r="12532"/>
          <a:stretch/>
        </p:blipFill>
        <p:spPr bwMode="auto">
          <a:xfrm>
            <a:off x="5757113" y="2050942"/>
            <a:ext cx="3204324" cy="3211266"/>
          </a:xfrm>
          <a:prstGeom prst="rect">
            <a:avLst/>
          </a:prstGeom>
          <a:noFill/>
          <a:ln w="9525" cmpd="sng">
            <a:solidFill>
              <a:schemeClr val="bg1"/>
            </a:solidFill>
          </a:ln>
          <a:extLst>
            <a:ext uri="{909E8E84-426E-40DD-AFC4-6F175D3DCCD1}">
              <a14:hiddenFill xmlns:a14="http://schemas.microsoft.com/office/drawing/2010/main">
                <a:solidFill>
                  <a:srgbClr val="FFFFFF"/>
                </a:solidFill>
              </a14:hiddenFill>
            </a:ext>
          </a:extLst>
        </p:spPr>
      </p:pic>
      <p:pic>
        <p:nvPicPr>
          <p:cNvPr id="152578" name="Picture 2" descr="C:\TxDOT\Presentations\Short Course 2017\photovoltaic-system-2742302_19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1" y="990600"/>
            <a:ext cx="1536756" cy="984758"/>
          </a:xfrm>
          <a:prstGeom prst="rect">
            <a:avLst/>
          </a:prstGeom>
          <a:noFill/>
          <a:extLst>
            <a:ext uri="{909E8E84-426E-40DD-AFC4-6F175D3DCCD1}">
              <a14:hiddenFill xmlns:a14="http://schemas.microsoft.com/office/drawing/2010/main">
                <a:solidFill>
                  <a:srgbClr val="FFFFFF"/>
                </a:solidFill>
              </a14:hiddenFill>
            </a:ext>
          </a:extLst>
        </p:spPr>
      </p:pic>
      <p:pic>
        <p:nvPicPr>
          <p:cNvPr id="152579" name="Picture 3" descr="C:\TxDOT\Presentations\Short Course 2017\electric-car-2728131_192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400" y="990601"/>
            <a:ext cx="2468879" cy="9875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2133" t="528" r="6538" b="22227"/>
          <a:stretch/>
        </p:blipFill>
        <p:spPr>
          <a:xfrm>
            <a:off x="1828800" y="978409"/>
            <a:ext cx="782698" cy="996696"/>
          </a:xfrm>
          <a:prstGeom prst="rect">
            <a:avLst/>
          </a:prstGeom>
          <a:ln>
            <a:solidFill>
              <a:srgbClr val="FFFFFF"/>
            </a:solidFill>
          </a:ln>
        </p:spPr>
      </p:pic>
      <p:pic>
        <p:nvPicPr>
          <p:cNvPr id="20" name="Picture 19" descr="CapMeR_018.jpg"/>
          <p:cNvPicPr>
            <a:picLocks noChangeAspect="1"/>
          </p:cNvPicPr>
          <p:nvPr/>
        </p:nvPicPr>
        <p:blipFill rotWithShape="1">
          <a:blip r:embed="rId9" cstate="print">
            <a:extLst>
              <a:ext uri="{28A0092B-C50C-407E-A947-70E740481C1C}">
                <a14:useLocalDpi xmlns:a14="http://schemas.microsoft.com/office/drawing/2010/main" val="0"/>
              </a:ext>
            </a:extLst>
          </a:blip>
          <a:srcRect l="12305" r="9195" b="2890"/>
          <a:stretch/>
        </p:blipFill>
        <p:spPr>
          <a:xfrm>
            <a:off x="2743200" y="978408"/>
            <a:ext cx="1074254" cy="996696"/>
          </a:xfrm>
          <a:prstGeom prst="rect">
            <a:avLst/>
          </a:prstGeom>
          <a:ln>
            <a:solidFill>
              <a:srgbClr val="FFFFFF"/>
            </a:solidFill>
          </a:ln>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33001" t="9903" r="2770" b="8092"/>
          <a:stretch/>
        </p:blipFill>
        <p:spPr>
          <a:xfrm>
            <a:off x="4270693" y="2057400"/>
            <a:ext cx="1391923" cy="1185291"/>
          </a:xfrm>
          <a:prstGeom prst="rect">
            <a:avLst/>
          </a:prstGeom>
          <a:ln>
            <a:solidFill>
              <a:srgbClr val="FFFFFF"/>
            </a:solidFill>
          </a:ln>
        </p:spPr>
      </p:pic>
    </p:spTree>
    <p:extLst>
      <p:ext uri="{BB962C8B-B14F-4D97-AF65-F5344CB8AC3E}">
        <p14:creationId xmlns:p14="http://schemas.microsoft.com/office/powerpoint/2010/main" val="1022067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a:t>
            </a:r>
            <a:endParaRPr lang="en-US" dirty="0"/>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10</a:t>
            </a:fld>
            <a:endParaRPr lang="en-US" dirty="0"/>
          </a:p>
        </p:txBody>
      </p:sp>
      <p:sp>
        <p:nvSpPr>
          <p:cNvPr id="4" name="TextBox 3"/>
          <p:cNvSpPr txBox="1"/>
          <p:nvPr/>
        </p:nvSpPr>
        <p:spPr>
          <a:xfrm>
            <a:off x="228600" y="838200"/>
            <a:ext cx="8686800" cy="4031873"/>
          </a:xfrm>
          <a:prstGeom prst="rect">
            <a:avLst/>
          </a:prstGeom>
          <a:noFill/>
        </p:spPr>
        <p:txBody>
          <a:bodyPr wrap="square" rtlCol="0">
            <a:spAutoFit/>
          </a:bodyPr>
          <a:lstStyle/>
          <a:p>
            <a:r>
              <a:rPr lang="en-US" sz="1600" b="1" dirty="0" smtClean="0"/>
              <a:t>Added Latitude and Longitude as an LRM</a:t>
            </a:r>
            <a:endParaRPr lang="en-US" sz="1600" b="1" dirty="0"/>
          </a:p>
          <a:p>
            <a:pPr marL="171450" indent="-171450">
              <a:buFont typeface="Arial" panose="020B0604020202020204" pitchFamily="34" charset="0"/>
              <a:buChar char="•"/>
            </a:pPr>
            <a:r>
              <a:rPr lang="en-US" sz="1200" dirty="0" smtClean="0"/>
              <a:t>TPP – Data Management uses construction plans, aerial photography, and GPS to manage GIS </a:t>
            </a:r>
            <a:r>
              <a:rPr lang="en-US" sz="1200" dirty="0" err="1" smtClean="0"/>
              <a:t>linework</a:t>
            </a:r>
            <a:r>
              <a:rPr lang="en-US" sz="1200" dirty="0" smtClean="0"/>
              <a:t> </a:t>
            </a:r>
          </a:p>
          <a:p>
            <a:pPr marL="628650" lvl="1" indent="-171450">
              <a:buFont typeface="Arial" panose="020B0604020202020204" pitchFamily="34" charset="0"/>
              <a:buChar char="•"/>
            </a:pPr>
            <a:r>
              <a:rPr lang="en-US" sz="1200" dirty="0" smtClean="0"/>
              <a:t>Latitude/Longitude values are the underlying base reference</a:t>
            </a:r>
          </a:p>
          <a:p>
            <a:pPr marL="628650" lvl="1" indent="-171450">
              <a:buFont typeface="Arial" panose="020B0604020202020204" pitchFamily="34" charset="0"/>
              <a:buChar char="•"/>
            </a:pPr>
            <a:r>
              <a:rPr lang="en-US" sz="1200" dirty="0"/>
              <a:t>Distance from </a:t>
            </a:r>
            <a:r>
              <a:rPr lang="en-US" sz="1200" dirty="0" smtClean="0"/>
              <a:t>Origin (DFO) </a:t>
            </a:r>
            <a:r>
              <a:rPr lang="en-US" sz="1200" dirty="0"/>
              <a:t>values are </a:t>
            </a:r>
            <a:r>
              <a:rPr lang="en-US" sz="1200" dirty="0" smtClean="0"/>
              <a:t>calculated based on feature length</a:t>
            </a:r>
          </a:p>
          <a:p>
            <a:pPr marL="628650" lvl="1" indent="-171450">
              <a:buFont typeface="Arial" panose="020B0604020202020204" pitchFamily="34" charset="0"/>
              <a:buChar char="•"/>
            </a:pPr>
            <a:endParaRPr lang="en-US" sz="1200" dirty="0"/>
          </a:p>
          <a:p>
            <a:pPr marL="628650" lvl="1" indent="-171450">
              <a:buFont typeface="Arial" panose="020B0604020202020204" pitchFamily="34" charset="0"/>
              <a:buChar char="•"/>
            </a:pPr>
            <a:endParaRPr lang="en-US" sz="1200" dirty="0" smtClean="0"/>
          </a:p>
          <a:p>
            <a:pPr marL="628650" lvl="1" indent="-171450">
              <a:buFont typeface="Arial" panose="020B0604020202020204" pitchFamily="34" charset="0"/>
              <a:buChar char="•"/>
            </a:pPr>
            <a:endParaRPr lang="en-US" sz="1200" dirty="0"/>
          </a:p>
          <a:p>
            <a:pPr lvl="1"/>
            <a:endParaRPr lang="en-US" sz="1200" dirty="0" smtClean="0"/>
          </a:p>
          <a:p>
            <a:pPr lvl="1"/>
            <a:endParaRPr lang="en-US" sz="1200" dirty="0" smtClean="0"/>
          </a:p>
          <a:p>
            <a:pPr lvl="1"/>
            <a:endParaRPr lang="en-US" sz="1200" dirty="0"/>
          </a:p>
          <a:p>
            <a:pPr lvl="1"/>
            <a:endParaRPr lang="en-US" sz="1200" dirty="0" smtClean="0"/>
          </a:p>
          <a:p>
            <a:pPr lvl="1"/>
            <a:endParaRPr lang="en-US" sz="1200" dirty="0"/>
          </a:p>
          <a:p>
            <a:pPr lvl="1"/>
            <a:endParaRPr lang="en-US" sz="1200" dirty="0" smtClean="0"/>
          </a:p>
          <a:p>
            <a:pPr lvl="1"/>
            <a:endParaRPr lang="en-US" sz="1200" dirty="0"/>
          </a:p>
          <a:p>
            <a:pPr lvl="1"/>
            <a:endParaRPr lang="en-US" sz="1200" dirty="0" smtClean="0"/>
          </a:p>
          <a:p>
            <a:pPr lvl="1"/>
            <a:endParaRPr lang="en-US" sz="1200" dirty="0" smtClean="0"/>
          </a:p>
          <a:p>
            <a:pPr marL="171450" indent="-171450">
              <a:buFont typeface="Arial" panose="020B0604020202020204" pitchFamily="34" charset="0"/>
              <a:buChar char="•"/>
            </a:pPr>
            <a:r>
              <a:rPr lang="en-US" sz="1200" dirty="0" smtClean="0"/>
              <a:t>GIS </a:t>
            </a:r>
            <a:r>
              <a:rPr lang="en-US" sz="1200" dirty="0" err="1" smtClean="0"/>
              <a:t>linework</a:t>
            </a:r>
            <a:r>
              <a:rPr lang="en-US" sz="1200" dirty="0" smtClean="0"/>
              <a:t> is passed to GRID where users manage Linear Referencing Systems (LRS) and 120</a:t>
            </a:r>
            <a:r>
              <a:rPr lang="en-US" sz="1200" b="1" dirty="0" smtClean="0"/>
              <a:t>+</a:t>
            </a:r>
            <a:r>
              <a:rPr lang="en-US" sz="1200" dirty="0" smtClean="0"/>
              <a:t> attributes</a:t>
            </a:r>
          </a:p>
          <a:p>
            <a:pPr marL="628650" lvl="1" indent="-171450">
              <a:buFont typeface="Arial" panose="020B0604020202020204" pitchFamily="34" charset="0"/>
              <a:buChar char="•"/>
            </a:pPr>
            <a:r>
              <a:rPr lang="en-US" sz="1200" dirty="0" smtClean="0"/>
              <a:t>Control Section</a:t>
            </a:r>
          </a:p>
          <a:p>
            <a:pPr marL="628650" lvl="1" indent="-171450">
              <a:buFont typeface="Arial" panose="020B0604020202020204" pitchFamily="34" charset="0"/>
              <a:buChar char="•"/>
            </a:pPr>
            <a:r>
              <a:rPr lang="en-US" sz="1200" dirty="0" smtClean="0"/>
              <a:t>Reference Marker</a:t>
            </a:r>
          </a:p>
          <a:p>
            <a:endParaRPr lang="en-US" sz="1200" dirty="0" smtClean="0"/>
          </a:p>
          <a:p>
            <a:endParaRPr lang="en-US" sz="1200" dirty="0" smtClean="0"/>
          </a:p>
        </p:txBody>
      </p:sp>
      <p:grpSp>
        <p:nvGrpSpPr>
          <p:cNvPr id="24" name="Group 23"/>
          <p:cNvGrpSpPr/>
          <p:nvPr/>
        </p:nvGrpSpPr>
        <p:grpSpPr>
          <a:xfrm>
            <a:off x="762000" y="2057400"/>
            <a:ext cx="4572000" cy="516714"/>
            <a:chOff x="762000" y="2057400"/>
            <a:chExt cx="4572000" cy="516714"/>
          </a:xfrm>
        </p:grpSpPr>
        <p:cxnSp>
          <p:nvCxnSpPr>
            <p:cNvPr id="8" name="Straight Connector 7"/>
            <p:cNvCxnSpPr/>
            <p:nvPr/>
          </p:nvCxnSpPr>
          <p:spPr>
            <a:xfrm flipV="1">
              <a:off x="762000" y="2057401"/>
              <a:ext cx="838200" cy="508069"/>
            </a:xfrm>
            <a:prstGeom prst="line">
              <a:avLst/>
            </a:prstGeom>
            <a:ln cap="flat">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600200" y="2057402"/>
              <a:ext cx="685800" cy="508068"/>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86000" y="2057400"/>
              <a:ext cx="838200" cy="50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24200" y="2057402"/>
              <a:ext cx="685800" cy="508068"/>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10000" y="2066045"/>
              <a:ext cx="838200" cy="50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48200" y="2066046"/>
              <a:ext cx="685800" cy="508068"/>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143500" y="2288469"/>
            <a:ext cx="381000" cy="276999"/>
          </a:xfrm>
          <a:prstGeom prst="rect">
            <a:avLst/>
          </a:prstGeom>
          <a:noFill/>
        </p:spPr>
        <p:txBody>
          <a:bodyPr wrap="square" rtlCol="0">
            <a:spAutoFit/>
          </a:bodyPr>
          <a:lstStyle/>
          <a:p>
            <a:r>
              <a:rPr lang="en-US" sz="1200" dirty="0" smtClean="0"/>
              <a:t>X,Y</a:t>
            </a:r>
          </a:p>
        </p:txBody>
      </p:sp>
      <p:sp>
        <p:nvSpPr>
          <p:cNvPr id="33" name="TextBox 32"/>
          <p:cNvSpPr txBox="1"/>
          <p:nvPr/>
        </p:nvSpPr>
        <p:spPr>
          <a:xfrm>
            <a:off x="4457700" y="1795505"/>
            <a:ext cx="381000" cy="276999"/>
          </a:xfrm>
          <a:prstGeom prst="rect">
            <a:avLst/>
          </a:prstGeom>
          <a:noFill/>
        </p:spPr>
        <p:txBody>
          <a:bodyPr wrap="square" rtlCol="0">
            <a:spAutoFit/>
          </a:bodyPr>
          <a:lstStyle/>
          <a:p>
            <a:r>
              <a:rPr lang="en-US" sz="1200" dirty="0" smtClean="0"/>
              <a:t>X,Y</a:t>
            </a:r>
          </a:p>
        </p:txBody>
      </p:sp>
      <p:sp>
        <p:nvSpPr>
          <p:cNvPr id="34" name="TextBox 33"/>
          <p:cNvSpPr txBox="1"/>
          <p:nvPr/>
        </p:nvSpPr>
        <p:spPr>
          <a:xfrm>
            <a:off x="3619500" y="2288470"/>
            <a:ext cx="381000" cy="276999"/>
          </a:xfrm>
          <a:prstGeom prst="rect">
            <a:avLst/>
          </a:prstGeom>
          <a:noFill/>
        </p:spPr>
        <p:txBody>
          <a:bodyPr wrap="square" rtlCol="0">
            <a:spAutoFit/>
          </a:bodyPr>
          <a:lstStyle/>
          <a:p>
            <a:r>
              <a:rPr lang="en-US" sz="1200" dirty="0" smtClean="0"/>
              <a:t>X,Y</a:t>
            </a:r>
          </a:p>
        </p:txBody>
      </p:sp>
      <p:sp>
        <p:nvSpPr>
          <p:cNvPr id="35" name="TextBox 34"/>
          <p:cNvSpPr txBox="1"/>
          <p:nvPr/>
        </p:nvSpPr>
        <p:spPr>
          <a:xfrm>
            <a:off x="2933700" y="1795505"/>
            <a:ext cx="381000" cy="276999"/>
          </a:xfrm>
          <a:prstGeom prst="rect">
            <a:avLst/>
          </a:prstGeom>
          <a:noFill/>
        </p:spPr>
        <p:txBody>
          <a:bodyPr wrap="square" rtlCol="0">
            <a:spAutoFit/>
          </a:bodyPr>
          <a:lstStyle/>
          <a:p>
            <a:r>
              <a:rPr lang="en-US" sz="1200" dirty="0" smtClean="0"/>
              <a:t>X,Y</a:t>
            </a:r>
          </a:p>
        </p:txBody>
      </p:sp>
      <p:sp>
        <p:nvSpPr>
          <p:cNvPr id="36" name="TextBox 35"/>
          <p:cNvSpPr txBox="1"/>
          <p:nvPr/>
        </p:nvSpPr>
        <p:spPr>
          <a:xfrm>
            <a:off x="2095500" y="2280348"/>
            <a:ext cx="381000" cy="276999"/>
          </a:xfrm>
          <a:prstGeom prst="rect">
            <a:avLst/>
          </a:prstGeom>
          <a:noFill/>
        </p:spPr>
        <p:txBody>
          <a:bodyPr wrap="square" rtlCol="0">
            <a:spAutoFit/>
          </a:bodyPr>
          <a:lstStyle/>
          <a:p>
            <a:r>
              <a:rPr lang="en-US" sz="1200" dirty="0" smtClean="0"/>
              <a:t>X,Y</a:t>
            </a:r>
          </a:p>
        </p:txBody>
      </p:sp>
      <p:sp>
        <p:nvSpPr>
          <p:cNvPr id="37" name="TextBox 36"/>
          <p:cNvSpPr txBox="1"/>
          <p:nvPr/>
        </p:nvSpPr>
        <p:spPr>
          <a:xfrm>
            <a:off x="1409700" y="1780401"/>
            <a:ext cx="381000" cy="276999"/>
          </a:xfrm>
          <a:prstGeom prst="rect">
            <a:avLst/>
          </a:prstGeom>
          <a:noFill/>
        </p:spPr>
        <p:txBody>
          <a:bodyPr wrap="square" rtlCol="0">
            <a:spAutoFit/>
          </a:bodyPr>
          <a:lstStyle/>
          <a:p>
            <a:r>
              <a:rPr lang="en-US" sz="1200" dirty="0" smtClean="0"/>
              <a:t>X,Y</a:t>
            </a:r>
          </a:p>
        </p:txBody>
      </p:sp>
      <p:sp>
        <p:nvSpPr>
          <p:cNvPr id="38" name="TextBox 37"/>
          <p:cNvSpPr txBox="1"/>
          <p:nvPr/>
        </p:nvSpPr>
        <p:spPr>
          <a:xfrm>
            <a:off x="571500" y="2282625"/>
            <a:ext cx="381000" cy="276999"/>
          </a:xfrm>
          <a:prstGeom prst="rect">
            <a:avLst/>
          </a:prstGeom>
          <a:noFill/>
        </p:spPr>
        <p:txBody>
          <a:bodyPr wrap="square" rtlCol="0">
            <a:spAutoFit/>
          </a:bodyPr>
          <a:lstStyle/>
          <a:p>
            <a:r>
              <a:rPr lang="en-US" sz="1200" dirty="0" smtClean="0"/>
              <a:t>X,Y</a:t>
            </a:r>
          </a:p>
        </p:txBody>
      </p:sp>
      <p:grpSp>
        <p:nvGrpSpPr>
          <p:cNvPr id="46" name="Group 45"/>
          <p:cNvGrpSpPr/>
          <p:nvPr/>
        </p:nvGrpSpPr>
        <p:grpSpPr>
          <a:xfrm>
            <a:off x="647700" y="2621776"/>
            <a:ext cx="4838700" cy="796996"/>
            <a:chOff x="647700" y="2621776"/>
            <a:chExt cx="4838700" cy="796996"/>
          </a:xfrm>
        </p:grpSpPr>
        <p:grpSp>
          <p:nvGrpSpPr>
            <p:cNvPr id="25" name="Group 24"/>
            <p:cNvGrpSpPr/>
            <p:nvPr/>
          </p:nvGrpSpPr>
          <p:grpSpPr>
            <a:xfrm>
              <a:off x="762000" y="2895600"/>
              <a:ext cx="4572000" cy="516714"/>
              <a:chOff x="762000" y="2057400"/>
              <a:chExt cx="4572000" cy="516714"/>
            </a:xfrm>
          </p:grpSpPr>
          <p:cxnSp>
            <p:nvCxnSpPr>
              <p:cNvPr id="26" name="Straight Connector 25"/>
              <p:cNvCxnSpPr/>
              <p:nvPr/>
            </p:nvCxnSpPr>
            <p:spPr>
              <a:xfrm flipV="1">
                <a:off x="762000" y="2057401"/>
                <a:ext cx="838200" cy="508069"/>
              </a:xfrm>
              <a:prstGeom prst="line">
                <a:avLst/>
              </a:prstGeom>
              <a:ln cap="flat">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600200" y="2057402"/>
                <a:ext cx="685800" cy="508068"/>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286000" y="2057400"/>
                <a:ext cx="838200" cy="50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124200" y="2057402"/>
                <a:ext cx="685800" cy="508068"/>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810000" y="2066045"/>
                <a:ext cx="838200" cy="508069"/>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48200" y="2066046"/>
                <a:ext cx="685800" cy="508068"/>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5181600" y="3141773"/>
              <a:ext cx="304800" cy="276999"/>
            </a:xfrm>
            <a:prstGeom prst="rect">
              <a:avLst/>
            </a:prstGeom>
            <a:noFill/>
          </p:spPr>
          <p:txBody>
            <a:bodyPr wrap="square" rtlCol="0">
              <a:spAutoFit/>
            </a:bodyPr>
            <a:lstStyle/>
            <a:p>
              <a:r>
                <a:rPr lang="en-US" sz="1200" dirty="0" smtClean="0"/>
                <a:t>6</a:t>
              </a:r>
            </a:p>
          </p:txBody>
        </p:sp>
        <p:sp>
          <p:nvSpPr>
            <p:cNvPr id="40" name="TextBox 39"/>
            <p:cNvSpPr txBox="1"/>
            <p:nvPr/>
          </p:nvSpPr>
          <p:spPr>
            <a:xfrm>
              <a:off x="4533900" y="2630136"/>
              <a:ext cx="228600" cy="276999"/>
            </a:xfrm>
            <a:prstGeom prst="rect">
              <a:avLst/>
            </a:prstGeom>
            <a:noFill/>
          </p:spPr>
          <p:txBody>
            <a:bodyPr wrap="square" rtlCol="0">
              <a:spAutoFit/>
            </a:bodyPr>
            <a:lstStyle/>
            <a:p>
              <a:r>
                <a:rPr lang="en-US" sz="1200" dirty="0" smtClean="0"/>
                <a:t>5</a:t>
              </a:r>
            </a:p>
          </p:txBody>
        </p:sp>
        <p:sp>
          <p:nvSpPr>
            <p:cNvPr id="41" name="TextBox 40"/>
            <p:cNvSpPr txBox="1"/>
            <p:nvPr/>
          </p:nvSpPr>
          <p:spPr>
            <a:xfrm>
              <a:off x="3657600" y="3126671"/>
              <a:ext cx="304800" cy="276999"/>
            </a:xfrm>
            <a:prstGeom prst="rect">
              <a:avLst/>
            </a:prstGeom>
            <a:noFill/>
          </p:spPr>
          <p:txBody>
            <a:bodyPr wrap="square" rtlCol="0">
              <a:spAutoFit/>
            </a:bodyPr>
            <a:lstStyle/>
            <a:p>
              <a:r>
                <a:rPr lang="en-US" sz="1200" dirty="0" smtClean="0"/>
                <a:t>4</a:t>
              </a:r>
            </a:p>
          </p:txBody>
        </p:sp>
        <p:sp>
          <p:nvSpPr>
            <p:cNvPr id="42" name="TextBox 41"/>
            <p:cNvSpPr txBox="1"/>
            <p:nvPr/>
          </p:nvSpPr>
          <p:spPr>
            <a:xfrm>
              <a:off x="3009900" y="2621776"/>
              <a:ext cx="228600" cy="276999"/>
            </a:xfrm>
            <a:prstGeom prst="rect">
              <a:avLst/>
            </a:prstGeom>
            <a:noFill/>
          </p:spPr>
          <p:txBody>
            <a:bodyPr wrap="square" rtlCol="0">
              <a:spAutoFit/>
            </a:bodyPr>
            <a:lstStyle/>
            <a:p>
              <a:r>
                <a:rPr lang="en-US" sz="1200" dirty="0" smtClean="0"/>
                <a:t>3</a:t>
              </a:r>
            </a:p>
          </p:txBody>
        </p:sp>
        <p:sp>
          <p:nvSpPr>
            <p:cNvPr id="43" name="TextBox 42"/>
            <p:cNvSpPr txBox="1"/>
            <p:nvPr/>
          </p:nvSpPr>
          <p:spPr>
            <a:xfrm>
              <a:off x="2171700" y="3118968"/>
              <a:ext cx="228600" cy="276999"/>
            </a:xfrm>
            <a:prstGeom prst="rect">
              <a:avLst/>
            </a:prstGeom>
            <a:noFill/>
          </p:spPr>
          <p:txBody>
            <a:bodyPr wrap="square" rtlCol="0">
              <a:spAutoFit/>
            </a:bodyPr>
            <a:lstStyle/>
            <a:p>
              <a:r>
                <a:rPr lang="en-US" sz="1200" dirty="0" smtClean="0"/>
                <a:t>2</a:t>
              </a:r>
            </a:p>
          </p:txBody>
        </p:sp>
        <p:sp>
          <p:nvSpPr>
            <p:cNvPr id="44" name="TextBox 43"/>
            <p:cNvSpPr txBox="1"/>
            <p:nvPr/>
          </p:nvSpPr>
          <p:spPr>
            <a:xfrm>
              <a:off x="1447800" y="2630136"/>
              <a:ext cx="304800" cy="276999"/>
            </a:xfrm>
            <a:prstGeom prst="rect">
              <a:avLst/>
            </a:prstGeom>
            <a:noFill/>
          </p:spPr>
          <p:txBody>
            <a:bodyPr wrap="square" rtlCol="0">
              <a:spAutoFit/>
            </a:bodyPr>
            <a:lstStyle/>
            <a:p>
              <a:r>
                <a:rPr lang="en-US" sz="1200" dirty="0" smtClean="0"/>
                <a:t>1</a:t>
              </a:r>
            </a:p>
          </p:txBody>
        </p:sp>
        <p:sp>
          <p:nvSpPr>
            <p:cNvPr id="45" name="TextBox 44"/>
            <p:cNvSpPr txBox="1"/>
            <p:nvPr/>
          </p:nvSpPr>
          <p:spPr>
            <a:xfrm>
              <a:off x="647700" y="3120938"/>
              <a:ext cx="304800" cy="276999"/>
            </a:xfrm>
            <a:prstGeom prst="rect">
              <a:avLst/>
            </a:prstGeom>
            <a:noFill/>
          </p:spPr>
          <p:txBody>
            <a:bodyPr wrap="square" rtlCol="0">
              <a:spAutoFit/>
            </a:bodyPr>
            <a:lstStyle/>
            <a:p>
              <a:r>
                <a:rPr lang="en-US" sz="1200" dirty="0"/>
                <a:t>0</a:t>
              </a:r>
              <a:endParaRPr lang="en-US" sz="1200" dirty="0" smtClean="0"/>
            </a:p>
          </p:txBody>
        </p:sp>
      </p:grpSp>
      <p:grpSp>
        <p:nvGrpSpPr>
          <p:cNvPr id="66" name="Group 65"/>
          <p:cNvGrpSpPr/>
          <p:nvPr/>
        </p:nvGrpSpPr>
        <p:grpSpPr>
          <a:xfrm>
            <a:off x="876300" y="4736620"/>
            <a:ext cx="4572000" cy="978380"/>
            <a:chOff x="876300" y="4384158"/>
            <a:chExt cx="4572000" cy="978380"/>
          </a:xfrm>
        </p:grpSpPr>
        <p:cxnSp>
          <p:nvCxnSpPr>
            <p:cNvPr id="56" name="Straight Connector 55"/>
            <p:cNvCxnSpPr/>
            <p:nvPr/>
          </p:nvCxnSpPr>
          <p:spPr>
            <a:xfrm flipV="1">
              <a:off x="876300" y="4845825"/>
              <a:ext cx="838200" cy="508069"/>
            </a:xfrm>
            <a:prstGeom prst="line">
              <a:avLst/>
            </a:prstGeom>
            <a:ln cap="flat">
              <a:headEnd type="ova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714500" y="4845826"/>
              <a:ext cx="685800" cy="508068"/>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400300" y="4845824"/>
              <a:ext cx="838200" cy="508069"/>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238500" y="4845826"/>
              <a:ext cx="685800" cy="508068"/>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924300" y="4854469"/>
              <a:ext cx="838200" cy="508069"/>
            </a:xfrm>
            <a:prstGeom prst="line">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762500" y="4854470"/>
              <a:ext cx="685800" cy="508068"/>
            </a:xfrm>
            <a:prstGeom prst="line">
              <a:avLst/>
            </a:prstGeom>
            <a:ln>
              <a:headEnd type="none"/>
              <a:tailEnd type="ova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343400" y="4580360"/>
              <a:ext cx="838200" cy="276999"/>
            </a:xfrm>
            <a:prstGeom prst="rect">
              <a:avLst/>
            </a:prstGeom>
            <a:noFill/>
          </p:spPr>
          <p:txBody>
            <a:bodyPr wrap="square" rtlCol="0">
              <a:spAutoFit/>
            </a:bodyPr>
            <a:lstStyle/>
            <a:p>
              <a:r>
                <a:rPr lang="en-US" sz="1200" dirty="0" smtClean="0"/>
                <a:t>0001-03</a:t>
              </a:r>
            </a:p>
          </p:txBody>
        </p:sp>
        <p:sp>
          <p:nvSpPr>
            <p:cNvPr id="51" name="TextBox 50"/>
            <p:cNvSpPr txBox="1"/>
            <p:nvPr/>
          </p:nvSpPr>
          <p:spPr>
            <a:xfrm>
              <a:off x="3810000" y="4384158"/>
              <a:ext cx="228600" cy="646331"/>
            </a:xfrm>
            <a:prstGeom prst="rect">
              <a:avLst/>
            </a:prstGeom>
            <a:solidFill>
              <a:srgbClr val="00B050"/>
            </a:solidFill>
            <a:ln w="6350">
              <a:solidFill>
                <a:schemeClr val="tx1"/>
              </a:solidFill>
            </a:ln>
          </p:spPr>
          <p:txBody>
            <a:bodyPr wrap="square" rtlCol="0">
              <a:spAutoFit/>
            </a:bodyPr>
            <a:lstStyle/>
            <a:p>
              <a:pPr algn="ctr"/>
              <a:r>
                <a:rPr lang="en-US" sz="1200" dirty="0" smtClean="0">
                  <a:solidFill>
                    <a:schemeClr val="bg1"/>
                  </a:solidFill>
                </a:rPr>
                <a:t>2</a:t>
              </a:r>
            </a:p>
            <a:p>
              <a:pPr algn="ctr"/>
              <a:r>
                <a:rPr lang="en-US" sz="1200" dirty="0" smtClean="0">
                  <a:solidFill>
                    <a:schemeClr val="bg1"/>
                  </a:solidFill>
                </a:rPr>
                <a:t>2</a:t>
              </a:r>
            </a:p>
            <a:p>
              <a:pPr algn="ctr"/>
              <a:r>
                <a:rPr lang="en-US" sz="1200" dirty="0">
                  <a:solidFill>
                    <a:schemeClr val="bg1"/>
                  </a:solidFill>
                </a:rPr>
                <a:t>2</a:t>
              </a:r>
              <a:endParaRPr lang="en-US" sz="1200" dirty="0" smtClean="0">
                <a:solidFill>
                  <a:schemeClr val="bg1"/>
                </a:solidFill>
              </a:endParaRPr>
            </a:p>
          </p:txBody>
        </p:sp>
        <p:sp>
          <p:nvSpPr>
            <p:cNvPr id="52" name="TextBox 51"/>
            <p:cNvSpPr txBox="1"/>
            <p:nvPr/>
          </p:nvSpPr>
          <p:spPr>
            <a:xfrm>
              <a:off x="2857500" y="4568825"/>
              <a:ext cx="800100" cy="276999"/>
            </a:xfrm>
            <a:prstGeom prst="rect">
              <a:avLst/>
            </a:prstGeom>
            <a:noFill/>
          </p:spPr>
          <p:txBody>
            <a:bodyPr wrap="square" rtlCol="0">
              <a:spAutoFit/>
            </a:bodyPr>
            <a:lstStyle/>
            <a:p>
              <a:r>
                <a:rPr lang="en-US" sz="1200" dirty="0" smtClean="0"/>
                <a:t>0001-02</a:t>
              </a:r>
            </a:p>
          </p:txBody>
        </p:sp>
        <p:sp>
          <p:nvSpPr>
            <p:cNvPr id="53" name="TextBox 52"/>
            <p:cNvSpPr txBox="1"/>
            <p:nvPr/>
          </p:nvSpPr>
          <p:spPr>
            <a:xfrm>
              <a:off x="2286000" y="4384158"/>
              <a:ext cx="228600" cy="646331"/>
            </a:xfrm>
            <a:prstGeom prst="rect">
              <a:avLst/>
            </a:prstGeom>
            <a:solidFill>
              <a:srgbClr val="00B050"/>
            </a:solidFill>
            <a:ln w="6350">
              <a:solidFill>
                <a:schemeClr val="tx1"/>
              </a:solidFill>
            </a:ln>
          </p:spPr>
          <p:txBody>
            <a:bodyPr wrap="square" rtlCol="0">
              <a:spAutoFit/>
            </a:bodyPr>
            <a:lstStyle/>
            <a:p>
              <a:pPr algn="ctr"/>
              <a:r>
                <a:rPr lang="en-US" sz="1200" dirty="0" smtClean="0">
                  <a:solidFill>
                    <a:schemeClr val="bg1"/>
                  </a:solidFill>
                </a:rPr>
                <a:t>2</a:t>
              </a:r>
            </a:p>
            <a:p>
              <a:pPr algn="ctr"/>
              <a:r>
                <a:rPr lang="en-US" sz="1200" dirty="0" smtClean="0">
                  <a:solidFill>
                    <a:schemeClr val="bg1"/>
                  </a:solidFill>
                </a:rPr>
                <a:t>2</a:t>
              </a:r>
            </a:p>
            <a:p>
              <a:pPr algn="ctr"/>
              <a:r>
                <a:rPr lang="en-US" sz="1200" dirty="0">
                  <a:solidFill>
                    <a:schemeClr val="bg1"/>
                  </a:solidFill>
                </a:rPr>
                <a:t>0</a:t>
              </a:r>
              <a:endParaRPr lang="en-US" sz="1200" dirty="0" smtClean="0">
                <a:solidFill>
                  <a:schemeClr val="bg1"/>
                </a:solidFill>
              </a:endParaRPr>
            </a:p>
          </p:txBody>
        </p:sp>
        <p:sp>
          <p:nvSpPr>
            <p:cNvPr id="54" name="TextBox 53"/>
            <p:cNvSpPr txBox="1"/>
            <p:nvPr/>
          </p:nvSpPr>
          <p:spPr>
            <a:xfrm>
              <a:off x="1276673" y="4580360"/>
              <a:ext cx="838200" cy="276999"/>
            </a:xfrm>
            <a:prstGeom prst="rect">
              <a:avLst/>
            </a:prstGeom>
            <a:noFill/>
          </p:spPr>
          <p:txBody>
            <a:bodyPr wrap="square" rtlCol="0">
              <a:spAutoFit/>
            </a:bodyPr>
            <a:lstStyle/>
            <a:p>
              <a:r>
                <a:rPr lang="en-US" sz="1200" dirty="0" smtClean="0"/>
                <a:t>0001-01</a:t>
              </a:r>
            </a:p>
          </p:txBody>
        </p:sp>
        <p:cxnSp>
          <p:nvCxnSpPr>
            <p:cNvPr id="63" name="Straight Connector 62"/>
            <p:cNvCxnSpPr>
              <a:stCxn id="51" idx="2"/>
            </p:cNvCxnSpPr>
            <p:nvPr/>
          </p:nvCxnSpPr>
          <p:spPr>
            <a:xfrm>
              <a:off x="3924300" y="5030489"/>
              <a:ext cx="0" cy="323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3" idx="2"/>
            </p:cNvCxnSpPr>
            <p:nvPr/>
          </p:nvCxnSpPr>
          <p:spPr>
            <a:xfrm>
              <a:off x="2400300" y="5030489"/>
              <a:ext cx="0" cy="323404"/>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10240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GRID </a:t>
            </a: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0409"/>
          <a:stretch/>
        </p:blipFill>
        <p:spPr>
          <a:xfrm>
            <a:off x="370016" y="914400"/>
            <a:ext cx="8392984" cy="5105400"/>
          </a:xfrm>
        </p:spPr>
      </p:pic>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11</a:t>
            </a:fld>
            <a:endParaRPr lang="en-US" dirty="0"/>
          </a:p>
        </p:txBody>
      </p:sp>
    </p:spTree>
    <p:extLst>
      <p:ext uri="{BB962C8B-B14F-4D97-AF65-F5344CB8AC3E}">
        <p14:creationId xmlns:p14="http://schemas.microsoft.com/office/powerpoint/2010/main" val="2473586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481549"/>
            <a:ext cx="8382000" cy="4538653"/>
          </a:xfrm>
          <a:ln w="19050">
            <a:solidFill>
              <a:schemeClr val="tx1"/>
            </a:solidFill>
          </a:ln>
        </p:spPr>
      </p:pic>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12</a:t>
            </a:fld>
            <a:endParaRPr lang="en-US" dirty="0"/>
          </a:p>
        </p:txBody>
      </p:sp>
      <p:sp>
        <p:nvSpPr>
          <p:cNvPr id="6" name="TextBox 5"/>
          <p:cNvSpPr txBox="1"/>
          <p:nvPr/>
        </p:nvSpPr>
        <p:spPr>
          <a:xfrm>
            <a:off x="347472" y="914400"/>
            <a:ext cx="4419600" cy="461665"/>
          </a:xfrm>
          <a:prstGeom prst="rect">
            <a:avLst/>
          </a:prstGeom>
          <a:noFill/>
        </p:spPr>
        <p:txBody>
          <a:bodyPr wrap="square" rtlCol="0">
            <a:spAutoFit/>
          </a:bodyPr>
          <a:lstStyle/>
          <a:p>
            <a:r>
              <a:rPr lang="en-US" sz="2400" dirty="0" smtClean="0">
                <a:latin typeface="Franklin Gothic Book" panose="020B0503020102020204" pitchFamily="34" charset="0"/>
              </a:rPr>
              <a:t>Point and Click LRM Tools</a:t>
            </a:r>
          </a:p>
        </p:txBody>
      </p:sp>
    </p:spTree>
    <p:extLst>
      <p:ext uri="{BB962C8B-B14F-4D97-AF65-F5344CB8AC3E}">
        <p14:creationId xmlns:p14="http://schemas.microsoft.com/office/powerpoint/2010/main" val="3527614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375" y="1524000"/>
            <a:ext cx="8477250" cy="1801339"/>
          </a:xfrm>
          <a:ln w="19050">
            <a:solidFill>
              <a:schemeClr val="tx1"/>
            </a:solidFill>
          </a:ln>
        </p:spPr>
      </p:pic>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13</a:t>
            </a:fld>
            <a:endParaRPr lang="en-US" dirty="0"/>
          </a:p>
        </p:txBody>
      </p:sp>
      <p:sp>
        <p:nvSpPr>
          <p:cNvPr id="6" name="TextBox 5"/>
          <p:cNvSpPr txBox="1"/>
          <p:nvPr/>
        </p:nvSpPr>
        <p:spPr>
          <a:xfrm>
            <a:off x="347472" y="909935"/>
            <a:ext cx="4419600" cy="461665"/>
          </a:xfrm>
          <a:prstGeom prst="rect">
            <a:avLst/>
          </a:prstGeom>
          <a:noFill/>
        </p:spPr>
        <p:txBody>
          <a:bodyPr wrap="square" rtlCol="0">
            <a:spAutoFit/>
          </a:bodyPr>
          <a:lstStyle/>
          <a:p>
            <a:r>
              <a:rPr lang="en-US" sz="2400" dirty="0" smtClean="0">
                <a:latin typeface="Franklin Gothic Book" panose="020B0503020102020204" pitchFamily="34" charset="0"/>
              </a:rPr>
              <a:t>GRID Asset Table</a:t>
            </a:r>
          </a:p>
        </p:txBody>
      </p:sp>
      <p:sp>
        <p:nvSpPr>
          <p:cNvPr id="7" name="TextBox 6"/>
          <p:cNvSpPr txBox="1"/>
          <p:nvPr/>
        </p:nvSpPr>
        <p:spPr>
          <a:xfrm>
            <a:off x="347472" y="3505200"/>
            <a:ext cx="5024628" cy="461665"/>
          </a:xfrm>
          <a:prstGeom prst="rect">
            <a:avLst/>
          </a:prstGeom>
          <a:noFill/>
        </p:spPr>
        <p:txBody>
          <a:bodyPr wrap="square" rtlCol="0">
            <a:spAutoFit/>
          </a:bodyPr>
          <a:lstStyle/>
          <a:p>
            <a:r>
              <a:rPr lang="en-US" sz="2400" dirty="0" smtClean="0">
                <a:latin typeface="Franklin Gothic Book" panose="020B0503020102020204" pitchFamily="34" charset="0"/>
              </a:rPr>
              <a:t>Basic table model for 120+ assets</a:t>
            </a:r>
          </a:p>
        </p:txBody>
      </p:sp>
      <p:graphicFrame>
        <p:nvGraphicFramePr>
          <p:cNvPr id="3" name="Table 2"/>
          <p:cNvGraphicFramePr>
            <a:graphicFrameLocks noGrp="1"/>
          </p:cNvGraphicFramePr>
          <p:nvPr>
            <p:extLst>
              <p:ext uri="{D42A27DB-BD31-4B8C-83A1-F6EECF244321}">
                <p14:modId xmlns:p14="http://schemas.microsoft.com/office/powerpoint/2010/main" val="1180635823"/>
              </p:ext>
            </p:extLst>
          </p:nvPr>
        </p:nvGraphicFramePr>
        <p:xfrm>
          <a:off x="457200" y="4191000"/>
          <a:ext cx="1676400" cy="1725295"/>
        </p:xfrm>
        <a:graphic>
          <a:graphicData uri="http://schemas.openxmlformats.org/drawingml/2006/table">
            <a:tbl>
              <a:tblPr firstRow="1" bandRow="1">
                <a:tableStyleId>{5C22544A-7EE6-4342-B048-85BDC9FD1C3A}</a:tableStyleId>
              </a:tblPr>
              <a:tblGrid>
                <a:gridCol w="1676400"/>
              </a:tblGrid>
              <a:tr h="277495">
                <a:tc>
                  <a:txBody>
                    <a:bodyPr/>
                    <a:lstStyle/>
                    <a:p>
                      <a:r>
                        <a:rPr lang="en-US" sz="1200" b="0" dirty="0" smtClean="0">
                          <a:solidFill>
                            <a:schemeClr val="tx1"/>
                          </a:solidFill>
                        </a:rPr>
                        <a:t>Asset</a:t>
                      </a:r>
                      <a:r>
                        <a:rPr lang="en-US" sz="1200" b="0" baseline="0" dirty="0" smtClean="0">
                          <a:solidFill>
                            <a:schemeClr val="tx1"/>
                          </a:solidFill>
                        </a:rPr>
                        <a:t> Type</a:t>
                      </a:r>
                      <a:endParaRPr lang="en-US" sz="1200" b="0" dirty="0">
                        <a:solidFill>
                          <a:schemeClr val="tx1"/>
                        </a:solidFill>
                      </a:endParaRPr>
                    </a:p>
                  </a:txBody>
                  <a:tcPr>
                    <a:solidFill>
                      <a:srgbClr val="E7E7E8"/>
                    </a:solidFill>
                  </a:tcPr>
                </a:tc>
              </a:tr>
              <a:tr h="280670">
                <a:tc>
                  <a:txBody>
                    <a:bodyPr/>
                    <a:lstStyle/>
                    <a:p>
                      <a:r>
                        <a:rPr lang="en-US" sz="1200" dirty="0" smtClean="0"/>
                        <a:t>Begin</a:t>
                      </a:r>
                      <a:r>
                        <a:rPr lang="en-US" sz="1200" baseline="0" dirty="0" smtClean="0"/>
                        <a:t> </a:t>
                      </a:r>
                      <a:r>
                        <a:rPr lang="en-US" sz="1200" baseline="0" dirty="0" err="1" smtClean="0"/>
                        <a:t>Lat</a:t>
                      </a:r>
                      <a:endParaRPr lang="en-US" sz="1200" dirty="0"/>
                    </a:p>
                  </a:txBody>
                  <a:tcPr/>
                </a:tc>
              </a:tr>
              <a:tr h="283845">
                <a:tc>
                  <a:txBody>
                    <a:bodyPr/>
                    <a:lstStyle/>
                    <a:p>
                      <a:r>
                        <a:rPr lang="en-US" sz="1200" dirty="0" smtClean="0"/>
                        <a:t>Begin Long</a:t>
                      </a:r>
                      <a:endParaRPr lang="en-US" sz="1200" dirty="0"/>
                    </a:p>
                  </a:txBody>
                  <a:tcPr/>
                </a:tc>
              </a:tr>
              <a:tr h="273685">
                <a:tc>
                  <a:txBody>
                    <a:bodyPr/>
                    <a:lstStyle/>
                    <a:p>
                      <a:r>
                        <a:rPr lang="en-US" sz="1200" dirty="0" smtClean="0"/>
                        <a:t>End </a:t>
                      </a:r>
                      <a:r>
                        <a:rPr lang="en-US" sz="1200" dirty="0" err="1" smtClean="0"/>
                        <a:t>Lat</a:t>
                      </a:r>
                      <a:endParaRPr lang="en-US" sz="1200" dirty="0"/>
                    </a:p>
                  </a:txBody>
                  <a:tcPr/>
                </a:tc>
              </a:tr>
              <a:tr h="304165">
                <a:tc>
                  <a:txBody>
                    <a:bodyPr/>
                    <a:lstStyle/>
                    <a:p>
                      <a:r>
                        <a:rPr lang="en-US" sz="1200" dirty="0" smtClean="0"/>
                        <a:t>End Long</a:t>
                      </a:r>
                      <a:endParaRPr lang="en-US" sz="1200" dirty="0"/>
                    </a:p>
                  </a:txBody>
                  <a:tcPr/>
                </a:tc>
              </a:tr>
              <a:tr h="304800">
                <a:tc>
                  <a:txBody>
                    <a:bodyPr/>
                    <a:lstStyle/>
                    <a:p>
                      <a:r>
                        <a:rPr lang="en-US" sz="1200" dirty="0" smtClean="0"/>
                        <a:t>Shape</a:t>
                      </a:r>
                      <a:endParaRPr lang="en-US" sz="1200" dirty="0"/>
                    </a:p>
                  </a:txBody>
                  <a:tcPr/>
                </a:tc>
              </a:tr>
            </a:tbl>
          </a:graphicData>
        </a:graphic>
      </p:graphicFrame>
      <p:grpSp>
        <p:nvGrpSpPr>
          <p:cNvPr id="19" name="Group 18"/>
          <p:cNvGrpSpPr/>
          <p:nvPr/>
        </p:nvGrpSpPr>
        <p:grpSpPr>
          <a:xfrm>
            <a:off x="3048000" y="4267200"/>
            <a:ext cx="1676400" cy="1600200"/>
            <a:chOff x="3200400" y="4114800"/>
            <a:chExt cx="1676400" cy="1600200"/>
          </a:xfrm>
        </p:grpSpPr>
        <p:sp>
          <p:nvSpPr>
            <p:cNvPr id="8" name="Rectangle 7"/>
            <p:cNvSpPr/>
            <p:nvPr/>
          </p:nvSpPr>
          <p:spPr>
            <a:xfrm>
              <a:off x="3200400" y="41148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14" name="Rectangle 13"/>
            <p:cNvSpPr/>
            <p:nvPr/>
          </p:nvSpPr>
          <p:spPr>
            <a:xfrm>
              <a:off x="3352800" y="42672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15" name="Rectangle 14"/>
            <p:cNvSpPr/>
            <p:nvPr/>
          </p:nvSpPr>
          <p:spPr>
            <a:xfrm>
              <a:off x="3505200" y="44196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16" name="Rectangle 15"/>
            <p:cNvSpPr/>
            <p:nvPr/>
          </p:nvSpPr>
          <p:spPr>
            <a:xfrm>
              <a:off x="3657600" y="45720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17" name="Rectangle 16"/>
            <p:cNvSpPr/>
            <p:nvPr/>
          </p:nvSpPr>
          <p:spPr>
            <a:xfrm>
              <a:off x="3810000" y="47244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18" name="Rectangle 17"/>
            <p:cNvSpPr/>
            <p:nvPr/>
          </p:nvSpPr>
          <p:spPr>
            <a:xfrm>
              <a:off x="3962400" y="48768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grpSp>
      <p:grpSp>
        <p:nvGrpSpPr>
          <p:cNvPr id="20" name="Group 19"/>
          <p:cNvGrpSpPr/>
          <p:nvPr/>
        </p:nvGrpSpPr>
        <p:grpSpPr>
          <a:xfrm>
            <a:off x="5067300" y="4267200"/>
            <a:ext cx="1676400" cy="1600200"/>
            <a:chOff x="3200400" y="4114800"/>
            <a:chExt cx="1676400" cy="1600200"/>
          </a:xfrm>
        </p:grpSpPr>
        <p:sp>
          <p:nvSpPr>
            <p:cNvPr id="21" name="Rectangle 20"/>
            <p:cNvSpPr/>
            <p:nvPr/>
          </p:nvSpPr>
          <p:spPr>
            <a:xfrm>
              <a:off x="3200400" y="41148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22" name="Rectangle 21"/>
            <p:cNvSpPr/>
            <p:nvPr/>
          </p:nvSpPr>
          <p:spPr>
            <a:xfrm>
              <a:off x="3352800" y="42672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23" name="Rectangle 22"/>
            <p:cNvSpPr/>
            <p:nvPr/>
          </p:nvSpPr>
          <p:spPr>
            <a:xfrm>
              <a:off x="3505200" y="44196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24" name="Rectangle 23"/>
            <p:cNvSpPr/>
            <p:nvPr/>
          </p:nvSpPr>
          <p:spPr>
            <a:xfrm>
              <a:off x="3657600" y="45720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25" name="Rectangle 24"/>
            <p:cNvSpPr/>
            <p:nvPr/>
          </p:nvSpPr>
          <p:spPr>
            <a:xfrm>
              <a:off x="3810000" y="47244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26" name="Rectangle 25"/>
            <p:cNvSpPr/>
            <p:nvPr/>
          </p:nvSpPr>
          <p:spPr>
            <a:xfrm>
              <a:off x="3962400" y="48768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grpSp>
      <p:grpSp>
        <p:nvGrpSpPr>
          <p:cNvPr id="27" name="Group 26"/>
          <p:cNvGrpSpPr/>
          <p:nvPr/>
        </p:nvGrpSpPr>
        <p:grpSpPr>
          <a:xfrm>
            <a:off x="7086600" y="4267200"/>
            <a:ext cx="1676400" cy="1600200"/>
            <a:chOff x="3200400" y="4114800"/>
            <a:chExt cx="1676400" cy="1600200"/>
          </a:xfrm>
        </p:grpSpPr>
        <p:sp>
          <p:nvSpPr>
            <p:cNvPr id="28" name="Rectangle 27"/>
            <p:cNvSpPr/>
            <p:nvPr/>
          </p:nvSpPr>
          <p:spPr>
            <a:xfrm>
              <a:off x="3200400" y="41148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29" name="Rectangle 28"/>
            <p:cNvSpPr/>
            <p:nvPr/>
          </p:nvSpPr>
          <p:spPr>
            <a:xfrm>
              <a:off x="3352800" y="42672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30" name="Rectangle 29"/>
            <p:cNvSpPr/>
            <p:nvPr/>
          </p:nvSpPr>
          <p:spPr>
            <a:xfrm>
              <a:off x="3505200" y="44196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31" name="Rectangle 30"/>
            <p:cNvSpPr/>
            <p:nvPr/>
          </p:nvSpPr>
          <p:spPr>
            <a:xfrm>
              <a:off x="3657600" y="45720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32" name="Rectangle 31"/>
            <p:cNvSpPr/>
            <p:nvPr/>
          </p:nvSpPr>
          <p:spPr>
            <a:xfrm>
              <a:off x="3810000" y="47244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33" name="Rectangle 32"/>
            <p:cNvSpPr/>
            <p:nvPr/>
          </p:nvSpPr>
          <p:spPr>
            <a:xfrm>
              <a:off x="3962400" y="4876800"/>
              <a:ext cx="914400" cy="83820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grpSp>
    </p:spTree>
    <p:extLst>
      <p:ext uri="{BB962C8B-B14F-4D97-AF65-F5344CB8AC3E}">
        <p14:creationId xmlns:p14="http://schemas.microsoft.com/office/powerpoint/2010/main" val="2336303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2115" y="1524000"/>
            <a:ext cx="6463285" cy="2244509"/>
          </a:xfrm>
          <a:ln w="19050">
            <a:solidFill>
              <a:schemeClr val="tx1"/>
            </a:solidFill>
          </a:ln>
        </p:spPr>
      </p:pic>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592" y="3993489"/>
            <a:ext cx="6464808" cy="2102511"/>
          </a:xfrm>
          <a:prstGeom prst="rect">
            <a:avLst/>
          </a:prstGeom>
          <a:ln w="19050">
            <a:solidFill>
              <a:schemeClr val="tx1"/>
            </a:solidFill>
          </a:ln>
        </p:spPr>
      </p:pic>
      <p:sp>
        <p:nvSpPr>
          <p:cNvPr id="7" name="TextBox 6"/>
          <p:cNvSpPr txBox="1"/>
          <p:nvPr/>
        </p:nvSpPr>
        <p:spPr>
          <a:xfrm>
            <a:off x="347472" y="909935"/>
            <a:ext cx="3157728" cy="461665"/>
          </a:xfrm>
          <a:prstGeom prst="rect">
            <a:avLst/>
          </a:prstGeom>
          <a:noFill/>
        </p:spPr>
        <p:txBody>
          <a:bodyPr wrap="square" rtlCol="0">
            <a:spAutoFit/>
          </a:bodyPr>
          <a:lstStyle/>
          <a:p>
            <a:r>
              <a:rPr lang="en-US" sz="2400" dirty="0" smtClean="0">
                <a:latin typeface="Franklin Gothic Book" panose="020B0503020102020204" pitchFamily="34" charset="0"/>
              </a:rPr>
              <a:t>Roadway Updates</a:t>
            </a:r>
          </a:p>
        </p:txBody>
      </p:sp>
      <p:sp>
        <p:nvSpPr>
          <p:cNvPr id="8" name="TextBox 7"/>
          <p:cNvSpPr txBox="1"/>
          <p:nvPr/>
        </p:nvSpPr>
        <p:spPr>
          <a:xfrm>
            <a:off x="152400" y="1676400"/>
            <a:ext cx="2133600"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Franklin Gothic Book" panose="020B0503020102020204" pitchFamily="34" charset="0"/>
              </a:rPr>
              <a:t>Assets within 53’ tolerance are snapped to the new alignment</a:t>
            </a:r>
          </a:p>
          <a:p>
            <a:pPr marL="342900" indent="-342900">
              <a:buFont typeface="Arial" panose="020B0604020202020204" pitchFamily="34" charset="0"/>
              <a:buChar char="•"/>
            </a:pPr>
            <a:endParaRPr lang="en-US" sz="2000" dirty="0" smtClean="0">
              <a:latin typeface="Franklin Gothic Book" panose="020B0503020102020204" pitchFamily="34" charset="0"/>
            </a:endParaRPr>
          </a:p>
          <a:p>
            <a:pPr marL="342900" indent="-342900">
              <a:buFont typeface="Arial" panose="020B0604020202020204" pitchFamily="34" charset="0"/>
              <a:buChar char="•"/>
            </a:pPr>
            <a:r>
              <a:rPr lang="en-US" sz="2000" dirty="0" smtClean="0">
                <a:latin typeface="Franklin Gothic Book" panose="020B0503020102020204" pitchFamily="34" charset="0"/>
              </a:rPr>
              <a:t>Realignment process applied to 120+ assets</a:t>
            </a:r>
          </a:p>
        </p:txBody>
      </p:sp>
    </p:spTree>
    <p:extLst>
      <p:ext uri="{BB962C8B-B14F-4D97-AF65-F5344CB8AC3E}">
        <p14:creationId xmlns:p14="http://schemas.microsoft.com/office/powerpoint/2010/main" val="185797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a:t>
            </a:r>
            <a:endParaRPr lang="en-US" dirty="0"/>
          </a:p>
        </p:txBody>
      </p:sp>
      <p:sp>
        <p:nvSpPr>
          <p:cNvPr id="3" name="Content Placeholder 2"/>
          <p:cNvSpPr>
            <a:spLocks noGrp="1"/>
          </p:cNvSpPr>
          <p:nvPr>
            <p:ph idx="1"/>
          </p:nvPr>
        </p:nvSpPr>
        <p:spPr>
          <a:xfrm>
            <a:off x="304800" y="860476"/>
            <a:ext cx="7162800" cy="5083124"/>
          </a:xfrm>
        </p:spPr>
        <p:txBody>
          <a:bodyPr>
            <a:noAutofit/>
          </a:bodyPr>
          <a:lstStyle/>
          <a:p>
            <a:pPr marL="0" indent="0">
              <a:spcAft>
                <a:spcPts val="0"/>
              </a:spcAft>
              <a:buNone/>
            </a:pPr>
            <a:r>
              <a:rPr lang="en-US" sz="1600" b="1" dirty="0" smtClean="0"/>
              <a:t>Types of Users and Roles</a:t>
            </a:r>
          </a:p>
          <a:p>
            <a:pPr lvl="1">
              <a:spcAft>
                <a:spcPts val="0"/>
              </a:spcAft>
              <a:buFont typeface="Arial" panose="020B0604020202020204" pitchFamily="34" charset="0"/>
              <a:buChar char="•"/>
            </a:pPr>
            <a:r>
              <a:rPr lang="en-US" sz="1200" dirty="0" smtClean="0"/>
              <a:t>TPP Users</a:t>
            </a:r>
          </a:p>
          <a:p>
            <a:pPr lvl="3">
              <a:spcAft>
                <a:spcPts val="0"/>
              </a:spcAft>
            </a:pPr>
            <a:r>
              <a:rPr lang="en-US" sz="1200" dirty="0" smtClean="0"/>
              <a:t>Administrators:  Create users, Assign Roles/Groups</a:t>
            </a:r>
          </a:p>
          <a:p>
            <a:pPr lvl="3">
              <a:spcAft>
                <a:spcPts val="0"/>
              </a:spcAft>
            </a:pPr>
            <a:r>
              <a:rPr lang="en-US" sz="1200" dirty="0" smtClean="0"/>
              <a:t>ETL Users:  Load Roadway (and other) GIS data</a:t>
            </a:r>
          </a:p>
          <a:p>
            <a:pPr lvl="3">
              <a:spcAft>
                <a:spcPts val="0"/>
              </a:spcAft>
            </a:pPr>
            <a:r>
              <a:rPr lang="en-US" sz="1200" dirty="0" smtClean="0"/>
              <a:t>Reviewers:  Assign/Review jobs</a:t>
            </a:r>
          </a:p>
          <a:p>
            <a:pPr lvl="3">
              <a:spcAft>
                <a:spcPts val="0"/>
              </a:spcAft>
            </a:pPr>
            <a:r>
              <a:rPr lang="en-US" sz="1200" dirty="0" smtClean="0"/>
              <a:t>Maintainers:  Work jobs</a:t>
            </a:r>
          </a:p>
          <a:p>
            <a:pPr lvl="1">
              <a:spcAft>
                <a:spcPts val="0"/>
              </a:spcAft>
              <a:buFont typeface="Arial" panose="020B0604020202020204" pitchFamily="34" charset="0"/>
              <a:buChar char="•"/>
            </a:pPr>
            <a:r>
              <a:rPr lang="en-US" sz="1200" dirty="0" smtClean="0"/>
              <a:t>District Users (former TRM editors)</a:t>
            </a:r>
            <a:endParaRPr lang="en-US" sz="1200" dirty="0"/>
          </a:p>
          <a:p>
            <a:pPr lvl="3">
              <a:spcAft>
                <a:spcPts val="0"/>
              </a:spcAft>
            </a:pPr>
            <a:r>
              <a:rPr lang="en-US" sz="1200" dirty="0" smtClean="0"/>
              <a:t>Reviewers:  Assign/Review jobs</a:t>
            </a:r>
          </a:p>
          <a:p>
            <a:pPr lvl="3">
              <a:spcAft>
                <a:spcPts val="0"/>
              </a:spcAft>
            </a:pPr>
            <a:r>
              <a:rPr lang="en-US" sz="1200" dirty="0" smtClean="0"/>
              <a:t>Maintainers:  Work jobs</a:t>
            </a:r>
            <a:endParaRPr lang="en-US" sz="1200" dirty="0"/>
          </a:p>
          <a:p>
            <a:pPr lvl="3">
              <a:spcAft>
                <a:spcPts val="0"/>
              </a:spcAft>
            </a:pPr>
            <a:r>
              <a:rPr lang="en-US" sz="1200" dirty="0" smtClean="0"/>
              <a:t>Edit Data within their District</a:t>
            </a:r>
          </a:p>
          <a:p>
            <a:pPr marL="457200" lvl="1" indent="-171450">
              <a:spcAft>
                <a:spcPts val="0"/>
              </a:spcAft>
              <a:buFont typeface="Arial" panose="020B0604020202020204" pitchFamily="34" charset="0"/>
              <a:buChar char="•"/>
            </a:pPr>
            <a:r>
              <a:rPr lang="en-US" sz="1200" dirty="0" smtClean="0"/>
              <a:t>Read Only Users</a:t>
            </a:r>
          </a:p>
          <a:p>
            <a:pPr marL="914400" lvl="3">
              <a:spcAft>
                <a:spcPts val="0"/>
              </a:spcAft>
            </a:pPr>
            <a:r>
              <a:rPr lang="en-US" sz="1200" dirty="0" smtClean="0"/>
              <a:t>Access to the Map</a:t>
            </a:r>
          </a:p>
          <a:p>
            <a:pPr marL="914400" lvl="3">
              <a:spcAft>
                <a:spcPts val="0"/>
              </a:spcAft>
            </a:pPr>
            <a:r>
              <a:rPr lang="en-US" sz="1200" dirty="0" smtClean="0"/>
              <a:t>Access to the LRS Readout Tools</a:t>
            </a:r>
          </a:p>
          <a:p>
            <a:pPr lvl="1">
              <a:spcAft>
                <a:spcPts val="0"/>
              </a:spcAft>
              <a:buFont typeface="Arial" panose="020B0604020202020204" pitchFamily="34" charset="0"/>
              <a:buChar char="•"/>
            </a:pPr>
            <a:r>
              <a:rPr lang="en-US" sz="1200" u="sng" dirty="0" smtClean="0"/>
              <a:t>All</a:t>
            </a:r>
            <a:r>
              <a:rPr lang="en-US" sz="1200" dirty="0" smtClean="0"/>
              <a:t> Editors must take formal training class (PLN-216)</a:t>
            </a:r>
          </a:p>
          <a:p>
            <a:pPr lvl="1">
              <a:spcAft>
                <a:spcPts val="0"/>
              </a:spcAft>
              <a:buFont typeface="Arial" panose="020B0604020202020204" pitchFamily="34" charset="0"/>
              <a:buChar char="•"/>
            </a:pPr>
            <a:r>
              <a:rPr lang="en-US" sz="1200" dirty="0" smtClean="0"/>
              <a:t>Read Only users attend WebEx training</a:t>
            </a:r>
          </a:p>
          <a:p>
            <a:pPr lvl="1">
              <a:spcAft>
                <a:spcPts val="0"/>
              </a:spcAft>
              <a:buFont typeface="Arial" panose="020B0604020202020204" pitchFamily="34" charset="0"/>
              <a:buChar char="•"/>
            </a:pPr>
            <a:endParaRPr lang="en-US" sz="1200" dirty="0"/>
          </a:p>
          <a:p>
            <a:pPr lvl="1">
              <a:spcAft>
                <a:spcPts val="0"/>
              </a:spcAft>
              <a:buFont typeface="Arial" panose="020B0604020202020204" pitchFamily="34" charset="0"/>
              <a:buChar char="•"/>
            </a:pPr>
            <a:endParaRPr lang="en-US" sz="1200" dirty="0" smtClean="0"/>
          </a:p>
          <a:p>
            <a:pPr marL="0" indent="0">
              <a:spcAft>
                <a:spcPts val="0"/>
              </a:spcAft>
              <a:buNone/>
            </a:pPr>
            <a:r>
              <a:rPr lang="en-US" sz="1600" b="1" dirty="0" smtClean="0"/>
              <a:t>Weekly Asset Review Project - WebEx</a:t>
            </a:r>
          </a:p>
          <a:p>
            <a:pPr lvl="1">
              <a:spcAft>
                <a:spcPts val="0"/>
              </a:spcAft>
              <a:buFont typeface="Arial" panose="020B0604020202020204" pitchFamily="34" charset="0"/>
              <a:buChar char="•"/>
            </a:pPr>
            <a:r>
              <a:rPr lang="en-US" sz="1200" dirty="0"/>
              <a:t>TPP “Office Hours” to help District staff dedicate time to and ask questions about </a:t>
            </a:r>
            <a:r>
              <a:rPr lang="en-US" sz="1200" dirty="0" smtClean="0"/>
              <a:t>GRID</a:t>
            </a:r>
          </a:p>
          <a:p>
            <a:pPr lvl="3">
              <a:spcAft>
                <a:spcPts val="0"/>
              </a:spcAft>
            </a:pPr>
            <a:r>
              <a:rPr lang="en-US" sz="1200" dirty="0" smtClean="0"/>
              <a:t>Every 4</a:t>
            </a:r>
            <a:r>
              <a:rPr lang="en-US" sz="1200" baseline="30000" dirty="0" smtClean="0"/>
              <a:t>th</a:t>
            </a:r>
            <a:r>
              <a:rPr lang="en-US" sz="1200" dirty="0" smtClean="0"/>
              <a:t> Tuesday</a:t>
            </a:r>
            <a:endParaRPr lang="en-US" sz="1200" dirty="0"/>
          </a:p>
          <a:p>
            <a:pPr lvl="1">
              <a:spcAft>
                <a:spcPts val="0"/>
              </a:spcAft>
              <a:buFont typeface="Arial" panose="020B0604020202020204" pitchFamily="34" charset="0"/>
              <a:buChar char="•"/>
            </a:pPr>
            <a:r>
              <a:rPr lang="en-US" sz="1200" dirty="0"/>
              <a:t>Statewide Review of Assets </a:t>
            </a:r>
            <a:r>
              <a:rPr lang="en-US" sz="1200" dirty="0" smtClean="0"/>
              <a:t>Project  (Maintenance Section, Surface Type, Median Type, Roadway Design, Number of Lanes)</a:t>
            </a:r>
          </a:p>
          <a:p>
            <a:pPr lvl="1">
              <a:spcAft>
                <a:spcPts val="0"/>
              </a:spcAft>
              <a:buFont typeface="Arial" panose="020B0604020202020204" pitchFamily="34" charset="0"/>
              <a:buChar char="•"/>
            </a:pPr>
            <a:r>
              <a:rPr lang="en-US" sz="1200" dirty="0" smtClean="0"/>
              <a:t>Next meeting is December 5</a:t>
            </a:r>
            <a:r>
              <a:rPr lang="en-US" sz="1200" baseline="30000" dirty="0" smtClean="0"/>
              <a:t>th</a:t>
            </a:r>
            <a:r>
              <a:rPr lang="en-US" sz="1200" dirty="0" smtClean="0"/>
              <a:t> due to the holiday schedule</a:t>
            </a:r>
            <a:endParaRPr lang="en-US" sz="1200" dirty="0"/>
          </a:p>
          <a:p>
            <a:pPr marL="0" indent="0">
              <a:spcAft>
                <a:spcPts val="0"/>
              </a:spcAft>
              <a:buNone/>
            </a:pPr>
            <a:endParaRPr lang="en-US" sz="1200" b="1" dirty="0" smtClean="0"/>
          </a:p>
          <a:p>
            <a:pPr marL="0" indent="0">
              <a:spcAft>
                <a:spcPts val="0"/>
              </a:spcAft>
              <a:buNone/>
            </a:pPr>
            <a:endParaRPr lang="en-US" sz="1200" b="1" dirty="0"/>
          </a:p>
          <a:p>
            <a:pPr marL="0" indent="0">
              <a:spcAft>
                <a:spcPts val="0"/>
              </a:spcAft>
              <a:buNone/>
            </a:pPr>
            <a:r>
              <a:rPr lang="en-US" sz="1600" b="1" dirty="0" smtClean="0">
                <a:hlinkClick r:id="rId3"/>
              </a:rPr>
              <a:t>Data Management Wiki</a:t>
            </a:r>
            <a:endParaRPr lang="en-US" sz="1600" b="1" dirty="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15</a:t>
            </a:fld>
            <a:endParaRPr lang="en-US" dirty="0"/>
          </a:p>
        </p:txBody>
      </p:sp>
    </p:spTree>
    <p:extLst>
      <p:ext uri="{BB962C8B-B14F-4D97-AF65-F5344CB8AC3E}">
        <p14:creationId xmlns:p14="http://schemas.microsoft.com/office/powerpoint/2010/main" val="3173711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a:t>
            </a:r>
            <a:endParaRPr lang="en-US" dirty="0"/>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16</a:t>
            </a:fld>
            <a:endParaRPr lang="en-US" dirty="0"/>
          </a:p>
        </p:txBody>
      </p:sp>
      <p:sp>
        <p:nvSpPr>
          <p:cNvPr id="4" name="TextBox 3"/>
          <p:cNvSpPr txBox="1"/>
          <p:nvPr/>
        </p:nvSpPr>
        <p:spPr>
          <a:xfrm>
            <a:off x="304800" y="914400"/>
            <a:ext cx="8534400" cy="3908762"/>
          </a:xfrm>
          <a:prstGeom prst="rect">
            <a:avLst/>
          </a:prstGeom>
          <a:noFill/>
        </p:spPr>
        <p:txBody>
          <a:bodyPr wrap="square" rtlCol="0">
            <a:spAutoFit/>
          </a:bodyPr>
          <a:lstStyle/>
          <a:p>
            <a:r>
              <a:rPr lang="en-US" sz="1600" b="1" dirty="0" smtClean="0"/>
              <a:t>TxDOT Consumers </a:t>
            </a:r>
            <a:r>
              <a:rPr lang="en-US" sz="1600" b="1" dirty="0"/>
              <a:t>of Roadway Inventory </a:t>
            </a:r>
            <a:r>
              <a:rPr lang="en-US" sz="1600" b="1" dirty="0" smtClean="0"/>
              <a:t>and GIS </a:t>
            </a:r>
            <a:r>
              <a:rPr lang="en-US" sz="1600" b="1" dirty="0" err="1" smtClean="0"/>
              <a:t>linework</a:t>
            </a:r>
            <a:r>
              <a:rPr lang="en-US" sz="1600" b="1" dirty="0" smtClean="0"/>
              <a:t> </a:t>
            </a:r>
            <a:endParaRPr lang="en-US" sz="1600" b="1" dirty="0"/>
          </a:p>
          <a:p>
            <a:pPr marL="171450" indent="-171450">
              <a:buFont typeface="Arial" panose="020B0604020202020204" pitchFamily="34" charset="0"/>
              <a:buChar char="•"/>
            </a:pPr>
            <a:r>
              <a:rPr lang="en-US" sz="1200" dirty="0"/>
              <a:t>Statewide Traffic Analysis and Reporting System (STARS)</a:t>
            </a:r>
          </a:p>
          <a:p>
            <a:pPr marL="171450" indent="-171450">
              <a:buFont typeface="Arial" panose="020B0604020202020204" pitchFamily="34" charset="0"/>
              <a:buChar char="•"/>
            </a:pPr>
            <a:r>
              <a:rPr lang="en-US" sz="1200" dirty="0"/>
              <a:t>Unified Transportation Program (UTP)</a:t>
            </a:r>
          </a:p>
          <a:p>
            <a:pPr marL="171450" indent="-171450">
              <a:buFont typeface="Arial" panose="020B0604020202020204" pitchFamily="34" charset="0"/>
              <a:buChar char="•"/>
            </a:pPr>
            <a:r>
              <a:rPr lang="en-US" sz="1200" dirty="0"/>
              <a:t>District Construction Information System (DCIS)</a:t>
            </a:r>
          </a:p>
          <a:p>
            <a:pPr marL="171450" indent="-171450">
              <a:buFont typeface="Arial" panose="020B0604020202020204" pitchFamily="34" charset="0"/>
              <a:buChar char="•"/>
            </a:pPr>
            <a:r>
              <a:rPr lang="en-US" sz="1200" dirty="0"/>
              <a:t>Pavement Management Information System (PMIS)</a:t>
            </a:r>
          </a:p>
          <a:p>
            <a:pPr marL="171450" indent="-171450">
              <a:buFont typeface="Arial" panose="020B0604020202020204" pitchFamily="34" charset="0"/>
              <a:buChar char="•"/>
            </a:pPr>
            <a:r>
              <a:rPr lang="en-US" sz="1200" dirty="0"/>
              <a:t>Crash Record Information System (CRIS</a:t>
            </a:r>
            <a:r>
              <a:rPr lang="en-US" sz="1200" dirty="0" smtClean="0"/>
              <a:t>)</a:t>
            </a:r>
          </a:p>
          <a:p>
            <a:pPr marL="171450" indent="-171450">
              <a:buFont typeface="Arial" panose="020B0604020202020204" pitchFamily="34" charset="0"/>
              <a:buChar char="•"/>
            </a:pPr>
            <a:r>
              <a:rPr lang="en-US" sz="1200" dirty="0"/>
              <a:t>TxDOT Districts and Divisions as part of their normal TxDOT work processes</a:t>
            </a:r>
          </a:p>
          <a:p>
            <a:pPr marL="171450" indent="-171450">
              <a:buFont typeface="Arial" panose="020B0604020202020204" pitchFamily="34" charset="0"/>
              <a:buChar char="•"/>
            </a:pPr>
            <a:endParaRPr lang="en-US" sz="1200" dirty="0" smtClean="0"/>
          </a:p>
          <a:p>
            <a:endParaRPr lang="en-US" sz="1200" dirty="0" smtClean="0"/>
          </a:p>
          <a:p>
            <a:r>
              <a:rPr lang="en-US" sz="1600" b="1" dirty="0" smtClean="0"/>
              <a:t>External Consumers of Roadway Inventory and GIS </a:t>
            </a:r>
            <a:r>
              <a:rPr lang="en-US" sz="1600" b="1" dirty="0" err="1" smtClean="0"/>
              <a:t>linework</a:t>
            </a:r>
            <a:endParaRPr lang="en-US" sz="1600" b="1" dirty="0"/>
          </a:p>
          <a:p>
            <a:pPr marL="171450" indent="-171450">
              <a:buFont typeface="Arial" panose="020B0604020202020204" pitchFamily="34" charset="0"/>
              <a:buChar char="•"/>
            </a:pPr>
            <a:r>
              <a:rPr lang="en-US" sz="1200" dirty="0"/>
              <a:t>Federal Highway Administration (FHWA</a:t>
            </a:r>
            <a:r>
              <a:rPr lang="en-US" sz="1200" dirty="0" smtClean="0"/>
              <a:t>)</a:t>
            </a:r>
          </a:p>
          <a:p>
            <a:pPr marL="171450" indent="-171450">
              <a:buFont typeface="Arial" panose="020B0604020202020204" pitchFamily="34" charset="0"/>
              <a:buChar char="•"/>
            </a:pPr>
            <a:r>
              <a:rPr lang="en-US" sz="1200" dirty="0" smtClean="0"/>
              <a:t>Texas Comptroller of Public Accounts</a:t>
            </a:r>
          </a:p>
          <a:p>
            <a:pPr marL="171450" indent="-171450">
              <a:buFont typeface="Arial" panose="020B0604020202020204" pitchFamily="34" charset="0"/>
              <a:buChar char="•"/>
            </a:pPr>
            <a:r>
              <a:rPr lang="en-US" sz="1200" dirty="0" smtClean="0"/>
              <a:t>Texas Department of Motor Vehicles</a:t>
            </a:r>
          </a:p>
          <a:p>
            <a:pPr marL="171450" indent="-171450">
              <a:buFont typeface="Arial" panose="020B0604020202020204" pitchFamily="34" charset="0"/>
              <a:buChar char="•"/>
            </a:pPr>
            <a:r>
              <a:rPr lang="en-US" sz="1200" dirty="0" smtClean="0"/>
              <a:t>Texas Department of Public Safety</a:t>
            </a:r>
          </a:p>
          <a:p>
            <a:pPr marL="171450" indent="-171450">
              <a:buFont typeface="Arial" panose="020B0604020202020204" pitchFamily="34" charset="0"/>
              <a:buChar char="•"/>
            </a:pPr>
            <a:r>
              <a:rPr lang="en-US" sz="1200" dirty="0" smtClean="0"/>
              <a:t>Texas Natural Resources Information Service</a:t>
            </a:r>
          </a:p>
          <a:p>
            <a:pPr marL="171450" indent="-171450">
              <a:buFont typeface="Arial" panose="020B0604020202020204" pitchFamily="34" charset="0"/>
              <a:buChar char="•"/>
            </a:pPr>
            <a:r>
              <a:rPr lang="en-US" sz="1200" dirty="0" smtClean="0"/>
              <a:t>Texas Commission on Environmental Quality</a:t>
            </a:r>
          </a:p>
          <a:p>
            <a:pPr marL="171450" indent="-171450">
              <a:buFont typeface="Arial" panose="020B0604020202020204" pitchFamily="34" charset="0"/>
              <a:buChar char="•"/>
            </a:pPr>
            <a:r>
              <a:rPr lang="en-US" sz="1200" dirty="0" smtClean="0"/>
              <a:t>Texas Parks and Wildlife Department</a:t>
            </a:r>
          </a:p>
          <a:p>
            <a:pPr marL="171450" indent="-171450">
              <a:buFont typeface="Arial" panose="020B0604020202020204" pitchFamily="34" charset="0"/>
              <a:buChar char="•"/>
            </a:pPr>
            <a:r>
              <a:rPr lang="en-US" sz="1200" dirty="0" smtClean="0"/>
              <a:t>All 254 Texas Counties</a:t>
            </a:r>
            <a:endParaRPr lang="en-US" sz="1200" dirty="0"/>
          </a:p>
          <a:p>
            <a:endParaRPr lang="en-US" sz="1200" dirty="0" smtClean="0"/>
          </a:p>
          <a:p>
            <a:endParaRPr lang="en-US" sz="1200" dirty="0"/>
          </a:p>
        </p:txBody>
      </p:sp>
    </p:spTree>
    <p:extLst>
      <p:ext uri="{BB962C8B-B14F-4D97-AF65-F5344CB8AC3E}">
        <p14:creationId xmlns:p14="http://schemas.microsoft.com/office/powerpoint/2010/main" val="2424488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17</a:t>
            </a:fld>
            <a:endParaRPr lang="en-US" dirty="0"/>
          </a:p>
        </p:txBody>
      </p:sp>
      <p:sp>
        <p:nvSpPr>
          <p:cNvPr id="4" name="TextBox 3"/>
          <p:cNvSpPr txBox="1"/>
          <p:nvPr/>
        </p:nvSpPr>
        <p:spPr>
          <a:xfrm>
            <a:off x="304800" y="914400"/>
            <a:ext cx="8534400" cy="2862322"/>
          </a:xfrm>
          <a:prstGeom prst="rect">
            <a:avLst/>
          </a:prstGeom>
          <a:noFill/>
        </p:spPr>
        <p:txBody>
          <a:bodyPr wrap="square" rtlCol="0">
            <a:spAutoFit/>
          </a:bodyPr>
          <a:lstStyle/>
          <a:p>
            <a:r>
              <a:rPr lang="en-US" sz="1600" b="1" dirty="0" smtClean="0"/>
              <a:t>Attributes and Locations Summarized</a:t>
            </a:r>
          </a:p>
          <a:p>
            <a:r>
              <a:rPr lang="en-US" sz="1200" dirty="0" smtClean="0"/>
              <a:t>At the end of the reporting year, we summarize the full body of attributes and location information into a series of reports.  These reports are made available on TxDOT.gov and are the basis for all inventory related public information requests and statewide analysis within the next data year.  The federal reporting deadline is June 15</a:t>
            </a:r>
            <a:r>
              <a:rPr lang="en-US" sz="1200" baseline="30000" dirty="0" smtClean="0"/>
              <a:t>th</a:t>
            </a:r>
            <a:r>
              <a:rPr lang="en-US" sz="1200" dirty="0" smtClean="0"/>
              <a:t>.</a:t>
            </a:r>
            <a:endParaRPr lang="en-US" sz="1200" dirty="0"/>
          </a:p>
          <a:p>
            <a:endParaRPr lang="en-US" sz="1200" dirty="0" smtClean="0"/>
          </a:p>
          <a:p>
            <a:r>
              <a:rPr lang="en-US" sz="1600" b="1" dirty="0" smtClean="0"/>
              <a:t>Standard Reports</a:t>
            </a:r>
            <a:endParaRPr lang="en-US" sz="1600" b="1" dirty="0"/>
          </a:p>
          <a:p>
            <a:pPr marL="171450" indent="-171450">
              <a:buFont typeface="Arial" panose="020B0604020202020204" pitchFamily="34" charset="0"/>
              <a:buChar char="•"/>
            </a:pPr>
            <a:r>
              <a:rPr lang="en-US" sz="1200" dirty="0" smtClean="0"/>
              <a:t>Highway Performance Monitoring </a:t>
            </a:r>
            <a:r>
              <a:rPr lang="en-US" sz="1200" dirty="0"/>
              <a:t>System (HPMS</a:t>
            </a:r>
            <a:r>
              <a:rPr lang="en-US" sz="1200" dirty="0" smtClean="0"/>
              <a:t>), key ingredient for motor fuel tax reimbursements from FHWA</a:t>
            </a:r>
          </a:p>
          <a:p>
            <a:pPr marL="171450" indent="-171450">
              <a:buFont typeface="Arial" panose="020B0604020202020204" pitchFamily="34" charset="0"/>
              <a:buChar char="•"/>
            </a:pPr>
            <a:r>
              <a:rPr lang="en-US" sz="1200" dirty="0" smtClean="0"/>
              <a:t> </a:t>
            </a:r>
            <a:r>
              <a:rPr lang="en-US" sz="1200" dirty="0" smtClean="0">
                <a:hlinkClick r:id="rId2"/>
              </a:rPr>
              <a:t>Annual Reports</a:t>
            </a:r>
            <a:r>
              <a:rPr lang="en-US" sz="1200" dirty="0" smtClean="0"/>
              <a:t> (PDF and GIS Version)</a:t>
            </a:r>
          </a:p>
          <a:p>
            <a:pPr marL="171450" indent="-171450">
              <a:buFont typeface="Arial" panose="020B0604020202020204" pitchFamily="34" charset="0"/>
              <a:buChar char="•"/>
            </a:pPr>
            <a:r>
              <a:rPr lang="en-US" sz="1200" dirty="0" smtClean="0">
                <a:hlinkClick r:id="rId2"/>
              </a:rPr>
              <a:t>Multi-Year Roadway Data Tables</a:t>
            </a:r>
            <a:r>
              <a:rPr lang="en-US" sz="1200" dirty="0" smtClean="0"/>
              <a:t> (Excel Version)</a:t>
            </a:r>
          </a:p>
          <a:p>
            <a:pPr marL="171450" indent="-171450">
              <a:buFont typeface="Arial" panose="020B0604020202020204" pitchFamily="34" charset="0"/>
              <a:buChar char="•"/>
            </a:pPr>
            <a:r>
              <a:rPr lang="en-US" sz="1200" dirty="0" smtClean="0"/>
              <a:t>County Road Inventory</a:t>
            </a:r>
            <a:endParaRPr lang="en-US" sz="1200" dirty="0"/>
          </a:p>
          <a:p>
            <a:pPr marL="171450" indent="-171450">
              <a:buFont typeface="Arial" panose="020B0604020202020204" pitchFamily="34" charset="0"/>
              <a:buChar char="•"/>
            </a:pPr>
            <a:endParaRPr lang="en-US" sz="1200" dirty="0" smtClean="0"/>
          </a:p>
          <a:p>
            <a:r>
              <a:rPr lang="en-US" sz="1600" b="1" dirty="0" smtClean="0"/>
              <a:t>Interesting Facts for 2016</a:t>
            </a:r>
          </a:p>
          <a:p>
            <a:endParaRPr lang="en-US" sz="1200" dirty="0" smtClean="0"/>
          </a:p>
          <a:p>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2392297970"/>
              </p:ext>
            </p:extLst>
          </p:nvPr>
        </p:nvGraphicFramePr>
        <p:xfrm>
          <a:off x="381000" y="3505200"/>
          <a:ext cx="8382000" cy="1854200"/>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370840">
                <a:tc>
                  <a:txBody>
                    <a:bodyPr/>
                    <a:lstStyle/>
                    <a:p>
                      <a:endParaRPr lang="en-US" sz="1600" dirty="0"/>
                    </a:p>
                  </a:txBody>
                  <a:tcPr/>
                </a:tc>
                <a:tc>
                  <a:txBody>
                    <a:bodyPr/>
                    <a:lstStyle/>
                    <a:p>
                      <a:pPr algn="ctr"/>
                      <a:r>
                        <a:rPr lang="en-US" sz="1600" dirty="0" smtClean="0"/>
                        <a:t>On System</a:t>
                      </a:r>
                      <a:endParaRPr lang="en-US" sz="1600" dirty="0"/>
                    </a:p>
                  </a:txBody>
                  <a:tcPr/>
                </a:tc>
                <a:tc>
                  <a:txBody>
                    <a:bodyPr/>
                    <a:lstStyle/>
                    <a:p>
                      <a:pPr algn="ctr"/>
                      <a:r>
                        <a:rPr lang="en-US" sz="1600" dirty="0" smtClean="0"/>
                        <a:t>Off System</a:t>
                      </a:r>
                      <a:endParaRPr lang="en-US" sz="1600" dirty="0"/>
                    </a:p>
                  </a:txBody>
                  <a:tcPr/>
                </a:tc>
                <a:tc>
                  <a:txBody>
                    <a:bodyPr/>
                    <a:lstStyle/>
                    <a:p>
                      <a:pPr algn="ctr"/>
                      <a:r>
                        <a:rPr lang="en-US" sz="1600" dirty="0" smtClean="0"/>
                        <a:t>Total</a:t>
                      </a:r>
                      <a:endParaRPr lang="en-US" sz="1600" dirty="0"/>
                    </a:p>
                  </a:txBody>
                  <a:tcPr/>
                </a:tc>
                <a:tc>
                  <a:txBody>
                    <a:bodyPr/>
                    <a:lstStyle/>
                    <a:p>
                      <a:pPr algn="ctr"/>
                      <a:r>
                        <a:rPr lang="en-US" sz="1600" dirty="0" smtClean="0"/>
                        <a:t>State Rank</a:t>
                      </a:r>
                      <a:endParaRPr lang="en-US" sz="1600" dirty="0"/>
                    </a:p>
                  </a:txBody>
                  <a:tcPr/>
                </a:tc>
              </a:tr>
              <a:tr h="370840">
                <a:tc>
                  <a:txBody>
                    <a:bodyPr/>
                    <a:lstStyle/>
                    <a:p>
                      <a:r>
                        <a:rPr lang="en-US" sz="1600" dirty="0" smtClean="0"/>
                        <a:t>Centerline Miles</a:t>
                      </a:r>
                      <a:endParaRPr lang="en-US" sz="1600" dirty="0"/>
                    </a:p>
                  </a:txBody>
                  <a:tcPr/>
                </a:tc>
                <a:tc>
                  <a:txBody>
                    <a:bodyPr/>
                    <a:lstStyle/>
                    <a:p>
                      <a:pPr algn="ctr"/>
                      <a:r>
                        <a:rPr lang="en-US" sz="1600" dirty="0" smtClean="0"/>
                        <a:t>80,483</a:t>
                      </a:r>
                      <a:endParaRPr lang="en-US" sz="1600" dirty="0"/>
                    </a:p>
                  </a:txBody>
                  <a:tcPr/>
                </a:tc>
                <a:tc>
                  <a:txBody>
                    <a:bodyPr/>
                    <a:lstStyle/>
                    <a:p>
                      <a:pPr algn="ctr"/>
                      <a:r>
                        <a:rPr lang="en-US" sz="1600" dirty="0" smtClean="0"/>
                        <a:t>233,172</a:t>
                      </a:r>
                      <a:endParaRPr lang="en-US" sz="1600" dirty="0"/>
                    </a:p>
                  </a:txBody>
                  <a:tcPr/>
                </a:tc>
                <a:tc>
                  <a:txBody>
                    <a:bodyPr/>
                    <a:lstStyle/>
                    <a:p>
                      <a:pPr algn="ctr"/>
                      <a:r>
                        <a:rPr lang="en-US" sz="1600" dirty="0" smtClean="0"/>
                        <a:t>313,656</a:t>
                      </a:r>
                      <a:endParaRPr lang="en-US" sz="1600" dirty="0"/>
                    </a:p>
                  </a:txBody>
                  <a:tcPr/>
                </a:tc>
                <a:tc>
                  <a:txBody>
                    <a:bodyPr/>
                    <a:lstStyle/>
                    <a:p>
                      <a:pPr algn="ctr"/>
                      <a:r>
                        <a:rPr lang="en-US" sz="1600" dirty="0" smtClean="0"/>
                        <a:t>1</a:t>
                      </a:r>
                      <a:r>
                        <a:rPr lang="en-US" sz="1600" baseline="30000" dirty="0" smtClean="0"/>
                        <a:t>st</a:t>
                      </a:r>
                      <a:endParaRPr lang="en-US" sz="1600" dirty="0"/>
                    </a:p>
                  </a:txBody>
                  <a:tcPr/>
                </a:tc>
              </a:tr>
              <a:tr h="370840">
                <a:tc>
                  <a:txBody>
                    <a:bodyPr/>
                    <a:lstStyle/>
                    <a:p>
                      <a:r>
                        <a:rPr lang="en-US" sz="1600" dirty="0" smtClean="0"/>
                        <a:t>Lane Miles</a:t>
                      </a:r>
                      <a:endParaRPr lang="en-US" sz="1600" dirty="0"/>
                    </a:p>
                  </a:txBody>
                  <a:tcPr/>
                </a:tc>
                <a:tc>
                  <a:txBody>
                    <a:bodyPr/>
                    <a:lstStyle/>
                    <a:p>
                      <a:pPr algn="ctr"/>
                      <a:r>
                        <a:rPr lang="en-US" sz="1600" dirty="0" smtClean="0"/>
                        <a:t>195,964</a:t>
                      </a:r>
                      <a:endParaRPr lang="en-US" sz="1600" dirty="0"/>
                    </a:p>
                  </a:txBody>
                  <a:tcPr/>
                </a:tc>
                <a:tc>
                  <a:txBody>
                    <a:bodyPr/>
                    <a:lstStyle/>
                    <a:p>
                      <a:pPr algn="ctr"/>
                      <a:r>
                        <a:rPr lang="en-US" sz="1600" dirty="0" smtClean="0"/>
                        <a:t>481,955</a:t>
                      </a:r>
                      <a:endParaRPr lang="en-US" sz="1600" dirty="0"/>
                    </a:p>
                  </a:txBody>
                  <a:tcPr/>
                </a:tc>
                <a:tc>
                  <a:txBody>
                    <a:bodyPr/>
                    <a:lstStyle/>
                    <a:p>
                      <a:pPr algn="ctr"/>
                      <a:r>
                        <a:rPr lang="en-US" sz="1600" dirty="0" smtClean="0"/>
                        <a:t>677,919</a:t>
                      </a:r>
                      <a:endParaRPr lang="en-US" sz="1600" dirty="0"/>
                    </a:p>
                  </a:txBody>
                  <a:tcPr/>
                </a:tc>
                <a:tc>
                  <a:txBody>
                    <a:bodyPr/>
                    <a:lstStyle/>
                    <a:p>
                      <a:pPr algn="ctr"/>
                      <a:r>
                        <a:rPr lang="en-US" sz="1600" dirty="0" smtClean="0"/>
                        <a:t>1</a:t>
                      </a:r>
                      <a:r>
                        <a:rPr lang="en-US" sz="1600" baseline="30000" dirty="0" smtClean="0"/>
                        <a:t>st</a:t>
                      </a:r>
                      <a:endParaRPr lang="en-US" sz="1600" dirty="0"/>
                    </a:p>
                  </a:txBody>
                  <a:tcPr/>
                </a:tc>
              </a:tr>
              <a:tr h="370840">
                <a:tc>
                  <a:txBody>
                    <a:bodyPr/>
                    <a:lstStyle/>
                    <a:p>
                      <a:r>
                        <a:rPr lang="en-US" sz="1600" dirty="0" smtClean="0"/>
                        <a:t>Daily Truck VMT</a:t>
                      </a:r>
                      <a:endParaRPr lang="en-US" sz="1600" dirty="0"/>
                    </a:p>
                  </a:txBody>
                  <a:tcPr/>
                </a:tc>
                <a:tc>
                  <a:txBody>
                    <a:bodyPr/>
                    <a:lstStyle/>
                    <a:p>
                      <a:pPr algn="ctr"/>
                      <a:r>
                        <a:rPr lang="en-US" sz="1600" dirty="0" smtClean="0"/>
                        <a:t>68,778,625</a:t>
                      </a:r>
                      <a:endParaRPr lang="en-US" sz="1600" dirty="0"/>
                    </a:p>
                  </a:txBody>
                  <a:tcPr/>
                </a:tc>
                <a:tc>
                  <a:txBody>
                    <a:bodyPr/>
                    <a:lstStyle/>
                    <a:p>
                      <a:pPr algn="ctr"/>
                      <a:r>
                        <a:rPr lang="en-US" sz="1600" dirty="0" smtClean="0"/>
                        <a:t>7,751,175</a:t>
                      </a:r>
                      <a:endParaRPr lang="en-US" sz="1600" dirty="0"/>
                    </a:p>
                  </a:txBody>
                  <a:tcPr/>
                </a:tc>
                <a:tc>
                  <a:txBody>
                    <a:bodyPr/>
                    <a:lstStyle/>
                    <a:p>
                      <a:pPr algn="ctr"/>
                      <a:r>
                        <a:rPr lang="en-US" sz="1600" b="1" dirty="0" smtClean="0">
                          <a:solidFill>
                            <a:srgbClr val="C00000"/>
                          </a:solidFill>
                        </a:rPr>
                        <a:t>76,529,800</a:t>
                      </a:r>
                      <a:endParaRPr lang="en-US" sz="1600" b="1" dirty="0">
                        <a:solidFill>
                          <a:srgbClr val="C00000"/>
                        </a:solidFill>
                      </a:endParaRPr>
                    </a:p>
                  </a:txBody>
                  <a:tcPr/>
                </a:tc>
                <a:tc>
                  <a:txBody>
                    <a:bodyPr/>
                    <a:lstStyle/>
                    <a:p>
                      <a:pPr algn="ctr"/>
                      <a:r>
                        <a:rPr lang="en-US" sz="1600" dirty="0" smtClean="0"/>
                        <a:t>1</a:t>
                      </a:r>
                      <a:r>
                        <a:rPr lang="en-US" sz="1600" baseline="30000" dirty="0" smtClean="0"/>
                        <a:t>st</a:t>
                      </a:r>
                      <a:endParaRPr lang="en-US" sz="1600" dirty="0"/>
                    </a:p>
                  </a:txBody>
                  <a:tcPr/>
                </a:tc>
              </a:tr>
              <a:tr h="370840">
                <a:tc>
                  <a:txBody>
                    <a:bodyPr/>
                    <a:lstStyle/>
                    <a:p>
                      <a:r>
                        <a:rPr lang="en-US" sz="1600" dirty="0" smtClean="0"/>
                        <a:t>Daily VMT</a:t>
                      </a:r>
                      <a:endParaRPr lang="en-US" sz="1600" dirty="0"/>
                    </a:p>
                  </a:txBody>
                  <a:tcPr/>
                </a:tc>
                <a:tc>
                  <a:txBody>
                    <a:bodyPr/>
                    <a:lstStyle/>
                    <a:p>
                      <a:pPr algn="ctr"/>
                      <a:r>
                        <a:rPr lang="en-US" sz="1600" dirty="0" smtClean="0"/>
                        <a:t>537,150,365</a:t>
                      </a:r>
                      <a:endParaRPr lang="en-US" sz="1600" dirty="0"/>
                    </a:p>
                  </a:txBody>
                  <a:tcPr/>
                </a:tc>
                <a:tc>
                  <a:txBody>
                    <a:bodyPr/>
                    <a:lstStyle/>
                    <a:p>
                      <a:pPr algn="ctr"/>
                      <a:r>
                        <a:rPr lang="en-US" sz="1600" dirty="0" smtClean="0"/>
                        <a:t>204,005,017</a:t>
                      </a:r>
                      <a:endParaRPr lang="en-US" sz="1600" dirty="0"/>
                    </a:p>
                  </a:txBody>
                  <a:tcPr/>
                </a:tc>
                <a:tc>
                  <a:txBody>
                    <a:bodyPr/>
                    <a:lstStyle/>
                    <a:p>
                      <a:pPr algn="ctr"/>
                      <a:r>
                        <a:rPr lang="en-US" sz="1600" b="1" dirty="0" smtClean="0">
                          <a:solidFill>
                            <a:srgbClr val="C00000"/>
                          </a:solidFill>
                        </a:rPr>
                        <a:t>741,155,382</a:t>
                      </a:r>
                      <a:endParaRPr lang="en-US" sz="1600" b="1" dirty="0">
                        <a:solidFill>
                          <a:srgbClr val="C00000"/>
                        </a:solidFill>
                      </a:endParaRPr>
                    </a:p>
                  </a:txBody>
                  <a:tcPr/>
                </a:tc>
                <a:tc>
                  <a:txBody>
                    <a:bodyPr/>
                    <a:lstStyle/>
                    <a:p>
                      <a:pPr algn="ctr"/>
                      <a:r>
                        <a:rPr lang="en-US" sz="1600" dirty="0" smtClean="0"/>
                        <a:t>2</a:t>
                      </a:r>
                      <a:r>
                        <a:rPr lang="en-US" sz="1600" baseline="30000" dirty="0" smtClean="0"/>
                        <a:t>nd</a:t>
                      </a:r>
                      <a:endParaRPr lang="en-US" sz="1600" dirty="0"/>
                    </a:p>
                  </a:txBody>
                  <a:tcPr/>
                </a:tc>
              </a:tr>
            </a:tbl>
          </a:graphicData>
        </a:graphic>
      </p:graphicFrame>
      <p:sp>
        <p:nvSpPr>
          <p:cNvPr id="5" name="TextBox 4"/>
          <p:cNvSpPr txBox="1"/>
          <p:nvPr/>
        </p:nvSpPr>
        <p:spPr>
          <a:xfrm>
            <a:off x="304800" y="5562600"/>
            <a:ext cx="3124200" cy="338554"/>
          </a:xfrm>
          <a:prstGeom prst="rect">
            <a:avLst/>
          </a:prstGeom>
          <a:noFill/>
        </p:spPr>
        <p:txBody>
          <a:bodyPr wrap="square" rtlCol="0">
            <a:spAutoFit/>
          </a:bodyPr>
          <a:lstStyle/>
          <a:p>
            <a:r>
              <a:rPr lang="en-US" sz="1600" dirty="0" smtClean="0">
                <a:hlinkClick r:id="rId2"/>
              </a:rPr>
              <a:t>Annual Reports</a:t>
            </a:r>
            <a:endParaRPr lang="en-US" sz="1600" dirty="0" smtClean="0"/>
          </a:p>
        </p:txBody>
      </p:sp>
    </p:spTree>
    <p:extLst>
      <p:ext uri="{BB962C8B-B14F-4D97-AF65-F5344CB8AC3E}">
        <p14:creationId xmlns:p14="http://schemas.microsoft.com/office/powerpoint/2010/main" val="3243489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18</a:t>
            </a:fld>
            <a:endParaRPr lang="en-US" dirty="0"/>
          </a:p>
        </p:txBody>
      </p:sp>
      <p:sp>
        <p:nvSpPr>
          <p:cNvPr id="4" name="TextBox 3"/>
          <p:cNvSpPr txBox="1"/>
          <p:nvPr/>
        </p:nvSpPr>
        <p:spPr>
          <a:xfrm>
            <a:off x="304800" y="914400"/>
            <a:ext cx="8534400" cy="1969770"/>
          </a:xfrm>
          <a:prstGeom prst="rect">
            <a:avLst/>
          </a:prstGeom>
          <a:noFill/>
        </p:spPr>
        <p:txBody>
          <a:bodyPr wrap="square" rtlCol="0">
            <a:spAutoFit/>
          </a:bodyPr>
          <a:lstStyle/>
          <a:p>
            <a:r>
              <a:rPr lang="en-US" sz="1600" b="1" dirty="0" smtClean="0"/>
              <a:t>Applications allow users to visualize and query Attributes, Locations, and Systems</a:t>
            </a:r>
            <a:endParaRPr lang="en-US" sz="1600" b="1" dirty="0"/>
          </a:p>
          <a:p>
            <a:r>
              <a:rPr lang="en-US" sz="1200" dirty="0" smtClean="0"/>
              <a:t>Think of applications as the finish line.  All the work by Districts and TPP – Data Management maintaining the roadway inventory attributes, locations, and systems is put to use in applications.</a:t>
            </a:r>
            <a:endParaRPr lang="en-US" sz="1200" dirty="0"/>
          </a:p>
          <a:p>
            <a:pPr marL="171450" indent="-171450">
              <a:buFont typeface="Arial" panose="020B0604020202020204" pitchFamily="34" charset="0"/>
              <a:buChar char="•"/>
            </a:pPr>
            <a:endParaRPr lang="en-US" sz="1200" dirty="0"/>
          </a:p>
          <a:p>
            <a:endParaRPr lang="en-US" sz="1200" dirty="0" smtClean="0"/>
          </a:p>
          <a:p>
            <a:r>
              <a:rPr lang="en-US" sz="1600" b="1" dirty="0" smtClean="0"/>
              <a:t>Applications Available to the Public: </a:t>
            </a:r>
          </a:p>
          <a:p>
            <a:pPr marL="171450" indent="-171450">
              <a:lnSpc>
                <a:spcPct val="150000"/>
              </a:lnSpc>
              <a:buFont typeface="Arial" panose="020B0604020202020204" pitchFamily="34" charset="0"/>
              <a:buChar char="•"/>
            </a:pPr>
            <a:r>
              <a:rPr lang="en-US" sz="1400" dirty="0" smtClean="0">
                <a:hlinkClick r:id="rId2"/>
              </a:rPr>
              <a:t>Statewide Planning Map</a:t>
            </a:r>
            <a:endParaRPr lang="en-US" sz="1400" dirty="0" smtClean="0"/>
          </a:p>
          <a:p>
            <a:pPr marL="171450" indent="-171450">
              <a:lnSpc>
                <a:spcPct val="150000"/>
              </a:lnSpc>
              <a:buFont typeface="Arial" panose="020B0604020202020204" pitchFamily="34" charset="0"/>
              <a:buChar char="•"/>
            </a:pPr>
            <a:r>
              <a:rPr lang="en-US" sz="1400" dirty="0" smtClean="0">
                <a:hlinkClick r:id="rId3"/>
              </a:rPr>
              <a:t>Open Data Portal</a:t>
            </a:r>
            <a:endParaRPr lang="en-US" sz="1400" dirty="0" smtClean="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3124200"/>
            <a:ext cx="3381034" cy="28194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2902367"/>
            <a:ext cx="3429000" cy="3269833"/>
          </a:xfrm>
          <a:prstGeom prst="rect">
            <a:avLst/>
          </a:prstGeom>
        </p:spPr>
      </p:pic>
    </p:spTree>
    <p:extLst>
      <p:ext uri="{BB962C8B-B14F-4D97-AF65-F5344CB8AC3E}">
        <p14:creationId xmlns:p14="http://schemas.microsoft.com/office/powerpoint/2010/main" val="2821727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 Statewide Planning Map</a:t>
            </a:r>
            <a:endParaRPr lang="en-US" dirty="0"/>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19</a:t>
            </a:fld>
            <a:endParaRPr lang="en-US" dirty="0"/>
          </a:p>
        </p:txBody>
      </p:sp>
      <p:sp>
        <p:nvSpPr>
          <p:cNvPr id="5" name="Content Placeholder 2"/>
          <p:cNvSpPr txBox="1">
            <a:spLocks/>
          </p:cNvSpPr>
          <p:nvPr/>
        </p:nvSpPr>
        <p:spPr>
          <a:xfrm>
            <a:off x="92076" y="719402"/>
            <a:ext cx="3819524" cy="5554133"/>
          </a:xfrm>
          <a:prstGeom prst="rect">
            <a:avLst/>
          </a:prstGeom>
        </p:spPr>
        <p:txBody>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solidFill>
                  <a:schemeClr val="accent2">
                    <a:lumMod val="75000"/>
                  </a:schemeClr>
                </a:solidFill>
                <a:hlinkClick r:id="rId2"/>
              </a:rPr>
              <a:t>Statewide Planning Map</a:t>
            </a:r>
            <a:endParaRPr lang="en-US" sz="1600" b="1" dirty="0" smtClean="0">
              <a:solidFill>
                <a:schemeClr val="accent2">
                  <a:lumMod val="75000"/>
                </a:schemeClr>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49" t="1293" r="2136" b="5791"/>
          <a:stretch/>
        </p:blipFill>
        <p:spPr>
          <a:xfrm>
            <a:off x="191144" y="1295400"/>
            <a:ext cx="2704456" cy="4641743"/>
          </a:xfrm>
          <a:prstGeom prst="rect">
            <a:avLst/>
          </a:prstGeom>
          <a:ln>
            <a:solidFill>
              <a:schemeClr val="bg1">
                <a:lumMod val="75000"/>
              </a:schemeClr>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524000"/>
            <a:ext cx="5510813" cy="4025629"/>
          </a:xfrm>
          <a:prstGeom prst="rect">
            <a:avLst/>
          </a:prstGeom>
        </p:spPr>
      </p:pic>
    </p:spTree>
    <p:extLst>
      <p:ext uri="{BB962C8B-B14F-4D97-AF65-F5344CB8AC3E}">
        <p14:creationId xmlns:p14="http://schemas.microsoft.com/office/powerpoint/2010/main" val="1334356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333" name="think-cell Slide" r:id="rId29" imgW="0" imgH="0" progId="">
                  <p:embed/>
                </p:oleObj>
              </mc:Choice>
              <mc:Fallback>
                <p:oleObj name="think-cell Slide" r:id="rId29" imgW="0" imgH="0" progId="">
                  <p:embed/>
                  <p:pic>
                    <p:nvPicPr>
                      <p:cNvPr id="0" name="Rectangle 3"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Isosceles Triangle 31"/>
          <p:cNvSpPr/>
          <p:nvPr/>
        </p:nvSpPr>
        <p:spPr>
          <a:xfrm rot="10800000">
            <a:off x="341312" y="1535906"/>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smtClean="0">
              <a:solidFill>
                <a:schemeClr val="lt1"/>
              </a:solidFill>
              <a:latin typeface="Arial" pitchFamily="34" charset="0"/>
              <a:ea typeface="+mn-ea"/>
              <a:cs typeface="Arial" pitchFamily="34" charset="0"/>
            </a:endParaRPr>
          </a:p>
        </p:txBody>
      </p:sp>
      <p:sp>
        <p:nvSpPr>
          <p:cNvPr id="5" name="Title 4"/>
          <p:cNvSpPr>
            <a:spLocks noGrp="1"/>
          </p:cNvSpPr>
          <p:nvPr>
            <p:ph type="title"/>
            <p:custDataLst>
              <p:tags r:id="rId3"/>
            </p:custDataLst>
          </p:nvPr>
        </p:nvSpPr>
        <p:spPr>
          <a:xfrm>
            <a:off x="301752" y="73152"/>
            <a:ext cx="8353425" cy="461665"/>
          </a:xfrm>
        </p:spPr>
        <p:txBody>
          <a:bodyPr/>
          <a:lstStyle/>
          <a:p>
            <a:r>
              <a:rPr lang="en-US" dirty="0" smtClean="0"/>
              <a:t>Table of contents</a:t>
            </a:r>
            <a:endParaRPr lang="en-US" dirty="0"/>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2</a:t>
            </a:fld>
            <a:endParaRPr lang="en-US" dirty="0"/>
          </a:p>
        </p:txBody>
      </p:sp>
      <p:sp>
        <p:nvSpPr>
          <p:cNvPr id="45" name="Rectangle 44"/>
          <p:cNvSpPr/>
          <p:nvPr>
            <p:custDataLst>
              <p:tags r:id="rId5"/>
            </p:custDataLst>
          </p:nvPr>
        </p:nvSpPr>
        <p:spPr bwMode="auto">
          <a:xfrm>
            <a:off x="7848601" y="1733131"/>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4 - 6</a:t>
            </a:r>
            <a:endParaRPr lang="en-US" dirty="0">
              <a:solidFill>
                <a:prstClr val="black"/>
              </a:solidFill>
              <a:latin typeface="Franklin Gothic Book" pitchFamily="34" charset="0"/>
            </a:endParaRPr>
          </a:p>
        </p:txBody>
      </p:sp>
      <p:sp>
        <p:nvSpPr>
          <p:cNvPr id="46" name="Rectangle 45"/>
          <p:cNvSpPr/>
          <p:nvPr>
            <p:custDataLst>
              <p:tags r:id="rId6"/>
            </p:custDataLst>
          </p:nvPr>
        </p:nvSpPr>
        <p:spPr bwMode="auto">
          <a:xfrm>
            <a:off x="7848601" y="2400146"/>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7 - 16</a:t>
            </a:r>
            <a:endParaRPr lang="en-US" dirty="0">
              <a:solidFill>
                <a:prstClr val="black"/>
              </a:solidFill>
              <a:latin typeface="Franklin Gothic Book" pitchFamily="34" charset="0"/>
            </a:endParaRPr>
          </a:p>
        </p:txBody>
      </p:sp>
      <p:sp>
        <p:nvSpPr>
          <p:cNvPr id="50" name="Rectangle 49"/>
          <p:cNvSpPr/>
          <p:nvPr>
            <p:custDataLst>
              <p:tags r:id="rId7"/>
            </p:custDataLst>
          </p:nvPr>
        </p:nvSpPr>
        <p:spPr bwMode="auto">
          <a:xfrm>
            <a:off x="7848601" y="3067161"/>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17</a:t>
            </a:r>
            <a:endParaRPr lang="en-US" dirty="0">
              <a:solidFill>
                <a:prstClr val="black"/>
              </a:solidFill>
              <a:latin typeface="Franklin Gothic Book" pitchFamily="34" charset="0"/>
            </a:endParaRPr>
          </a:p>
        </p:txBody>
      </p:sp>
      <p:sp>
        <p:nvSpPr>
          <p:cNvPr id="51" name="Rectangle 50"/>
          <p:cNvSpPr/>
          <p:nvPr>
            <p:custDataLst>
              <p:tags r:id="rId8"/>
            </p:custDataLst>
          </p:nvPr>
        </p:nvSpPr>
        <p:spPr bwMode="auto">
          <a:xfrm>
            <a:off x="7848601" y="3734176"/>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18-19</a:t>
            </a:r>
            <a:endParaRPr lang="en-US" dirty="0">
              <a:solidFill>
                <a:prstClr val="black"/>
              </a:solidFill>
              <a:latin typeface="Franklin Gothic Book" pitchFamily="34" charset="0"/>
            </a:endParaRPr>
          </a:p>
        </p:txBody>
      </p:sp>
      <p:sp>
        <p:nvSpPr>
          <p:cNvPr id="52" name="Rectangle 51"/>
          <p:cNvSpPr/>
          <p:nvPr>
            <p:custDataLst>
              <p:tags r:id="rId9"/>
            </p:custDataLst>
          </p:nvPr>
        </p:nvSpPr>
        <p:spPr bwMode="auto">
          <a:xfrm>
            <a:off x="7848600" y="4401191"/>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20</a:t>
            </a:r>
            <a:endParaRPr lang="en-US" dirty="0">
              <a:solidFill>
                <a:prstClr val="black"/>
              </a:solidFill>
              <a:latin typeface="Franklin Gothic Book" pitchFamily="34" charset="0"/>
            </a:endParaRPr>
          </a:p>
        </p:txBody>
      </p:sp>
      <p:sp>
        <p:nvSpPr>
          <p:cNvPr id="53" name="Rectangle 52"/>
          <p:cNvSpPr/>
          <p:nvPr>
            <p:custDataLst>
              <p:tags r:id="rId10"/>
            </p:custDataLst>
          </p:nvPr>
        </p:nvSpPr>
        <p:spPr bwMode="auto">
          <a:xfrm>
            <a:off x="7848600" y="1066116"/>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3</a:t>
            </a:r>
            <a:endParaRPr lang="en-US" dirty="0">
              <a:solidFill>
                <a:prstClr val="black"/>
              </a:solidFill>
              <a:latin typeface="Franklin Gothic Book" pitchFamily="34" charset="0"/>
            </a:endParaRPr>
          </a:p>
        </p:txBody>
      </p:sp>
      <p:sp>
        <p:nvSpPr>
          <p:cNvPr id="57" name="Rectangle 56"/>
          <p:cNvSpPr/>
          <p:nvPr>
            <p:custDataLst>
              <p:tags r:id="rId11"/>
            </p:custDataLst>
          </p:nvPr>
        </p:nvSpPr>
        <p:spPr bwMode="auto">
          <a:xfrm>
            <a:off x="7848600" y="5068208"/>
            <a:ext cx="953487"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21</a:t>
            </a:r>
            <a:endParaRPr lang="en-US" dirty="0">
              <a:solidFill>
                <a:prstClr val="black"/>
              </a:solidFill>
              <a:latin typeface="Franklin Gothic Book" pitchFamily="34" charset="0"/>
            </a:endParaRPr>
          </a:p>
        </p:txBody>
      </p:sp>
      <p:sp>
        <p:nvSpPr>
          <p:cNvPr id="9" name="Rectangle 8"/>
          <p:cNvSpPr/>
          <p:nvPr>
            <p:custDataLst>
              <p:tags r:id="rId12"/>
            </p:custDataLst>
          </p:nvPr>
        </p:nvSpPr>
        <p:spPr bwMode="auto">
          <a:xfrm rot="10800000" flipH="1" flipV="1">
            <a:off x="479611" y="1066116"/>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Data Management</a:t>
            </a:r>
            <a:endParaRPr lang="en-US" dirty="0">
              <a:solidFill>
                <a:prstClr val="black"/>
              </a:solidFill>
              <a:latin typeface="Franklin Gothic Book" pitchFamily="34" charset="0"/>
            </a:endParaRPr>
          </a:p>
        </p:txBody>
      </p:sp>
      <p:sp>
        <p:nvSpPr>
          <p:cNvPr id="47" name="Rectangle 46"/>
          <p:cNvSpPr/>
          <p:nvPr>
            <p:custDataLst>
              <p:tags r:id="rId13"/>
            </p:custDataLst>
          </p:nvPr>
        </p:nvSpPr>
        <p:spPr bwMode="auto">
          <a:xfrm rot="10800000" flipH="1" flipV="1">
            <a:off x="479611" y="1733131"/>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Pre GRID</a:t>
            </a:r>
            <a:endParaRPr lang="en-US" dirty="0">
              <a:solidFill>
                <a:prstClr val="black"/>
              </a:solidFill>
              <a:latin typeface="Franklin Gothic Book" pitchFamily="34" charset="0"/>
            </a:endParaRPr>
          </a:p>
        </p:txBody>
      </p:sp>
      <p:sp>
        <p:nvSpPr>
          <p:cNvPr id="56" name="Rectangle 55"/>
          <p:cNvSpPr/>
          <p:nvPr>
            <p:custDataLst>
              <p:tags r:id="rId14"/>
            </p:custDataLst>
          </p:nvPr>
        </p:nvSpPr>
        <p:spPr bwMode="auto">
          <a:xfrm rot="10800000" flipH="1" flipV="1">
            <a:off x="479611" y="2400146"/>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GRID</a:t>
            </a:r>
            <a:endParaRPr lang="en-US" dirty="0">
              <a:solidFill>
                <a:prstClr val="black"/>
              </a:solidFill>
              <a:latin typeface="Franklin Gothic Book" pitchFamily="34" charset="0"/>
            </a:endParaRPr>
          </a:p>
        </p:txBody>
      </p:sp>
      <p:sp>
        <p:nvSpPr>
          <p:cNvPr id="62" name="Rectangle 61"/>
          <p:cNvSpPr/>
          <p:nvPr>
            <p:custDataLst>
              <p:tags r:id="rId15"/>
            </p:custDataLst>
          </p:nvPr>
        </p:nvSpPr>
        <p:spPr bwMode="auto">
          <a:xfrm rot="10800000" flipH="1" flipV="1">
            <a:off x="479611" y="3067161"/>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Reports</a:t>
            </a:r>
            <a:endParaRPr lang="en-US" dirty="0">
              <a:solidFill>
                <a:prstClr val="black"/>
              </a:solidFill>
              <a:latin typeface="Franklin Gothic Book" pitchFamily="34" charset="0"/>
            </a:endParaRPr>
          </a:p>
        </p:txBody>
      </p:sp>
      <p:sp>
        <p:nvSpPr>
          <p:cNvPr id="63" name="Rectangle 62"/>
          <p:cNvSpPr/>
          <p:nvPr>
            <p:custDataLst>
              <p:tags r:id="rId16"/>
            </p:custDataLst>
          </p:nvPr>
        </p:nvSpPr>
        <p:spPr bwMode="auto">
          <a:xfrm rot="10800000" flipH="1" flipV="1">
            <a:off x="479611" y="3734176"/>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Planning Map</a:t>
            </a:r>
            <a:endParaRPr lang="en-US" dirty="0">
              <a:solidFill>
                <a:prstClr val="black"/>
              </a:solidFill>
              <a:latin typeface="Franklin Gothic Book" pitchFamily="34" charset="0"/>
            </a:endParaRPr>
          </a:p>
        </p:txBody>
      </p:sp>
      <p:sp>
        <p:nvSpPr>
          <p:cNvPr id="64" name="Rectangle 63"/>
          <p:cNvSpPr/>
          <p:nvPr>
            <p:custDataLst>
              <p:tags r:id="rId17"/>
            </p:custDataLst>
          </p:nvPr>
        </p:nvSpPr>
        <p:spPr bwMode="auto">
          <a:xfrm rot="10800000" flipH="1" flipV="1">
            <a:off x="479611" y="4401191"/>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Open Data Portal</a:t>
            </a:r>
            <a:endParaRPr lang="en-US" dirty="0">
              <a:solidFill>
                <a:prstClr val="black"/>
              </a:solidFill>
              <a:latin typeface="Franklin Gothic Book" pitchFamily="34" charset="0"/>
            </a:endParaRPr>
          </a:p>
        </p:txBody>
      </p:sp>
      <p:sp>
        <p:nvSpPr>
          <p:cNvPr id="65" name="Rectangle 64"/>
          <p:cNvSpPr/>
          <p:nvPr>
            <p:custDataLst>
              <p:tags r:id="rId18"/>
            </p:custDataLst>
          </p:nvPr>
        </p:nvSpPr>
        <p:spPr bwMode="auto">
          <a:xfrm rot="10800000" flipH="1" flipV="1">
            <a:off x="479611" y="5068208"/>
            <a:ext cx="7216589" cy="585216"/>
          </a:xfrm>
          <a:prstGeom prst="rect">
            <a:avLst/>
          </a:prstGeom>
          <a:gradFill flip="none" rotWithShape="1">
            <a:gsLst>
              <a:gs pos="0">
                <a:schemeClr val="bg1">
                  <a:lumMod val="95000"/>
                </a:schemeClr>
              </a:gs>
              <a:gs pos="100000">
                <a:schemeClr val="bg1">
                  <a:lumMod val="75000"/>
                  <a:alpha val="70000"/>
                </a:schemeClr>
              </a:gs>
            </a:gsLst>
            <a:lin ang="16200000" scaled="1"/>
            <a:tileRect/>
          </a:gradFill>
          <a:ln w="9525" cap="flat" cmpd="sng" algn="ctr">
            <a:noFill/>
            <a:prstDash val="solid"/>
            <a:round/>
            <a:headEnd type="none" w="med" len="med"/>
            <a:tailEnd type="none" w="med" len="med"/>
          </a:ln>
          <a:effectLst/>
          <a:extLst/>
        </p:spPr>
        <p:txBody>
          <a:bodyPr vert="horz" lIns="457200" tIns="45720" rIns="45720" bIns="45720" numCol="1" anchor="ctr"/>
          <a:lstStyle/>
          <a:p>
            <a:pPr>
              <a:lnSpc>
                <a:spcPct val="120000"/>
              </a:lnSpc>
              <a:spcBef>
                <a:spcPct val="20000"/>
              </a:spcBef>
              <a:spcAft>
                <a:spcPts val="400"/>
              </a:spcAft>
              <a:buClr>
                <a:srgbClr val="B51821"/>
              </a:buClr>
              <a:buSzPct val="100000"/>
              <a:defRPr/>
            </a:pPr>
            <a:r>
              <a:rPr lang="en-US" dirty="0" smtClean="0">
                <a:solidFill>
                  <a:prstClr val="black"/>
                </a:solidFill>
                <a:latin typeface="Franklin Gothic Book" pitchFamily="34" charset="0"/>
              </a:rPr>
              <a:t>Closing</a:t>
            </a:r>
            <a:endParaRPr lang="en-US" dirty="0">
              <a:solidFill>
                <a:prstClr val="black"/>
              </a:solidFill>
              <a:latin typeface="Franklin Gothic Book" pitchFamily="34" charset="0"/>
            </a:endParaRPr>
          </a:p>
        </p:txBody>
      </p:sp>
      <p:sp>
        <p:nvSpPr>
          <p:cNvPr id="10" name="Freeform 12"/>
          <p:cNvSpPr>
            <a:spLocks/>
          </p:cNvSpPr>
          <p:nvPr>
            <p:custDataLst>
              <p:tags r:id="rId19"/>
            </p:custDataLst>
          </p:nvPr>
        </p:nvSpPr>
        <p:spPr bwMode="auto">
          <a:xfrm rot="10800000" flipH="1" flipV="1">
            <a:off x="333376" y="1066116"/>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b="1" dirty="0" smtClean="0">
                <a:solidFill>
                  <a:prstClr val="white"/>
                </a:solidFill>
                <a:latin typeface="Franklin Gothic Book" pitchFamily="34" charset="0"/>
              </a:rPr>
              <a:t>1</a:t>
            </a:r>
          </a:p>
        </p:txBody>
      </p:sp>
      <p:sp>
        <p:nvSpPr>
          <p:cNvPr id="66" name="Freeform 12"/>
          <p:cNvSpPr>
            <a:spLocks/>
          </p:cNvSpPr>
          <p:nvPr>
            <p:custDataLst>
              <p:tags r:id="rId20"/>
            </p:custDataLst>
          </p:nvPr>
        </p:nvSpPr>
        <p:spPr bwMode="auto">
          <a:xfrm rot="10800000" flipH="1" flipV="1">
            <a:off x="333376" y="1733131"/>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b="1" dirty="0" smtClean="0">
                <a:solidFill>
                  <a:prstClr val="white"/>
                </a:solidFill>
                <a:latin typeface="Franklin Gothic Book" pitchFamily="34" charset="0"/>
              </a:rPr>
              <a:t>2</a:t>
            </a:r>
            <a:endParaRPr lang="en-US" b="1" dirty="0">
              <a:solidFill>
                <a:prstClr val="white"/>
              </a:solidFill>
              <a:latin typeface="Franklin Gothic Book" pitchFamily="34" charset="0"/>
            </a:endParaRPr>
          </a:p>
        </p:txBody>
      </p:sp>
      <p:sp>
        <p:nvSpPr>
          <p:cNvPr id="67" name="Freeform 12"/>
          <p:cNvSpPr>
            <a:spLocks/>
          </p:cNvSpPr>
          <p:nvPr>
            <p:custDataLst>
              <p:tags r:id="rId21"/>
            </p:custDataLst>
          </p:nvPr>
        </p:nvSpPr>
        <p:spPr bwMode="auto">
          <a:xfrm rot="10800000" flipH="1" flipV="1">
            <a:off x="333375" y="2400146"/>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b="1" dirty="0" smtClean="0">
                <a:solidFill>
                  <a:prstClr val="white"/>
                </a:solidFill>
                <a:latin typeface="Franklin Gothic Book" pitchFamily="34" charset="0"/>
              </a:rPr>
              <a:t>3</a:t>
            </a:r>
            <a:endParaRPr lang="en-US" b="1" dirty="0">
              <a:solidFill>
                <a:prstClr val="white"/>
              </a:solidFill>
              <a:latin typeface="Franklin Gothic Book" pitchFamily="34" charset="0"/>
            </a:endParaRPr>
          </a:p>
        </p:txBody>
      </p:sp>
      <p:sp>
        <p:nvSpPr>
          <p:cNvPr id="68" name="Freeform 12"/>
          <p:cNvSpPr>
            <a:spLocks/>
          </p:cNvSpPr>
          <p:nvPr>
            <p:custDataLst>
              <p:tags r:id="rId22"/>
            </p:custDataLst>
          </p:nvPr>
        </p:nvSpPr>
        <p:spPr bwMode="auto">
          <a:xfrm rot="10800000" flipH="1" flipV="1">
            <a:off x="333375" y="3067161"/>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b="1" dirty="0" smtClean="0">
                <a:solidFill>
                  <a:prstClr val="white"/>
                </a:solidFill>
                <a:latin typeface="Franklin Gothic Book" pitchFamily="34" charset="0"/>
              </a:rPr>
              <a:t>4</a:t>
            </a:r>
            <a:endParaRPr lang="en-US" b="1" dirty="0">
              <a:solidFill>
                <a:prstClr val="white"/>
              </a:solidFill>
              <a:latin typeface="Franklin Gothic Book" pitchFamily="34" charset="0"/>
            </a:endParaRPr>
          </a:p>
        </p:txBody>
      </p:sp>
      <p:sp>
        <p:nvSpPr>
          <p:cNvPr id="69" name="Freeform 12"/>
          <p:cNvSpPr>
            <a:spLocks/>
          </p:cNvSpPr>
          <p:nvPr>
            <p:custDataLst>
              <p:tags r:id="rId23"/>
            </p:custDataLst>
          </p:nvPr>
        </p:nvSpPr>
        <p:spPr bwMode="auto">
          <a:xfrm rot="10800000" flipH="1" flipV="1">
            <a:off x="333376" y="3734176"/>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b="1" dirty="0" smtClean="0">
                <a:solidFill>
                  <a:prstClr val="white"/>
                </a:solidFill>
                <a:latin typeface="Franklin Gothic Book" pitchFamily="34" charset="0"/>
              </a:rPr>
              <a:t>5</a:t>
            </a:r>
            <a:endParaRPr lang="en-US" b="1" dirty="0">
              <a:solidFill>
                <a:prstClr val="white"/>
              </a:solidFill>
              <a:latin typeface="Franklin Gothic Book" pitchFamily="34" charset="0"/>
            </a:endParaRPr>
          </a:p>
        </p:txBody>
      </p:sp>
      <p:sp>
        <p:nvSpPr>
          <p:cNvPr id="70" name="Freeform 12"/>
          <p:cNvSpPr>
            <a:spLocks/>
          </p:cNvSpPr>
          <p:nvPr>
            <p:custDataLst>
              <p:tags r:id="rId24"/>
            </p:custDataLst>
          </p:nvPr>
        </p:nvSpPr>
        <p:spPr bwMode="auto">
          <a:xfrm rot="10800000" flipH="1" flipV="1">
            <a:off x="333376" y="4401191"/>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b="1" dirty="0" smtClean="0">
                <a:solidFill>
                  <a:prstClr val="white"/>
                </a:solidFill>
                <a:latin typeface="Franklin Gothic Book" pitchFamily="34" charset="0"/>
              </a:rPr>
              <a:t>6</a:t>
            </a:r>
            <a:endParaRPr lang="en-US" b="1" dirty="0">
              <a:solidFill>
                <a:prstClr val="white"/>
              </a:solidFill>
              <a:latin typeface="Franklin Gothic Book" pitchFamily="34" charset="0"/>
            </a:endParaRPr>
          </a:p>
        </p:txBody>
      </p:sp>
      <p:sp>
        <p:nvSpPr>
          <p:cNvPr id="71" name="Freeform 12"/>
          <p:cNvSpPr>
            <a:spLocks/>
          </p:cNvSpPr>
          <p:nvPr>
            <p:custDataLst>
              <p:tags r:id="rId25"/>
            </p:custDataLst>
          </p:nvPr>
        </p:nvSpPr>
        <p:spPr bwMode="auto">
          <a:xfrm rot="10800000" flipH="1" flipV="1">
            <a:off x="333375" y="5068208"/>
            <a:ext cx="532800" cy="473056"/>
          </a:xfrm>
          <a:prstGeom prst="homePlate">
            <a:avLst>
              <a:gd name="adj" fmla="val 28337"/>
            </a:avLst>
          </a:prstGeom>
          <a:solidFill>
            <a:schemeClr val="accent1"/>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b="1" dirty="0" smtClean="0">
                <a:solidFill>
                  <a:prstClr val="white"/>
                </a:solidFill>
                <a:latin typeface="Franklin Gothic Book" pitchFamily="34" charset="0"/>
              </a:rPr>
              <a:t>7</a:t>
            </a:r>
            <a:endParaRPr lang="en-US" b="1" dirty="0">
              <a:solidFill>
                <a:prstClr val="white"/>
              </a:solidFill>
              <a:latin typeface="Franklin Gothic Book" pitchFamily="34" charset="0"/>
            </a:endParaRPr>
          </a:p>
        </p:txBody>
      </p:sp>
      <p:sp>
        <p:nvSpPr>
          <p:cNvPr id="33" name="Isosceles Triangle 32"/>
          <p:cNvSpPr/>
          <p:nvPr/>
        </p:nvSpPr>
        <p:spPr>
          <a:xfrm rot="10800000">
            <a:off x="341312" y="220980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smtClean="0">
              <a:solidFill>
                <a:schemeClr val="lt1"/>
              </a:solidFill>
              <a:latin typeface="Arial" pitchFamily="34" charset="0"/>
              <a:ea typeface="+mn-ea"/>
              <a:cs typeface="Arial" pitchFamily="34" charset="0"/>
            </a:endParaRPr>
          </a:p>
        </p:txBody>
      </p:sp>
      <p:sp>
        <p:nvSpPr>
          <p:cNvPr id="34" name="Isosceles Triangle 33"/>
          <p:cNvSpPr/>
          <p:nvPr/>
        </p:nvSpPr>
        <p:spPr>
          <a:xfrm rot="10800000">
            <a:off x="341312" y="286512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smtClean="0">
              <a:solidFill>
                <a:schemeClr val="lt1"/>
              </a:solidFill>
              <a:latin typeface="Arial" pitchFamily="34" charset="0"/>
              <a:ea typeface="+mn-ea"/>
              <a:cs typeface="Arial" pitchFamily="34" charset="0"/>
            </a:endParaRPr>
          </a:p>
        </p:txBody>
      </p:sp>
      <p:sp>
        <p:nvSpPr>
          <p:cNvPr id="35" name="Isosceles Triangle 34"/>
          <p:cNvSpPr/>
          <p:nvPr/>
        </p:nvSpPr>
        <p:spPr>
          <a:xfrm rot="10800000">
            <a:off x="341312" y="354330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smtClean="0">
              <a:solidFill>
                <a:schemeClr val="lt1"/>
              </a:solidFill>
              <a:latin typeface="Arial" pitchFamily="34" charset="0"/>
              <a:ea typeface="+mn-ea"/>
              <a:cs typeface="Arial" pitchFamily="34" charset="0"/>
            </a:endParaRPr>
          </a:p>
        </p:txBody>
      </p:sp>
      <p:sp>
        <p:nvSpPr>
          <p:cNvPr id="36" name="Isosceles Triangle 35"/>
          <p:cNvSpPr/>
          <p:nvPr/>
        </p:nvSpPr>
        <p:spPr>
          <a:xfrm rot="10800000">
            <a:off x="341312" y="420624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smtClean="0">
              <a:solidFill>
                <a:schemeClr val="lt1"/>
              </a:solidFill>
              <a:latin typeface="Arial" pitchFamily="34" charset="0"/>
              <a:ea typeface="+mn-ea"/>
              <a:cs typeface="Arial" pitchFamily="34" charset="0"/>
            </a:endParaRPr>
          </a:p>
        </p:txBody>
      </p:sp>
      <p:sp>
        <p:nvSpPr>
          <p:cNvPr id="37" name="Isosceles Triangle 36"/>
          <p:cNvSpPr/>
          <p:nvPr/>
        </p:nvSpPr>
        <p:spPr>
          <a:xfrm rot="10800000">
            <a:off x="341312" y="487680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smtClean="0">
              <a:solidFill>
                <a:schemeClr val="lt1"/>
              </a:solidFill>
              <a:latin typeface="Arial" pitchFamily="34" charset="0"/>
              <a:ea typeface="+mn-ea"/>
              <a:cs typeface="Arial" pitchFamily="34" charset="0"/>
            </a:endParaRPr>
          </a:p>
        </p:txBody>
      </p:sp>
      <p:sp>
        <p:nvSpPr>
          <p:cNvPr id="38" name="Isosceles Triangle 37"/>
          <p:cNvSpPr/>
          <p:nvPr>
            <p:custDataLst>
              <p:tags r:id="rId26"/>
            </p:custDataLst>
          </p:nvPr>
        </p:nvSpPr>
        <p:spPr>
          <a:xfrm rot="10800000">
            <a:off x="341312" y="5539740"/>
            <a:ext cx="134932" cy="116682"/>
          </a:xfrm>
          <a:prstGeom prst="triangle">
            <a:avLst>
              <a:gd name="adj" fmla="val 0"/>
            </a:avLst>
          </a:prstGeom>
          <a:solidFill>
            <a:schemeClr val="accent3"/>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smtClean="0">
              <a:solidFill>
                <a:schemeClr val="lt1"/>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 Open Data Portal</a:t>
            </a:r>
            <a:endParaRPr lang="en-US" dirty="0"/>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20</a:t>
            </a:fld>
            <a:endParaRPr lang="en-US" dirty="0"/>
          </a:p>
        </p:txBody>
      </p:sp>
      <p:sp>
        <p:nvSpPr>
          <p:cNvPr id="5" name="Content Placeholder 2"/>
          <p:cNvSpPr txBox="1">
            <a:spLocks/>
          </p:cNvSpPr>
          <p:nvPr/>
        </p:nvSpPr>
        <p:spPr>
          <a:xfrm>
            <a:off x="92076" y="719402"/>
            <a:ext cx="2041524" cy="5224197"/>
          </a:xfrm>
          <a:prstGeom prst="rect">
            <a:avLst/>
          </a:prstGeom>
        </p:spPr>
        <p:txBody>
          <a:bodyPr/>
          <a:lstStyle>
            <a:lvl1pPr marL="230188" indent="-230188" algn="l" defTabSz="914400" rtl="0" eaLnBrk="1" latinLnBrk="0" hangingPunct="1">
              <a:spcBef>
                <a:spcPts val="0"/>
              </a:spcBef>
              <a:spcAft>
                <a:spcPts val="600"/>
              </a:spcAft>
              <a:buClr>
                <a:schemeClr val="accent1"/>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chemeClr val="accent1"/>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smtClean="0">
                <a:solidFill>
                  <a:schemeClr val="accent2">
                    <a:lumMod val="75000"/>
                  </a:schemeClr>
                </a:solidFill>
                <a:hlinkClick r:id="rId2"/>
              </a:rPr>
              <a:t>Open Data Portal</a:t>
            </a:r>
            <a:endParaRPr lang="en-US" sz="1600" b="1" dirty="0" smtClean="0">
              <a:solidFill>
                <a:schemeClr val="accent2">
                  <a:lumMod val="75000"/>
                </a:schemeClr>
              </a:solidFill>
            </a:endParaRPr>
          </a:p>
          <a:p>
            <a:pPr marL="0" indent="0">
              <a:buNone/>
            </a:pPr>
            <a:endParaRPr lang="en-US" sz="1200" dirty="0" smtClean="0">
              <a:solidFill>
                <a:schemeClr val="accent2">
                  <a:lumMod val="75000"/>
                </a:schemeClr>
              </a:solidFill>
            </a:endParaRPr>
          </a:p>
          <a:p>
            <a:pPr marL="0" indent="0">
              <a:buNone/>
            </a:pPr>
            <a:r>
              <a:rPr lang="en-US" sz="1200" dirty="0" smtClean="0">
                <a:solidFill>
                  <a:schemeClr val="accent2">
                    <a:lumMod val="75000"/>
                  </a:schemeClr>
                </a:solidFill>
              </a:rPr>
              <a:t>Think of the Open Data Portal as a Card Catalog.</a:t>
            </a:r>
          </a:p>
          <a:p>
            <a:pPr marL="0" indent="0">
              <a:buNone/>
            </a:pPr>
            <a:endParaRPr lang="en-US" sz="1200" dirty="0">
              <a:solidFill>
                <a:schemeClr val="accent2">
                  <a:lumMod val="75000"/>
                </a:schemeClr>
              </a:solidFill>
            </a:endParaRPr>
          </a:p>
          <a:p>
            <a:pPr marL="0" indent="0">
              <a:buNone/>
            </a:pPr>
            <a:r>
              <a:rPr lang="en-US" sz="1200" dirty="0" smtClean="0">
                <a:solidFill>
                  <a:schemeClr val="accent2">
                    <a:lumMod val="75000"/>
                  </a:schemeClr>
                </a:solidFill>
              </a:rPr>
              <a:t>Direct access to services, data, and metadata.</a:t>
            </a:r>
          </a:p>
          <a:p>
            <a:pPr marL="0" indent="0">
              <a:buNone/>
            </a:pPr>
            <a:endParaRPr lang="en-US" sz="1600" b="1" dirty="0">
              <a:solidFill>
                <a:schemeClr val="accent2">
                  <a:lumMod val="75000"/>
                </a:schemeClr>
              </a:solidFill>
            </a:endParaRPr>
          </a:p>
          <a:p>
            <a:pPr marL="0" indent="0">
              <a:buNone/>
            </a:pPr>
            <a:endParaRPr lang="en-US" sz="1600" b="1" dirty="0" smtClean="0">
              <a:solidFill>
                <a:schemeClr val="accent2">
                  <a:lumMod val="7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7127" y="838200"/>
            <a:ext cx="6612073" cy="5240965"/>
          </a:xfrm>
          <a:prstGeom prst="rect">
            <a:avLst/>
          </a:prstGeom>
        </p:spPr>
      </p:pic>
    </p:spTree>
    <p:extLst>
      <p:ext uri="{BB962C8B-B14F-4D97-AF65-F5344CB8AC3E}">
        <p14:creationId xmlns:p14="http://schemas.microsoft.com/office/powerpoint/2010/main" val="3266115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a:t>
            </a:r>
            <a:endParaRPr lang="en-US" dirty="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21</a:t>
            </a:fld>
            <a:endParaRPr lang="en-US" dirty="0"/>
          </a:p>
        </p:txBody>
      </p:sp>
      <p:sp>
        <p:nvSpPr>
          <p:cNvPr id="6" name="TextBox 5"/>
          <p:cNvSpPr txBox="1"/>
          <p:nvPr/>
        </p:nvSpPr>
        <p:spPr>
          <a:xfrm>
            <a:off x="304800" y="914400"/>
            <a:ext cx="3810000" cy="1908215"/>
          </a:xfrm>
          <a:prstGeom prst="rect">
            <a:avLst/>
          </a:prstGeom>
          <a:noFill/>
        </p:spPr>
        <p:txBody>
          <a:bodyPr wrap="square" rtlCol="0">
            <a:spAutoFit/>
          </a:bodyPr>
          <a:lstStyle/>
          <a:p>
            <a:r>
              <a:rPr lang="en-US" sz="1600" b="1" dirty="0" smtClean="0"/>
              <a:t>Important Links </a:t>
            </a:r>
            <a:r>
              <a:rPr lang="en-US" sz="1200" dirty="0" smtClean="0"/>
              <a:t>(you should know these by heart)</a:t>
            </a:r>
          </a:p>
          <a:p>
            <a:pPr marL="171450" indent="-171450">
              <a:lnSpc>
                <a:spcPct val="150000"/>
              </a:lnSpc>
              <a:buFont typeface="Arial" panose="020B0604020202020204" pitchFamily="34" charset="0"/>
              <a:buChar char="•"/>
            </a:pPr>
            <a:r>
              <a:rPr lang="en-US" sz="1200" dirty="0">
                <a:hlinkClick r:id="rId2"/>
              </a:rPr>
              <a:t>Statewide Planning Map</a:t>
            </a:r>
            <a:endParaRPr lang="en-US" sz="1200" dirty="0"/>
          </a:p>
          <a:p>
            <a:pPr marL="171450" indent="-171450">
              <a:lnSpc>
                <a:spcPct val="150000"/>
              </a:lnSpc>
              <a:buFont typeface="Arial" panose="020B0604020202020204" pitchFamily="34" charset="0"/>
              <a:buChar char="•"/>
            </a:pPr>
            <a:r>
              <a:rPr lang="en-US" sz="1200" dirty="0">
                <a:hlinkClick r:id="rId3"/>
              </a:rPr>
              <a:t>Open Data </a:t>
            </a:r>
            <a:r>
              <a:rPr lang="en-US" sz="1200" dirty="0" smtClean="0">
                <a:hlinkClick r:id="rId3"/>
              </a:rPr>
              <a:t>Portal</a:t>
            </a:r>
            <a:endParaRPr lang="en-US" sz="1200" dirty="0" smtClean="0"/>
          </a:p>
          <a:p>
            <a:pPr marL="171450" indent="-171450">
              <a:lnSpc>
                <a:spcPct val="150000"/>
              </a:lnSpc>
              <a:buFont typeface="Arial" panose="020B0604020202020204" pitchFamily="34" charset="0"/>
              <a:buChar char="•"/>
            </a:pPr>
            <a:r>
              <a:rPr lang="en-US" sz="1200" dirty="0" smtClean="0">
                <a:hlinkClick r:id="rId4"/>
              </a:rPr>
              <a:t>Annual Reports</a:t>
            </a:r>
            <a:endParaRPr lang="en-US" sz="1200" dirty="0"/>
          </a:p>
          <a:p>
            <a:pPr marL="171450" indent="-171450">
              <a:lnSpc>
                <a:spcPct val="150000"/>
              </a:lnSpc>
              <a:buFont typeface="Arial" panose="020B0604020202020204" pitchFamily="34" charset="0"/>
              <a:buChar char="•"/>
            </a:pPr>
            <a:r>
              <a:rPr lang="en-US" sz="1200" dirty="0">
                <a:hlinkClick r:id="rId5"/>
              </a:rPr>
              <a:t>ArcGIS Online</a:t>
            </a:r>
            <a:endParaRPr lang="en-US" sz="1200" dirty="0"/>
          </a:p>
          <a:p>
            <a:pPr marL="171450" indent="-171450">
              <a:lnSpc>
                <a:spcPct val="150000"/>
              </a:lnSpc>
              <a:buFont typeface="Arial" panose="020B0604020202020204" pitchFamily="34" charset="0"/>
              <a:buChar char="•"/>
            </a:pPr>
            <a:r>
              <a:rPr lang="en-US" sz="1200" dirty="0">
                <a:hlinkClick r:id="rId6"/>
              </a:rPr>
              <a:t>Project Tracker</a:t>
            </a:r>
            <a:endParaRPr lang="en-US" sz="1200" dirty="0"/>
          </a:p>
          <a:p>
            <a:endParaRPr lang="en-US" sz="1200" dirty="0" smtClean="0"/>
          </a:p>
        </p:txBody>
      </p:sp>
      <p:cxnSp>
        <p:nvCxnSpPr>
          <p:cNvPr id="8" name="Straight Connector 7"/>
          <p:cNvCxnSpPr/>
          <p:nvPr/>
        </p:nvCxnSpPr>
        <p:spPr>
          <a:xfrm>
            <a:off x="4724400" y="990600"/>
            <a:ext cx="0" cy="4955203"/>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914400"/>
            <a:ext cx="3505200" cy="4493538"/>
          </a:xfrm>
          <a:prstGeom prst="rect">
            <a:avLst/>
          </a:prstGeom>
          <a:noFill/>
        </p:spPr>
        <p:txBody>
          <a:bodyPr wrap="square" rtlCol="0">
            <a:spAutoFit/>
          </a:bodyPr>
          <a:lstStyle/>
          <a:p>
            <a:pPr>
              <a:lnSpc>
                <a:spcPct val="150000"/>
              </a:lnSpc>
            </a:pPr>
            <a:r>
              <a:rPr lang="en-US" sz="1600" b="1" dirty="0" smtClean="0"/>
              <a:t>Email Contacts</a:t>
            </a:r>
          </a:p>
          <a:p>
            <a:pPr>
              <a:lnSpc>
                <a:spcPct val="150000"/>
              </a:lnSpc>
            </a:pPr>
            <a:r>
              <a:rPr lang="en-US" sz="1200" dirty="0" smtClean="0"/>
              <a:t>GIS:  </a:t>
            </a:r>
            <a:r>
              <a:rPr lang="en-US" sz="1200" dirty="0" smtClean="0">
                <a:hlinkClick r:id="rId7"/>
              </a:rPr>
              <a:t>TPP-GIS@TxDOT.gov</a:t>
            </a:r>
            <a:endParaRPr lang="en-US" sz="1200" dirty="0" smtClean="0"/>
          </a:p>
          <a:p>
            <a:pPr>
              <a:lnSpc>
                <a:spcPct val="150000"/>
              </a:lnSpc>
            </a:pPr>
            <a:r>
              <a:rPr lang="en-US" sz="1200" dirty="0" smtClean="0"/>
              <a:t>Roadway Inventory:  </a:t>
            </a:r>
            <a:r>
              <a:rPr lang="en-US" sz="1200" dirty="0" smtClean="0">
                <a:hlinkClick r:id="rId8"/>
              </a:rPr>
              <a:t>GRID@TxDOT.gov</a:t>
            </a:r>
            <a:endParaRPr lang="en-US" sz="1200" dirty="0" smtClean="0"/>
          </a:p>
          <a:p>
            <a:pPr>
              <a:lnSpc>
                <a:spcPct val="150000"/>
              </a:lnSpc>
            </a:pPr>
            <a:r>
              <a:rPr lang="en-US" sz="1200" dirty="0" smtClean="0"/>
              <a:t>Project Tracker:  </a:t>
            </a:r>
            <a:r>
              <a:rPr lang="en-US" sz="1200" dirty="0" smtClean="0">
                <a:hlinkClick r:id="rId9"/>
              </a:rPr>
              <a:t>Project.Tracker@TxDOT.gov</a:t>
            </a:r>
            <a:endParaRPr lang="en-US" sz="1200" dirty="0" smtClean="0"/>
          </a:p>
          <a:p>
            <a:pPr>
              <a:lnSpc>
                <a:spcPct val="150000"/>
              </a:lnSpc>
            </a:pPr>
            <a:endParaRPr lang="en-US" sz="1200" dirty="0" smtClean="0"/>
          </a:p>
          <a:p>
            <a:pPr>
              <a:lnSpc>
                <a:spcPct val="150000"/>
              </a:lnSpc>
            </a:pPr>
            <a:endParaRPr lang="en-US" sz="1200" dirty="0" smtClean="0"/>
          </a:p>
          <a:p>
            <a:endParaRPr lang="en-US" sz="1200" dirty="0"/>
          </a:p>
          <a:p>
            <a:r>
              <a:rPr lang="en-US" sz="1200" dirty="0" smtClean="0">
                <a:hlinkClick r:id="rId10"/>
              </a:rPr>
              <a:t>Michael.Chamberlain@txdot.gov</a:t>
            </a:r>
            <a:endParaRPr lang="en-US" sz="1200" dirty="0" smtClean="0"/>
          </a:p>
          <a:p>
            <a:pPr>
              <a:lnSpc>
                <a:spcPct val="150000"/>
              </a:lnSpc>
            </a:pPr>
            <a:r>
              <a:rPr lang="en-US" sz="1600" b="1" dirty="0"/>
              <a:t>Phone </a:t>
            </a:r>
            <a:r>
              <a:rPr lang="en-US" sz="1200" dirty="0"/>
              <a:t>(my direct line)</a:t>
            </a:r>
          </a:p>
          <a:p>
            <a:r>
              <a:rPr lang="en-US" sz="1200" dirty="0"/>
              <a:t>512.486.5054</a:t>
            </a:r>
          </a:p>
          <a:p>
            <a:endParaRPr lang="en-US" sz="1200" dirty="0" smtClean="0"/>
          </a:p>
          <a:p>
            <a:endParaRPr lang="en-US" sz="1200" dirty="0"/>
          </a:p>
          <a:p>
            <a:endParaRPr lang="en-US" sz="1200" dirty="0" smtClean="0"/>
          </a:p>
          <a:p>
            <a:endParaRPr lang="en-US" sz="1200" dirty="0" smtClean="0"/>
          </a:p>
          <a:p>
            <a:endParaRPr lang="en-US" sz="1200" dirty="0"/>
          </a:p>
          <a:p>
            <a:endParaRPr lang="en-US" sz="1200" dirty="0" smtClean="0"/>
          </a:p>
          <a:p>
            <a:endParaRPr lang="en-US" sz="1200" dirty="0" smtClean="0"/>
          </a:p>
          <a:p>
            <a:r>
              <a:rPr lang="en-US" sz="2800" dirty="0" smtClean="0"/>
              <a:t>Thanks for your time!</a:t>
            </a:r>
            <a:endParaRPr lang="en-US" sz="2800" dirty="0"/>
          </a:p>
        </p:txBody>
      </p:sp>
    </p:spTree>
    <p:extLst>
      <p:ext uri="{BB962C8B-B14F-4D97-AF65-F5344CB8AC3E}">
        <p14:creationId xmlns:p14="http://schemas.microsoft.com/office/powerpoint/2010/main" val="3916998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694882"/>
            <a:ext cx="957456" cy="1210118"/>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94" r="6054"/>
          <a:stretch/>
        </p:blipFill>
        <p:spPr>
          <a:xfrm>
            <a:off x="6019800" y="731520"/>
            <a:ext cx="1371600" cy="1554480"/>
          </a:xfrm>
          <a:prstGeom prst="rect">
            <a:avLst/>
          </a:prstGeom>
        </p:spPr>
      </p:pic>
      <p:sp>
        <p:nvSpPr>
          <p:cNvPr id="4" name="TextBox 3"/>
          <p:cNvSpPr txBox="1"/>
          <p:nvPr/>
        </p:nvSpPr>
        <p:spPr>
          <a:xfrm>
            <a:off x="304800" y="838200"/>
            <a:ext cx="8610600" cy="5386090"/>
          </a:xfrm>
          <a:prstGeom prst="rect">
            <a:avLst/>
          </a:prstGeom>
          <a:noFill/>
        </p:spPr>
        <p:txBody>
          <a:bodyPr wrap="square" rtlCol="0">
            <a:spAutoFit/>
          </a:bodyPr>
          <a:lstStyle/>
          <a:p>
            <a:r>
              <a:rPr lang="en-US" sz="1600" b="1" dirty="0" smtClean="0"/>
              <a:t>Mapping Branch – Chris </a:t>
            </a:r>
            <a:r>
              <a:rPr lang="en-US" sz="1600" b="1" dirty="0" err="1" smtClean="0"/>
              <a:t>Bardash</a:t>
            </a:r>
            <a:endParaRPr lang="en-US" sz="1600" b="1" dirty="0" smtClean="0"/>
          </a:p>
          <a:p>
            <a:pPr marL="171450" indent="-171450">
              <a:buFont typeface="Arial" panose="020B0604020202020204" pitchFamily="34" charset="0"/>
              <a:buChar char="•"/>
            </a:pPr>
            <a:r>
              <a:rPr lang="en-US" sz="1200" dirty="0" smtClean="0"/>
              <a:t>GIS </a:t>
            </a:r>
            <a:r>
              <a:rPr lang="en-US" sz="1200" dirty="0" err="1" smtClean="0"/>
              <a:t>linework</a:t>
            </a:r>
            <a:r>
              <a:rPr lang="en-US" sz="1200" dirty="0" smtClean="0"/>
              <a:t> (313,656 miles of measured </a:t>
            </a:r>
            <a:r>
              <a:rPr lang="en-US" sz="1200" dirty="0" err="1" smtClean="0"/>
              <a:t>linework</a:t>
            </a:r>
            <a:r>
              <a:rPr lang="en-US" sz="1200" dirty="0" smtClean="0"/>
              <a:t>)</a:t>
            </a:r>
          </a:p>
          <a:p>
            <a:pPr marL="628650" lvl="1" indent="-171450">
              <a:buFont typeface="Arial" panose="020B0604020202020204" pitchFamily="34" charset="0"/>
              <a:buChar char="•"/>
            </a:pPr>
            <a:r>
              <a:rPr lang="en-US" sz="1200" dirty="0" smtClean="0"/>
              <a:t>City Streets</a:t>
            </a:r>
          </a:p>
          <a:p>
            <a:pPr marL="628650" lvl="1" indent="-171450">
              <a:buFont typeface="Arial" panose="020B0604020202020204" pitchFamily="34" charset="0"/>
              <a:buChar char="•"/>
            </a:pPr>
            <a:r>
              <a:rPr lang="en-US" sz="1200" dirty="0" smtClean="0"/>
              <a:t>County Roads</a:t>
            </a:r>
          </a:p>
          <a:p>
            <a:pPr marL="628650" lvl="1" indent="-171450">
              <a:buFont typeface="Arial" panose="020B0604020202020204" pitchFamily="34" charset="0"/>
              <a:buChar char="•"/>
            </a:pPr>
            <a:r>
              <a:rPr lang="en-US" sz="1200" dirty="0" smtClean="0"/>
              <a:t>State Highways</a:t>
            </a:r>
          </a:p>
          <a:p>
            <a:pPr marL="171450" indent="-171450">
              <a:buFont typeface="Arial" panose="020B0604020202020204" pitchFamily="34" charset="0"/>
              <a:buChar char="•"/>
            </a:pPr>
            <a:r>
              <a:rPr lang="en-US" sz="1200" dirty="0" smtClean="0"/>
              <a:t>Base Map layers</a:t>
            </a:r>
          </a:p>
          <a:p>
            <a:pPr marL="628650" lvl="1" indent="-171450">
              <a:buFont typeface="Arial" panose="020B0604020202020204" pitchFamily="34" charset="0"/>
              <a:buChar char="•"/>
            </a:pPr>
            <a:r>
              <a:rPr lang="en-US" sz="1200" dirty="0" smtClean="0"/>
              <a:t>Administrative Boundaries (City, MPO, County, Maintenance)</a:t>
            </a:r>
          </a:p>
          <a:p>
            <a:pPr marL="628650" lvl="1" indent="-171450">
              <a:buFont typeface="Arial" panose="020B0604020202020204" pitchFamily="34" charset="0"/>
              <a:buChar char="•"/>
            </a:pPr>
            <a:r>
              <a:rPr lang="en-US" sz="1200" dirty="0" smtClean="0"/>
              <a:t>Railroad Lines</a:t>
            </a:r>
          </a:p>
          <a:p>
            <a:pPr marL="628650" lvl="1" indent="-171450">
              <a:buFont typeface="Arial" panose="020B0604020202020204" pitchFamily="34" charset="0"/>
              <a:buChar char="•"/>
            </a:pPr>
            <a:r>
              <a:rPr lang="en-US" sz="1200" dirty="0" smtClean="0"/>
              <a:t>Cemeteries</a:t>
            </a:r>
          </a:p>
          <a:p>
            <a:pPr marL="171450" indent="-171450">
              <a:buFont typeface="Arial" panose="020B0604020202020204" pitchFamily="34" charset="0"/>
              <a:buChar char="•"/>
            </a:pPr>
            <a:r>
              <a:rPr lang="en-US" sz="1200" dirty="0" smtClean="0"/>
              <a:t>County Road Inventory</a:t>
            </a:r>
          </a:p>
          <a:p>
            <a:pPr marL="171450" indent="-171450">
              <a:buFont typeface="Arial" panose="020B0604020202020204" pitchFamily="34" charset="0"/>
              <a:buChar char="•"/>
            </a:pPr>
            <a:r>
              <a:rPr lang="en-US" sz="1200" dirty="0" smtClean="0"/>
              <a:t>Statewide Planning Map</a:t>
            </a:r>
          </a:p>
          <a:p>
            <a:pPr marL="171450" indent="-171450">
              <a:buFont typeface="Arial" panose="020B0604020202020204" pitchFamily="34" charset="0"/>
              <a:buChar char="•"/>
            </a:pPr>
            <a:r>
              <a:rPr lang="en-US" sz="1200" dirty="0" smtClean="0"/>
              <a:t>Open Data Portal</a:t>
            </a:r>
          </a:p>
          <a:p>
            <a:pPr marL="171450" indent="-171450">
              <a:buFont typeface="Arial" panose="020B0604020202020204" pitchFamily="34" charset="0"/>
              <a:buChar char="•"/>
            </a:pPr>
            <a:r>
              <a:rPr lang="en-US" sz="1200" dirty="0" smtClean="0"/>
              <a:t>Project Tracker</a:t>
            </a:r>
          </a:p>
          <a:p>
            <a:pPr marL="171450" indent="-171450">
              <a:buFont typeface="Arial" panose="020B0604020202020204" pitchFamily="34" charset="0"/>
              <a:buChar char="•"/>
            </a:pPr>
            <a:r>
              <a:rPr lang="en-US" sz="1200" dirty="0" smtClean="0"/>
              <a:t>ArcGIS Online</a:t>
            </a:r>
          </a:p>
          <a:p>
            <a:pPr marL="171450" indent="-171450">
              <a:buFont typeface="Arial" panose="020B0604020202020204" pitchFamily="34" charset="0"/>
              <a:buChar char="•"/>
            </a:pPr>
            <a:r>
              <a:rPr lang="en-US" sz="1200" dirty="0" smtClean="0"/>
              <a:t>Statewide GIS Coordination</a:t>
            </a:r>
          </a:p>
          <a:p>
            <a:pPr marL="171450" indent="-171450">
              <a:buFont typeface="Arial" panose="020B0604020202020204" pitchFamily="34" charset="0"/>
              <a:buChar char="•"/>
            </a:pPr>
            <a:endParaRPr lang="en-US" sz="1200" dirty="0" smtClean="0"/>
          </a:p>
          <a:p>
            <a:r>
              <a:rPr lang="en-US" sz="1600" b="1" dirty="0" smtClean="0"/>
              <a:t>Roadway Inventory Branch – David </a:t>
            </a:r>
            <a:r>
              <a:rPr lang="en-US" sz="1600" b="1" dirty="0" err="1" smtClean="0"/>
              <a:t>Freidenfeld</a:t>
            </a:r>
            <a:endParaRPr lang="en-US" sz="1600" b="1" dirty="0" smtClean="0"/>
          </a:p>
          <a:p>
            <a:pPr marL="171450" indent="-171450">
              <a:buFont typeface="Arial" panose="020B0604020202020204" pitchFamily="34" charset="0"/>
              <a:buChar char="•"/>
            </a:pPr>
            <a:r>
              <a:rPr lang="en-US" sz="1200" dirty="0" smtClean="0"/>
              <a:t>Geo-spatial Roadway Inventory Database (GRID)</a:t>
            </a:r>
          </a:p>
          <a:p>
            <a:pPr marL="628650" lvl="1" indent="-171450">
              <a:buFont typeface="Arial" panose="020B0604020202020204" pitchFamily="34" charset="0"/>
              <a:buChar char="•"/>
            </a:pPr>
            <a:r>
              <a:rPr lang="en-US" sz="1200" dirty="0" smtClean="0"/>
              <a:t>Training/User Management</a:t>
            </a:r>
          </a:p>
          <a:p>
            <a:pPr marL="628650" lvl="1" indent="-171450">
              <a:buFont typeface="Arial" panose="020B0604020202020204" pitchFamily="34" charset="0"/>
              <a:buChar char="•"/>
            </a:pPr>
            <a:r>
              <a:rPr lang="en-US" sz="1200" dirty="0" smtClean="0"/>
              <a:t>Enhancements and Testing</a:t>
            </a:r>
          </a:p>
          <a:p>
            <a:pPr marL="171450" indent="-171450">
              <a:buFont typeface="Arial" panose="020B0604020202020204" pitchFamily="34" charset="0"/>
              <a:buChar char="•"/>
            </a:pPr>
            <a:r>
              <a:rPr lang="en-US" sz="1200" dirty="0" smtClean="0"/>
              <a:t>Highway Performance Monitoring System (HPMS)</a:t>
            </a:r>
          </a:p>
          <a:p>
            <a:pPr marL="171450" indent="-171450">
              <a:buFont typeface="Arial" panose="020B0604020202020204" pitchFamily="34" charset="0"/>
              <a:buChar char="•"/>
            </a:pPr>
            <a:r>
              <a:rPr lang="en-US" sz="1200" dirty="0" smtClean="0"/>
              <a:t>Annual Reports</a:t>
            </a:r>
          </a:p>
          <a:p>
            <a:pPr marL="171450" indent="-171450">
              <a:buFont typeface="Arial" panose="020B0604020202020204" pitchFamily="34" charset="0"/>
              <a:buChar char="•"/>
            </a:pPr>
            <a:r>
              <a:rPr lang="en-US" sz="1200" dirty="0" smtClean="0"/>
              <a:t>Functional Classification</a:t>
            </a:r>
          </a:p>
          <a:p>
            <a:pPr marL="171450" indent="-171450">
              <a:buFont typeface="Arial" panose="020B0604020202020204" pitchFamily="34" charset="0"/>
              <a:buChar char="•"/>
            </a:pPr>
            <a:r>
              <a:rPr lang="en-US" sz="1200" dirty="0" smtClean="0"/>
              <a:t>National Highway System</a:t>
            </a:r>
          </a:p>
          <a:p>
            <a:pPr marL="171450" indent="-171450">
              <a:buFont typeface="Arial" panose="020B0604020202020204" pitchFamily="34" charset="0"/>
              <a:buChar char="•"/>
            </a:pPr>
            <a:r>
              <a:rPr lang="en-US" sz="1200" dirty="0" smtClean="0"/>
              <a:t>Texas Trunk</a:t>
            </a:r>
          </a:p>
          <a:p>
            <a:pPr marL="171450" indent="-171450">
              <a:buFont typeface="Arial" panose="020B0604020202020204" pitchFamily="34" charset="0"/>
              <a:buChar char="•"/>
            </a:pPr>
            <a:r>
              <a:rPr lang="en-US" sz="1200" dirty="0" smtClean="0"/>
              <a:t>Urbanized Areas</a:t>
            </a:r>
          </a:p>
          <a:p>
            <a:pPr marL="171450" indent="-171450">
              <a:buFont typeface="Arial" panose="020B0604020202020204" pitchFamily="34" charset="0"/>
              <a:buChar char="•"/>
            </a:pPr>
            <a:r>
              <a:rPr lang="en-US" sz="1200" dirty="0" smtClean="0"/>
              <a:t>Highway Designations (Minute Orders)</a:t>
            </a:r>
          </a:p>
          <a:p>
            <a:pPr marL="171450" indent="-171450">
              <a:buFont typeface="Arial" panose="020B0604020202020204" pitchFamily="34" charset="0"/>
              <a:buChar char="•"/>
            </a:pPr>
            <a:r>
              <a:rPr lang="en-US" sz="1200" dirty="0" smtClean="0"/>
              <a:t>Statewide Roadway Inventory Coordination</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283777"/>
            <a:ext cx="1428900" cy="1428900"/>
          </a:xfrm>
          <a:prstGeom prst="rect">
            <a:avLst/>
          </a:prstGeom>
        </p:spPr>
      </p:pic>
      <p:sp>
        <p:nvSpPr>
          <p:cNvPr id="2" name="Title 1"/>
          <p:cNvSpPr>
            <a:spLocks noGrp="1"/>
          </p:cNvSpPr>
          <p:nvPr>
            <p:ph type="title"/>
          </p:nvPr>
        </p:nvSpPr>
        <p:spPr/>
        <p:txBody>
          <a:bodyPr/>
          <a:lstStyle/>
          <a:p>
            <a:r>
              <a:rPr lang="en-US" dirty="0" smtClean="0"/>
              <a:t>Data Management</a:t>
            </a:r>
            <a:endParaRPr lang="en-US" dirty="0"/>
          </a:p>
        </p:txBody>
      </p:sp>
      <p:sp>
        <p:nvSpPr>
          <p:cNvPr id="3" name="Slide Number Placeholder 2"/>
          <p:cNvSpPr>
            <a:spLocks noGrp="1"/>
          </p:cNvSpPr>
          <p:nvPr>
            <p:ph type="sldNum" sz="quarter" idx="4"/>
          </p:nvPr>
        </p:nvSpPr>
        <p:spPr/>
        <p:txBody>
          <a:bodyPr/>
          <a:lstStyle/>
          <a:p>
            <a:pPr lvl="1" indent="-276225">
              <a:spcBef>
                <a:spcPts val="900"/>
              </a:spcBef>
            </a:pPr>
            <a:fld id="{126B356D-DBE9-445A-9C43-3D3F41468F04}" type="slidenum">
              <a:rPr lang="en-US" smtClean="0"/>
              <a:pPr lvl="1" indent="-276225">
                <a:spcBef>
                  <a:spcPts val="900"/>
                </a:spcBef>
              </a:pPr>
              <a:t>3</a:t>
            </a:fld>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4450" y="2133600"/>
            <a:ext cx="1428750" cy="142875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7456" y="2362200"/>
            <a:ext cx="1516875" cy="15168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1000" y="4681095"/>
            <a:ext cx="1148629" cy="125762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800" y="914400"/>
            <a:ext cx="1066800" cy="106680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24200" y="2391027"/>
            <a:ext cx="910799" cy="1214399"/>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53000" y="838200"/>
            <a:ext cx="1295400" cy="1295400"/>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7800" y="3505200"/>
            <a:ext cx="1371600" cy="1371600"/>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29200" y="4800600"/>
            <a:ext cx="1219200" cy="142875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39000" y="3441700"/>
            <a:ext cx="1706316" cy="1694941"/>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10657" y="857428"/>
            <a:ext cx="1057143" cy="1428572"/>
          </a:xfrm>
          <a:prstGeom prst="rect">
            <a:avLst/>
          </a:prstGeom>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76600" y="4953000"/>
            <a:ext cx="1077806" cy="955655"/>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34200" y="4921270"/>
            <a:ext cx="1066800" cy="1303020"/>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24800" y="2209800"/>
            <a:ext cx="1074513" cy="1226926"/>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47067" y="4843783"/>
            <a:ext cx="896786" cy="1222891"/>
          </a:xfrm>
          <a:prstGeom prst="rect">
            <a:avLst/>
          </a:prstGeom>
        </p:spPr>
      </p:pic>
      <p:pic>
        <p:nvPicPr>
          <p:cNvPr id="13" name="Picture 1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096000" y="4800600"/>
            <a:ext cx="1143000" cy="1143000"/>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568440" y="3712677"/>
            <a:ext cx="670560" cy="1143000"/>
          </a:xfrm>
          <a:prstGeom prst="rect">
            <a:avLst/>
          </a:prstGeom>
        </p:spPr>
      </p:pic>
      <p:pic>
        <p:nvPicPr>
          <p:cNvPr id="23" name="Picture 2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15200" y="1840992"/>
            <a:ext cx="920496" cy="902208"/>
          </a:xfrm>
          <a:prstGeom prst="rect">
            <a:avLst/>
          </a:prstGeom>
        </p:spPr>
      </p:pic>
      <p:pic>
        <p:nvPicPr>
          <p:cNvPr id="11" name="Picture 1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787497" y="3962400"/>
            <a:ext cx="546503" cy="546503"/>
          </a:xfrm>
          <a:prstGeom prst="rect">
            <a:avLst/>
          </a:prstGeom>
        </p:spPr>
      </p:pic>
    </p:spTree>
    <p:extLst>
      <p:ext uri="{BB962C8B-B14F-4D97-AF65-F5344CB8AC3E}">
        <p14:creationId xmlns:p14="http://schemas.microsoft.com/office/powerpoint/2010/main" val="1851052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GRID</a:t>
            </a:r>
            <a:endParaRPr lang="en-US" dirty="0"/>
          </a:p>
        </p:txBody>
      </p:sp>
      <p:sp>
        <p:nvSpPr>
          <p:cNvPr id="3" name="Content Placeholder 2"/>
          <p:cNvSpPr>
            <a:spLocks noGrp="1"/>
          </p:cNvSpPr>
          <p:nvPr>
            <p:ph idx="1"/>
          </p:nvPr>
        </p:nvSpPr>
        <p:spPr>
          <a:xfrm>
            <a:off x="333375" y="914400"/>
            <a:ext cx="8477250" cy="4191000"/>
          </a:xfrm>
        </p:spPr>
        <p:txBody>
          <a:bodyPr>
            <a:normAutofit/>
          </a:bodyPr>
          <a:lstStyle/>
          <a:p>
            <a:pPr marL="0" indent="0">
              <a:spcAft>
                <a:spcPts val="0"/>
              </a:spcAft>
              <a:buNone/>
            </a:pPr>
            <a:r>
              <a:rPr lang="en-US" sz="1600" b="1" dirty="0"/>
              <a:t>Texas Reference Marker System (TRM</a:t>
            </a:r>
            <a:r>
              <a:rPr lang="en-US" sz="1600" b="1" dirty="0" smtClean="0"/>
              <a:t>)</a:t>
            </a:r>
          </a:p>
          <a:p>
            <a:pPr marL="0" indent="0">
              <a:spcAft>
                <a:spcPts val="0"/>
              </a:spcAft>
              <a:buNone/>
            </a:pPr>
            <a:r>
              <a:rPr lang="en-US" sz="1200" dirty="0" smtClean="0"/>
              <a:t>Development began in 1988 and went live in 1995.  </a:t>
            </a:r>
          </a:p>
          <a:p>
            <a:pPr lvl="1">
              <a:spcAft>
                <a:spcPts val="0"/>
              </a:spcAft>
              <a:buFont typeface="Arial" panose="020B0604020202020204" pitchFamily="34" charset="0"/>
              <a:buChar char="•"/>
            </a:pPr>
            <a:r>
              <a:rPr lang="en-US" sz="1200" dirty="0" smtClean="0"/>
              <a:t>Only On System Highways</a:t>
            </a:r>
          </a:p>
          <a:p>
            <a:pPr lvl="1">
              <a:spcAft>
                <a:spcPts val="0"/>
              </a:spcAft>
              <a:buFont typeface="Arial" panose="020B0604020202020204" pitchFamily="34" charset="0"/>
              <a:buChar char="•"/>
            </a:pPr>
            <a:r>
              <a:rPr lang="en-US" sz="1200" dirty="0" smtClean="0"/>
              <a:t>Reference Marker LRM (did not incorporate control section mile points or distance from origin LRMs)</a:t>
            </a:r>
          </a:p>
          <a:p>
            <a:pPr lvl="1">
              <a:spcAft>
                <a:spcPts val="0"/>
              </a:spcAft>
              <a:buFont typeface="Arial" panose="020B0604020202020204" pitchFamily="34" charset="0"/>
              <a:buChar char="•"/>
            </a:pPr>
            <a:r>
              <a:rPr lang="en-US" sz="1200" dirty="0" smtClean="0"/>
              <a:t>Non-spatial</a:t>
            </a:r>
          </a:p>
          <a:p>
            <a:pPr lvl="1">
              <a:spcAft>
                <a:spcPts val="0"/>
              </a:spcAft>
              <a:buFont typeface="Arial" panose="020B0604020202020204" pitchFamily="34" charset="0"/>
              <a:buChar char="•"/>
            </a:pPr>
            <a:r>
              <a:rPr lang="en-US" sz="1200" dirty="0" smtClean="0"/>
              <a:t>Limited business rules and data validation</a:t>
            </a:r>
          </a:p>
          <a:p>
            <a:pPr lvl="1">
              <a:spcAft>
                <a:spcPts val="0"/>
              </a:spcAft>
              <a:buFont typeface="Arial" panose="020B0604020202020204" pitchFamily="34" charset="0"/>
              <a:buChar char="•"/>
            </a:pPr>
            <a:r>
              <a:rPr lang="en-US" sz="1200" dirty="0" smtClean="0"/>
              <a:t>Off System maintained in a different system (County Roads and City Streets)</a:t>
            </a:r>
          </a:p>
          <a:p>
            <a:pPr lvl="1">
              <a:spcAft>
                <a:spcPts val="0"/>
              </a:spcAft>
              <a:buFont typeface="Arial" panose="020B0604020202020204" pitchFamily="34" charset="0"/>
              <a:buChar char="•"/>
            </a:pPr>
            <a:r>
              <a:rPr lang="en-US" sz="1200" dirty="0" smtClean="0"/>
              <a:t>Data maintainers worked in a temporary space and IT analysts wrote custom programs to submit changes to the system </a:t>
            </a:r>
          </a:p>
          <a:p>
            <a:endParaRPr lang="en-US" dirty="0" smtClean="0"/>
          </a:p>
          <a:p>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4</a:t>
            </a:fld>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5486" y="2590800"/>
            <a:ext cx="679302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30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GRID (LRMs)</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5</a:t>
            </a:fld>
            <a:endParaRPr lang="en-US" dirty="0"/>
          </a:p>
        </p:txBody>
      </p:sp>
      <p:grpSp>
        <p:nvGrpSpPr>
          <p:cNvPr id="37" name="Group 36"/>
          <p:cNvGrpSpPr/>
          <p:nvPr/>
        </p:nvGrpSpPr>
        <p:grpSpPr>
          <a:xfrm>
            <a:off x="412573" y="4191000"/>
            <a:ext cx="8266891" cy="986249"/>
            <a:chOff x="419908" y="4961888"/>
            <a:chExt cx="8266891" cy="986249"/>
          </a:xfrm>
        </p:grpSpPr>
        <p:sp>
          <p:nvSpPr>
            <p:cNvPr id="8" name="Rectangle 7"/>
            <p:cNvSpPr/>
            <p:nvPr/>
          </p:nvSpPr>
          <p:spPr>
            <a:xfrm>
              <a:off x="419908" y="5715000"/>
              <a:ext cx="8266891" cy="233137"/>
            </a:xfrm>
            <a:prstGeom prst="rect">
              <a:avLst/>
            </a:prstGeom>
            <a:solidFill>
              <a:schemeClr val="bg1">
                <a:lumMod val="65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9" name="Straight Connector 8"/>
            <p:cNvCxnSpPr>
              <a:stCxn id="8" idx="1"/>
              <a:endCxn id="8" idx="3"/>
            </p:cNvCxnSpPr>
            <p:nvPr/>
          </p:nvCxnSpPr>
          <p:spPr>
            <a:xfrm>
              <a:off x="419908" y="5831569"/>
              <a:ext cx="8266891" cy="0"/>
            </a:xfrm>
            <a:prstGeom prst="line">
              <a:avLst/>
            </a:prstGeom>
            <a:ln w="22225" cap="flat">
              <a:solidFill>
                <a:srgbClr val="FFC000"/>
              </a:solidFill>
              <a:prstDash val="lgDash"/>
              <a:roun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0507" y="4965064"/>
              <a:ext cx="160701" cy="535669"/>
            </a:xfrm>
            <a:prstGeom prst="rect">
              <a:avLst/>
            </a:prstGeom>
            <a:solidFill>
              <a:srgbClr val="0099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100</a:t>
              </a:r>
              <a:endParaRPr lang="en-US" sz="1200" dirty="0"/>
            </a:p>
          </p:txBody>
        </p:sp>
        <p:sp>
          <p:nvSpPr>
            <p:cNvPr id="12" name="Rectangle 11"/>
            <p:cNvSpPr/>
            <p:nvPr/>
          </p:nvSpPr>
          <p:spPr>
            <a:xfrm>
              <a:off x="1528277" y="4965064"/>
              <a:ext cx="160701" cy="535669"/>
            </a:xfrm>
            <a:prstGeom prst="rect">
              <a:avLst/>
            </a:prstGeom>
            <a:solidFill>
              <a:srgbClr val="0099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102</a:t>
              </a:r>
              <a:endParaRPr lang="en-US" dirty="0"/>
            </a:p>
          </p:txBody>
        </p:sp>
        <p:sp>
          <p:nvSpPr>
            <p:cNvPr id="13" name="Rectangle 12"/>
            <p:cNvSpPr/>
            <p:nvPr/>
          </p:nvSpPr>
          <p:spPr>
            <a:xfrm>
              <a:off x="2616151" y="4965064"/>
              <a:ext cx="160701" cy="535669"/>
            </a:xfrm>
            <a:prstGeom prst="rect">
              <a:avLst/>
            </a:prstGeom>
            <a:solidFill>
              <a:srgbClr val="0099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104</a:t>
              </a:r>
              <a:endParaRPr lang="en-US" dirty="0"/>
            </a:p>
          </p:txBody>
        </p:sp>
        <p:cxnSp>
          <p:nvCxnSpPr>
            <p:cNvPr id="15" name="Straight Connector 14"/>
            <p:cNvCxnSpPr>
              <a:stCxn id="11" idx="2"/>
            </p:cNvCxnSpPr>
            <p:nvPr/>
          </p:nvCxnSpPr>
          <p:spPr>
            <a:xfrm>
              <a:off x="590857" y="5500733"/>
              <a:ext cx="0" cy="214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p:cNvCxnSpPr>
            <p:nvPr/>
          </p:nvCxnSpPr>
          <p:spPr>
            <a:xfrm>
              <a:off x="1608627" y="5500733"/>
              <a:ext cx="0" cy="214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2"/>
            </p:cNvCxnSpPr>
            <p:nvPr/>
          </p:nvCxnSpPr>
          <p:spPr>
            <a:xfrm>
              <a:off x="2696501" y="5500733"/>
              <a:ext cx="0" cy="214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458200" y="4961888"/>
              <a:ext cx="160701" cy="535669"/>
            </a:xfrm>
            <a:prstGeom prst="rect">
              <a:avLst/>
            </a:prstGeom>
            <a:solidFill>
              <a:srgbClr val="009900"/>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200" dirty="0" smtClean="0"/>
                <a:t>150</a:t>
              </a:r>
              <a:endParaRPr lang="en-US" dirty="0"/>
            </a:p>
          </p:txBody>
        </p:sp>
        <p:cxnSp>
          <p:nvCxnSpPr>
            <p:cNvPr id="36" name="Straight Connector 35"/>
            <p:cNvCxnSpPr>
              <a:stCxn id="35" idx="2"/>
            </p:cNvCxnSpPr>
            <p:nvPr/>
          </p:nvCxnSpPr>
          <p:spPr>
            <a:xfrm>
              <a:off x="8538550" y="5497557"/>
              <a:ext cx="0" cy="2142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20790" y="5176587"/>
            <a:ext cx="8465462" cy="681931"/>
            <a:chOff x="328125" y="5594787"/>
            <a:chExt cx="8465462" cy="681931"/>
          </a:xfrm>
        </p:grpSpPr>
        <p:sp>
          <p:nvSpPr>
            <p:cNvPr id="38" name="TextBox 37"/>
            <p:cNvSpPr txBox="1"/>
            <p:nvPr/>
          </p:nvSpPr>
          <p:spPr>
            <a:xfrm>
              <a:off x="328125" y="5815053"/>
              <a:ext cx="510075" cy="461665"/>
            </a:xfrm>
            <a:prstGeom prst="rect">
              <a:avLst/>
            </a:prstGeom>
            <a:noFill/>
          </p:spPr>
          <p:txBody>
            <a:bodyPr wrap="none" rtlCol="0">
              <a:spAutoFit/>
            </a:bodyPr>
            <a:lstStyle/>
            <a:p>
              <a:pPr algn="ctr"/>
              <a:r>
                <a:rPr lang="en-US" sz="1200" dirty="0" smtClean="0"/>
                <a:t>DFO</a:t>
              </a:r>
            </a:p>
            <a:p>
              <a:pPr algn="ctr"/>
              <a:r>
                <a:rPr lang="en-US" sz="1200" dirty="0" smtClean="0"/>
                <a:t>100</a:t>
              </a:r>
            </a:p>
          </p:txBody>
        </p:sp>
        <p:sp>
          <p:nvSpPr>
            <p:cNvPr id="48" name="TextBox 47"/>
            <p:cNvSpPr txBox="1"/>
            <p:nvPr/>
          </p:nvSpPr>
          <p:spPr>
            <a:xfrm>
              <a:off x="8283512" y="5815052"/>
              <a:ext cx="510075" cy="461665"/>
            </a:xfrm>
            <a:prstGeom prst="rect">
              <a:avLst/>
            </a:prstGeom>
            <a:noFill/>
          </p:spPr>
          <p:txBody>
            <a:bodyPr wrap="none" rtlCol="0">
              <a:spAutoFit/>
            </a:bodyPr>
            <a:lstStyle/>
            <a:p>
              <a:pPr algn="ctr"/>
              <a:r>
                <a:rPr lang="en-US" sz="1200" dirty="0" smtClean="0"/>
                <a:t>DFO</a:t>
              </a:r>
            </a:p>
            <a:p>
              <a:pPr algn="ctr"/>
              <a:r>
                <a:rPr lang="en-US" sz="1200" dirty="0" smtClean="0"/>
                <a:t>150</a:t>
              </a:r>
            </a:p>
          </p:txBody>
        </p:sp>
        <p:cxnSp>
          <p:nvCxnSpPr>
            <p:cNvPr id="51" name="Straight Connector 50"/>
            <p:cNvCxnSpPr/>
            <p:nvPr/>
          </p:nvCxnSpPr>
          <p:spPr>
            <a:xfrm>
              <a:off x="583162" y="5622898"/>
              <a:ext cx="795538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0"/>
            </p:cNvCxnSpPr>
            <p:nvPr/>
          </p:nvCxnSpPr>
          <p:spPr>
            <a:xfrm flipV="1">
              <a:off x="583163" y="5594788"/>
              <a:ext cx="0" cy="22026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8" idx="0"/>
            </p:cNvCxnSpPr>
            <p:nvPr/>
          </p:nvCxnSpPr>
          <p:spPr>
            <a:xfrm flipV="1">
              <a:off x="8538550" y="5594787"/>
              <a:ext cx="0" cy="22026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44901" y="4421228"/>
            <a:ext cx="4761966" cy="503058"/>
            <a:chOff x="-37566" y="4839428"/>
            <a:chExt cx="4761966" cy="503058"/>
          </a:xfrm>
        </p:grpSpPr>
        <p:cxnSp>
          <p:nvCxnSpPr>
            <p:cNvPr id="54" name="Straight Connector 53"/>
            <p:cNvCxnSpPr/>
            <p:nvPr/>
          </p:nvCxnSpPr>
          <p:spPr>
            <a:xfrm flipV="1">
              <a:off x="583163" y="5331358"/>
              <a:ext cx="4141237" cy="317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7566" y="4878432"/>
              <a:ext cx="526105" cy="461665"/>
            </a:xfrm>
            <a:prstGeom prst="rect">
              <a:avLst/>
            </a:prstGeom>
            <a:noFill/>
          </p:spPr>
          <p:txBody>
            <a:bodyPr wrap="none" rtlCol="0">
              <a:spAutoFit/>
            </a:bodyPr>
            <a:lstStyle/>
            <a:p>
              <a:pPr algn="ctr"/>
              <a:r>
                <a:rPr lang="en-US" sz="1200" dirty="0" smtClean="0"/>
                <a:t>CSM</a:t>
              </a:r>
            </a:p>
            <a:p>
              <a:pPr algn="ctr"/>
              <a:r>
                <a:rPr lang="en-US" sz="1200" dirty="0"/>
                <a:t>0</a:t>
              </a:r>
              <a:endParaRPr lang="en-US" sz="1200" dirty="0" smtClean="0"/>
            </a:p>
          </p:txBody>
        </p:sp>
        <p:cxnSp>
          <p:nvCxnSpPr>
            <p:cNvPr id="65" name="Straight Arrow Connector 64"/>
            <p:cNvCxnSpPr/>
            <p:nvPr/>
          </p:nvCxnSpPr>
          <p:spPr>
            <a:xfrm>
              <a:off x="336076" y="5155996"/>
              <a:ext cx="255037" cy="1864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048002" y="5054359"/>
              <a:ext cx="745717" cy="276999"/>
            </a:xfrm>
            <a:prstGeom prst="rect">
              <a:avLst/>
            </a:prstGeom>
            <a:noFill/>
          </p:spPr>
          <p:txBody>
            <a:bodyPr wrap="none" rtlCol="0">
              <a:spAutoFit/>
            </a:bodyPr>
            <a:lstStyle/>
            <a:p>
              <a:pPr algn="ctr"/>
              <a:r>
                <a:rPr lang="en-US" sz="1200" dirty="0" smtClean="0"/>
                <a:t>1086-01</a:t>
              </a:r>
            </a:p>
          </p:txBody>
        </p:sp>
        <p:sp>
          <p:nvSpPr>
            <p:cNvPr id="71" name="TextBox 70"/>
            <p:cNvSpPr txBox="1"/>
            <p:nvPr/>
          </p:nvSpPr>
          <p:spPr>
            <a:xfrm>
              <a:off x="4038600" y="4839428"/>
              <a:ext cx="526105" cy="461665"/>
            </a:xfrm>
            <a:prstGeom prst="rect">
              <a:avLst/>
            </a:prstGeom>
            <a:noFill/>
          </p:spPr>
          <p:txBody>
            <a:bodyPr wrap="none" rtlCol="0">
              <a:spAutoFit/>
            </a:bodyPr>
            <a:lstStyle/>
            <a:p>
              <a:pPr algn="ctr"/>
              <a:r>
                <a:rPr lang="en-US" sz="1200" dirty="0" smtClean="0"/>
                <a:t>CSM</a:t>
              </a:r>
            </a:p>
            <a:p>
              <a:pPr algn="ctr"/>
              <a:r>
                <a:rPr lang="en-US" sz="1200" dirty="0" smtClean="0"/>
                <a:t>27</a:t>
              </a:r>
            </a:p>
          </p:txBody>
        </p:sp>
        <p:cxnSp>
          <p:nvCxnSpPr>
            <p:cNvPr id="72" name="Straight Arrow Connector 71"/>
            <p:cNvCxnSpPr/>
            <p:nvPr/>
          </p:nvCxnSpPr>
          <p:spPr>
            <a:xfrm>
              <a:off x="4463534" y="5116992"/>
              <a:ext cx="255037" cy="1864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89" name="Group 88"/>
          <p:cNvGrpSpPr/>
          <p:nvPr/>
        </p:nvGrpSpPr>
        <p:grpSpPr>
          <a:xfrm>
            <a:off x="4717065" y="4423617"/>
            <a:ext cx="4488505" cy="518593"/>
            <a:chOff x="4724400" y="4841817"/>
            <a:chExt cx="4488505" cy="518593"/>
          </a:xfrm>
        </p:grpSpPr>
        <p:sp>
          <p:nvSpPr>
            <p:cNvPr id="70" name="TextBox 69"/>
            <p:cNvSpPr txBox="1"/>
            <p:nvPr/>
          </p:nvSpPr>
          <p:spPr>
            <a:xfrm>
              <a:off x="5805777" y="5054358"/>
              <a:ext cx="745717" cy="276999"/>
            </a:xfrm>
            <a:prstGeom prst="rect">
              <a:avLst/>
            </a:prstGeom>
            <a:noFill/>
          </p:spPr>
          <p:txBody>
            <a:bodyPr wrap="none" rtlCol="0">
              <a:spAutoFit/>
            </a:bodyPr>
            <a:lstStyle/>
            <a:p>
              <a:pPr algn="ctr"/>
              <a:r>
                <a:rPr lang="en-US" sz="1200" dirty="0" smtClean="0"/>
                <a:t>1086-02</a:t>
              </a:r>
            </a:p>
          </p:txBody>
        </p:sp>
        <p:cxnSp>
          <p:nvCxnSpPr>
            <p:cNvPr id="57" name="Straight Connector 56"/>
            <p:cNvCxnSpPr/>
            <p:nvPr/>
          </p:nvCxnSpPr>
          <p:spPr>
            <a:xfrm>
              <a:off x="4724400" y="5337710"/>
              <a:ext cx="3814149" cy="477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4876800" y="4841817"/>
              <a:ext cx="526105" cy="461665"/>
            </a:xfrm>
            <a:prstGeom prst="rect">
              <a:avLst/>
            </a:prstGeom>
            <a:noFill/>
          </p:spPr>
          <p:txBody>
            <a:bodyPr wrap="none" rtlCol="0">
              <a:spAutoFit/>
            </a:bodyPr>
            <a:lstStyle/>
            <a:p>
              <a:pPr algn="ctr"/>
              <a:r>
                <a:rPr lang="en-US" sz="1200" dirty="0" smtClean="0"/>
                <a:t>CSM</a:t>
              </a:r>
            </a:p>
            <a:p>
              <a:pPr algn="ctr"/>
              <a:r>
                <a:rPr lang="en-US" sz="1200" dirty="0" smtClean="0"/>
                <a:t>1</a:t>
              </a:r>
            </a:p>
          </p:txBody>
        </p:sp>
        <p:cxnSp>
          <p:nvCxnSpPr>
            <p:cNvPr id="74" name="Straight Arrow Connector 73"/>
            <p:cNvCxnSpPr/>
            <p:nvPr/>
          </p:nvCxnSpPr>
          <p:spPr>
            <a:xfrm flipH="1">
              <a:off x="4724402" y="5116992"/>
              <a:ext cx="304798" cy="1864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8686800" y="4898745"/>
              <a:ext cx="526105" cy="461665"/>
            </a:xfrm>
            <a:prstGeom prst="rect">
              <a:avLst/>
            </a:prstGeom>
            <a:noFill/>
          </p:spPr>
          <p:txBody>
            <a:bodyPr wrap="none" rtlCol="0">
              <a:spAutoFit/>
            </a:bodyPr>
            <a:lstStyle/>
            <a:p>
              <a:pPr algn="ctr"/>
              <a:r>
                <a:rPr lang="en-US" sz="1200" dirty="0" smtClean="0"/>
                <a:t>CSM</a:t>
              </a:r>
            </a:p>
            <a:p>
              <a:pPr algn="ctr"/>
              <a:r>
                <a:rPr lang="en-US" sz="1200" dirty="0" smtClean="0"/>
                <a:t>24</a:t>
              </a:r>
            </a:p>
          </p:txBody>
        </p:sp>
        <p:cxnSp>
          <p:nvCxnSpPr>
            <p:cNvPr id="85" name="Straight Arrow Connector 84"/>
            <p:cNvCxnSpPr/>
            <p:nvPr/>
          </p:nvCxnSpPr>
          <p:spPr>
            <a:xfrm flipH="1">
              <a:off x="8526968" y="5166173"/>
              <a:ext cx="304798" cy="18649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6477000" y="4977806"/>
            <a:ext cx="1219200" cy="1065376"/>
            <a:chOff x="6477000" y="4977806"/>
            <a:chExt cx="1219200" cy="1065376"/>
          </a:xfrm>
        </p:grpSpPr>
        <p:sp>
          <p:nvSpPr>
            <p:cNvPr id="90" name="Oval 89"/>
            <p:cNvSpPr/>
            <p:nvPr/>
          </p:nvSpPr>
          <p:spPr>
            <a:xfrm>
              <a:off x="7010400" y="4977806"/>
              <a:ext cx="165748" cy="1657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latin typeface="Arial" pitchFamily="34" charset="0"/>
                <a:cs typeface="Arial" pitchFamily="34" charset="0"/>
              </a:endParaRPr>
            </a:p>
          </p:txBody>
        </p:sp>
        <p:sp>
          <p:nvSpPr>
            <p:cNvPr id="91" name="TextBox 90"/>
            <p:cNvSpPr txBox="1"/>
            <p:nvPr/>
          </p:nvSpPr>
          <p:spPr>
            <a:xfrm>
              <a:off x="6477000" y="5396851"/>
              <a:ext cx="1219200" cy="646331"/>
            </a:xfrm>
            <a:prstGeom prst="rect">
              <a:avLst/>
            </a:prstGeom>
            <a:noFill/>
          </p:spPr>
          <p:txBody>
            <a:bodyPr wrap="square" rtlCol="0">
              <a:spAutoFit/>
            </a:bodyPr>
            <a:lstStyle/>
            <a:p>
              <a:pPr algn="r"/>
              <a:r>
                <a:rPr lang="en-US" sz="1200" dirty="0" smtClean="0"/>
                <a:t>RM = 140 +1.7</a:t>
              </a:r>
            </a:p>
            <a:p>
              <a:pPr algn="r"/>
              <a:r>
                <a:rPr lang="en-US" sz="1200" dirty="0" smtClean="0"/>
                <a:t>DFO = 141.7</a:t>
              </a:r>
            </a:p>
            <a:p>
              <a:pPr algn="r"/>
              <a:r>
                <a:rPr lang="en-US" sz="1200" dirty="0" smtClean="0"/>
                <a:t>CSM = 15.7</a:t>
              </a:r>
            </a:p>
          </p:txBody>
        </p:sp>
        <p:cxnSp>
          <p:nvCxnSpPr>
            <p:cNvPr id="92" name="Straight Arrow Connector 91"/>
            <p:cNvCxnSpPr>
              <a:stCxn id="91" idx="0"/>
            </p:cNvCxnSpPr>
            <p:nvPr/>
          </p:nvCxnSpPr>
          <p:spPr>
            <a:xfrm flipV="1">
              <a:off x="7086600" y="5176587"/>
              <a:ext cx="6674" cy="22026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46" name="Rectangle 45"/>
          <p:cNvSpPr/>
          <p:nvPr>
            <p:custDataLst>
              <p:tags r:id="rId1"/>
            </p:custDataLst>
          </p:nvPr>
        </p:nvSpPr>
        <p:spPr bwMode="auto">
          <a:xfrm>
            <a:off x="393522" y="1556722"/>
            <a:ext cx="2683253" cy="2041039"/>
          </a:xfrm>
          <a:prstGeom prst="rect">
            <a:avLst/>
          </a:prstGeom>
          <a:noFill/>
          <a:ln>
            <a:solidFill>
              <a:schemeClr val="bg1">
                <a:lumMod val="8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lIns="91440" tIns="274320" rIns="91440" bIns="91440" rtlCol="0" anchor="t"/>
          <a:lstStyle/>
          <a:p>
            <a:pPr marL="230188" indent="-230188">
              <a:spcBef>
                <a:spcPts val="600"/>
              </a:spcBef>
              <a:buClr>
                <a:schemeClr val="accent1"/>
              </a:buClr>
              <a:buFont typeface="Wingdings" pitchFamily="2" charset="2"/>
              <a:buChar char="§"/>
            </a:pPr>
            <a:r>
              <a:rPr lang="en-US" sz="2000" dirty="0" smtClean="0">
                <a:solidFill>
                  <a:schemeClr val="tx1"/>
                </a:solidFill>
                <a:latin typeface="Franklin Gothic Book" pitchFamily="34" charset="0"/>
                <a:cs typeface="Arial" pitchFamily="34" charset="0"/>
              </a:rPr>
              <a:t>On-system Inventory management</a:t>
            </a:r>
          </a:p>
        </p:txBody>
      </p:sp>
      <p:grpSp>
        <p:nvGrpSpPr>
          <p:cNvPr id="47" name="Group 46"/>
          <p:cNvGrpSpPr/>
          <p:nvPr/>
        </p:nvGrpSpPr>
        <p:grpSpPr>
          <a:xfrm>
            <a:off x="261793" y="1128336"/>
            <a:ext cx="2271181" cy="762000"/>
            <a:chOff x="195266" y="862018"/>
            <a:chExt cx="2257425" cy="491487"/>
          </a:xfrm>
        </p:grpSpPr>
        <p:sp>
          <p:nvSpPr>
            <p:cNvPr id="50" name="Isosceles Triangle 49"/>
            <p:cNvSpPr/>
            <p:nvPr>
              <p:custDataLst>
                <p:tags r:id="rId8"/>
              </p:custDataLst>
            </p:nvPr>
          </p:nvSpPr>
          <p:spPr>
            <a:xfrm rot="10800000">
              <a:off x="195266" y="1262065"/>
              <a:ext cx="137160" cy="91440"/>
            </a:xfrm>
            <a:prstGeom prst="triangl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latin typeface="Franklin Gothic Book" pitchFamily="34" charset="0"/>
                <a:cs typeface="Arial" pitchFamily="34" charset="0"/>
              </a:endParaRPr>
            </a:p>
          </p:txBody>
        </p:sp>
        <p:sp>
          <p:nvSpPr>
            <p:cNvPr id="52" name="Pentagon 51"/>
            <p:cNvSpPr/>
            <p:nvPr>
              <p:custDataLst>
                <p:tags r:id="rId9"/>
              </p:custDataLst>
            </p:nvPr>
          </p:nvSpPr>
          <p:spPr>
            <a:xfrm>
              <a:off x="195266" y="862018"/>
              <a:ext cx="2257425" cy="400050"/>
            </a:xfrm>
            <a:prstGeom prst="homePlate">
              <a:avLst>
                <a:gd name="adj" fmla="val 33333"/>
              </a:avLst>
            </a:prstGeom>
            <a:gradFill flip="none" rotWithShape="1">
              <a:gsLst>
                <a:gs pos="0">
                  <a:schemeClr val="accent1">
                    <a:lumMod val="90000"/>
                    <a:lumOff val="10000"/>
                  </a:schemeClr>
                </a:gs>
                <a:gs pos="50000">
                  <a:schemeClr val="accent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Franklin Gothic Book" pitchFamily="34" charset="0"/>
                  <a:cs typeface="Arial" pitchFamily="34" charset="0"/>
                </a:rPr>
                <a:t>Reference Markers</a:t>
              </a:r>
            </a:p>
          </p:txBody>
        </p:sp>
      </p:grpSp>
      <p:sp>
        <p:nvSpPr>
          <p:cNvPr id="53" name="Rectangle 52"/>
          <p:cNvSpPr/>
          <p:nvPr>
            <p:custDataLst>
              <p:tags r:id="rId2"/>
            </p:custDataLst>
          </p:nvPr>
        </p:nvSpPr>
        <p:spPr bwMode="auto">
          <a:xfrm>
            <a:off x="3306513" y="1556722"/>
            <a:ext cx="2683253" cy="2041039"/>
          </a:xfrm>
          <a:prstGeom prst="rect">
            <a:avLst/>
          </a:prstGeom>
          <a:noFill/>
          <a:ln>
            <a:solidFill>
              <a:schemeClr val="bg1">
                <a:lumMod val="8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lIns="91440" tIns="274320" rIns="91440" bIns="91440" rtlCol="0" anchor="t"/>
          <a:lstStyle/>
          <a:p>
            <a:pPr marL="230188" indent="-230188">
              <a:spcBef>
                <a:spcPts val="600"/>
              </a:spcBef>
              <a:buClr>
                <a:schemeClr val="accent1"/>
              </a:buClr>
              <a:buFont typeface="Wingdings" pitchFamily="2" charset="2"/>
              <a:buChar char="§"/>
            </a:pPr>
            <a:r>
              <a:rPr lang="en-US" sz="2000" dirty="0" smtClean="0">
                <a:solidFill>
                  <a:schemeClr val="tx1"/>
                </a:solidFill>
                <a:latin typeface="Franklin Gothic Book" pitchFamily="34" charset="0"/>
                <a:cs typeface="Arial" pitchFamily="34" charset="0"/>
              </a:rPr>
              <a:t>GIS Roadway linework</a:t>
            </a:r>
          </a:p>
          <a:p>
            <a:pPr marL="230188" indent="-230188">
              <a:spcBef>
                <a:spcPts val="600"/>
              </a:spcBef>
              <a:buClr>
                <a:schemeClr val="accent1"/>
              </a:buClr>
              <a:buFont typeface="Wingdings" pitchFamily="2" charset="2"/>
              <a:buChar char="§"/>
            </a:pPr>
            <a:r>
              <a:rPr lang="en-US" sz="2000" dirty="0" smtClean="0">
                <a:solidFill>
                  <a:schemeClr val="tx1"/>
                </a:solidFill>
                <a:latin typeface="Franklin Gothic Book" pitchFamily="34" charset="0"/>
                <a:cs typeface="Arial" pitchFamily="34" charset="0"/>
              </a:rPr>
              <a:t>Off-system Inventory management</a:t>
            </a:r>
          </a:p>
        </p:txBody>
      </p:sp>
      <p:grpSp>
        <p:nvGrpSpPr>
          <p:cNvPr id="56" name="Group 55"/>
          <p:cNvGrpSpPr/>
          <p:nvPr/>
        </p:nvGrpSpPr>
        <p:grpSpPr>
          <a:xfrm>
            <a:off x="3174784" y="1128336"/>
            <a:ext cx="2271181" cy="762000"/>
            <a:chOff x="195266" y="862018"/>
            <a:chExt cx="2257425" cy="491487"/>
          </a:xfrm>
        </p:grpSpPr>
        <p:sp>
          <p:nvSpPr>
            <p:cNvPr id="58" name="Isosceles Triangle 57"/>
            <p:cNvSpPr/>
            <p:nvPr>
              <p:custDataLst>
                <p:tags r:id="rId6"/>
              </p:custDataLst>
            </p:nvPr>
          </p:nvSpPr>
          <p:spPr>
            <a:xfrm rot="10800000">
              <a:off x="195266" y="1262065"/>
              <a:ext cx="137160" cy="91440"/>
            </a:xfrm>
            <a:prstGeom prst="triangl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latin typeface="Franklin Gothic Book" pitchFamily="34" charset="0"/>
                <a:cs typeface="Arial" pitchFamily="34" charset="0"/>
              </a:endParaRPr>
            </a:p>
          </p:txBody>
        </p:sp>
        <p:sp>
          <p:nvSpPr>
            <p:cNvPr id="59" name="Pentagon 58"/>
            <p:cNvSpPr/>
            <p:nvPr>
              <p:custDataLst>
                <p:tags r:id="rId7"/>
              </p:custDataLst>
            </p:nvPr>
          </p:nvSpPr>
          <p:spPr>
            <a:xfrm>
              <a:off x="195266" y="862018"/>
              <a:ext cx="2257425" cy="400050"/>
            </a:xfrm>
            <a:prstGeom prst="homePlate">
              <a:avLst>
                <a:gd name="adj" fmla="val 33333"/>
              </a:avLst>
            </a:prstGeom>
            <a:gradFill flip="none" rotWithShape="1">
              <a:gsLst>
                <a:gs pos="0">
                  <a:schemeClr val="accent1">
                    <a:lumMod val="90000"/>
                    <a:lumOff val="10000"/>
                  </a:schemeClr>
                </a:gs>
                <a:gs pos="50000">
                  <a:schemeClr val="accent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Franklin Gothic Book" pitchFamily="34" charset="0"/>
                  <a:cs typeface="Arial" pitchFamily="34" charset="0"/>
                </a:rPr>
                <a:t>DFOs</a:t>
              </a:r>
            </a:p>
          </p:txBody>
        </p:sp>
      </p:grpSp>
      <p:sp>
        <p:nvSpPr>
          <p:cNvPr id="60" name="Rectangle 59"/>
          <p:cNvSpPr/>
          <p:nvPr>
            <p:custDataLst>
              <p:tags r:id="rId3"/>
            </p:custDataLst>
          </p:nvPr>
        </p:nvSpPr>
        <p:spPr bwMode="auto">
          <a:xfrm>
            <a:off x="6221163" y="1556722"/>
            <a:ext cx="2683253" cy="2041039"/>
          </a:xfrm>
          <a:prstGeom prst="rect">
            <a:avLst/>
          </a:prstGeom>
          <a:noFill/>
          <a:ln>
            <a:solidFill>
              <a:schemeClr val="bg1">
                <a:lumMod val="85000"/>
              </a:schemeClr>
            </a:solidFill>
          </a:ln>
          <a:extLst/>
        </p:spPr>
        <p:style>
          <a:lnRef idx="2">
            <a:schemeClr val="accent1">
              <a:shade val="50000"/>
            </a:schemeClr>
          </a:lnRef>
          <a:fillRef idx="1">
            <a:schemeClr val="accent1"/>
          </a:fillRef>
          <a:effectRef idx="0">
            <a:schemeClr val="accent1"/>
          </a:effectRef>
          <a:fontRef idx="minor">
            <a:schemeClr val="lt1"/>
          </a:fontRef>
        </p:style>
        <p:txBody>
          <a:bodyPr lIns="91440" tIns="274320" rIns="91440" bIns="91440" rtlCol="0" anchor="t"/>
          <a:lstStyle/>
          <a:p>
            <a:pPr marL="230188" indent="-230188">
              <a:spcBef>
                <a:spcPts val="600"/>
              </a:spcBef>
              <a:buClr>
                <a:schemeClr val="accent1"/>
              </a:buClr>
              <a:buFont typeface="Wingdings" pitchFamily="2" charset="2"/>
              <a:buChar char="§"/>
            </a:pPr>
            <a:r>
              <a:rPr lang="en-US" sz="2000" dirty="0" smtClean="0">
                <a:solidFill>
                  <a:schemeClr val="tx1"/>
                </a:solidFill>
                <a:latin typeface="Franklin Gothic Book" pitchFamily="34" charset="0"/>
                <a:cs typeface="Arial" pitchFamily="34" charset="0"/>
              </a:rPr>
              <a:t>Construction Project Management system</a:t>
            </a:r>
          </a:p>
        </p:txBody>
      </p:sp>
      <p:grpSp>
        <p:nvGrpSpPr>
          <p:cNvPr id="61" name="Group 60"/>
          <p:cNvGrpSpPr/>
          <p:nvPr/>
        </p:nvGrpSpPr>
        <p:grpSpPr>
          <a:xfrm>
            <a:off x="6089434" y="1128336"/>
            <a:ext cx="2271181" cy="762000"/>
            <a:chOff x="195266" y="862018"/>
            <a:chExt cx="2257425" cy="491487"/>
          </a:xfrm>
        </p:grpSpPr>
        <p:sp>
          <p:nvSpPr>
            <p:cNvPr id="63" name="Isosceles Triangle 62"/>
            <p:cNvSpPr/>
            <p:nvPr>
              <p:custDataLst>
                <p:tags r:id="rId4"/>
              </p:custDataLst>
            </p:nvPr>
          </p:nvSpPr>
          <p:spPr>
            <a:xfrm rot="10800000">
              <a:off x="195266" y="1262065"/>
              <a:ext cx="137160" cy="91440"/>
            </a:xfrm>
            <a:prstGeom prst="triangle">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latin typeface="Franklin Gothic Book" pitchFamily="34" charset="0"/>
                <a:cs typeface="Arial" pitchFamily="34" charset="0"/>
              </a:endParaRPr>
            </a:p>
          </p:txBody>
        </p:sp>
        <p:sp>
          <p:nvSpPr>
            <p:cNvPr id="64" name="Pentagon 63"/>
            <p:cNvSpPr/>
            <p:nvPr>
              <p:custDataLst>
                <p:tags r:id="rId5"/>
              </p:custDataLst>
            </p:nvPr>
          </p:nvSpPr>
          <p:spPr>
            <a:xfrm>
              <a:off x="195266" y="862018"/>
              <a:ext cx="2257425" cy="400050"/>
            </a:xfrm>
            <a:prstGeom prst="homePlate">
              <a:avLst>
                <a:gd name="adj" fmla="val 33333"/>
              </a:avLst>
            </a:prstGeom>
            <a:gradFill flip="none" rotWithShape="1">
              <a:gsLst>
                <a:gs pos="0">
                  <a:schemeClr val="accent1">
                    <a:lumMod val="90000"/>
                    <a:lumOff val="10000"/>
                  </a:schemeClr>
                </a:gs>
                <a:gs pos="50000">
                  <a:schemeClr val="accent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Franklin Gothic Book" pitchFamily="34" charset="0"/>
                  <a:cs typeface="Arial" pitchFamily="34" charset="0"/>
                </a:rPr>
                <a:t>Control Section </a:t>
              </a:r>
              <a:r>
                <a:rPr lang="en-US" sz="2000" b="1" dirty="0" err="1" smtClean="0">
                  <a:latin typeface="Franklin Gothic Book" pitchFamily="34" charset="0"/>
                  <a:cs typeface="Arial" pitchFamily="34" charset="0"/>
                </a:rPr>
                <a:t>Milepoints</a:t>
              </a:r>
              <a:endParaRPr lang="en-US" sz="2000" b="1" dirty="0" smtClean="0">
                <a:latin typeface="Franklin Gothic Book" pitchFamily="34" charset="0"/>
                <a:cs typeface="Arial" pitchFamily="34" charset="0"/>
              </a:endParaRPr>
            </a:p>
          </p:txBody>
        </p:sp>
      </p:grpSp>
    </p:spTree>
    <p:extLst>
      <p:ext uri="{BB962C8B-B14F-4D97-AF65-F5344CB8AC3E}">
        <p14:creationId xmlns:p14="http://schemas.microsoft.com/office/powerpoint/2010/main" val="41327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353425" cy="461665"/>
          </a:xfrm>
        </p:spPr>
        <p:txBody>
          <a:bodyPr/>
          <a:lstStyle/>
          <a:p>
            <a:r>
              <a:rPr lang="en-US" dirty="0" smtClean="0"/>
              <a:t>Pre GRID</a:t>
            </a:r>
            <a:endParaRPr lang="en-US" dirty="0"/>
          </a:p>
        </p:txBody>
      </p:sp>
      <p:sp>
        <p:nvSpPr>
          <p:cNvPr id="3" name="Content Placeholder 2"/>
          <p:cNvSpPr>
            <a:spLocks noGrp="1"/>
          </p:cNvSpPr>
          <p:nvPr>
            <p:ph idx="1"/>
          </p:nvPr>
        </p:nvSpPr>
        <p:spPr/>
        <p:txBody>
          <a:bodyPr/>
          <a:lstStyle/>
          <a:p>
            <a:pPr marL="284162" lvl="1" indent="0">
              <a:buNone/>
            </a:pPr>
            <a:endParaRPr lang="en-US" dirty="0"/>
          </a:p>
          <a:p>
            <a:pPr lvl="1"/>
            <a:endParaRPr lang="la-Latn" dirty="0" smtClean="0"/>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6</a:t>
            </a:fld>
            <a:endParaRPr lang="en-US" dirty="0"/>
          </a:p>
        </p:txBody>
      </p:sp>
      <p:pic>
        <p:nvPicPr>
          <p:cNvPr id="152578" name="Picture 2" descr="https://media.licdn.com/mpr/mpr/shrinknp_800_800/AAEAAQAAAAAAAAMzAAAAJDQ4ZGYxM2Q1LWQyMmItNDZiZC04YjllLTY3ZTBiYTZiOGJhO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7" y="3886200"/>
            <a:ext cx="5572125" cy="203835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825" y="1600200"/>
            <a:ext cx="6101347" cy="1790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228600" y="838200"/>
            <a:ext cx="8763000" cy="707886"/>
          </a:xfrm>
          <a:prstGeom prst="rect">
            <a:avLst/>
          </a:prstGeom>
          <a:noFill/>
        </p:spPr>
        <p:txBody>
          <a:bodyPr wrap="square" rtlCol="0">
            <a:spAutoFit/>
          </a:bodyPr>
          <a:lstStyle/>
          <a:p>
            <a:r>
              <a:rPr lang="en-US" sz="1600" b="1" dirty="0" smtClean="0"/>
              <a:t>Visualizing Attributes</a:t>
            </a:r>
            <a:endParaRPr lang="en-US" sz="1600" b="1" dirty="0"/>
          </a:p>
          <a:p>
            <a:r>
              <a:rPr lang="en-US" sz="1200" dirty="0" smtClean="0"/>
              <a:t>External programs converted Marker and Displacement to Distance From Origin for visualization in GIS</a:t>
            </a:r>
          </a:p>
          <a:p>
            <a:endParaRPr lang="en-US" sz="1200" dirty="0" smtClean="0"/>
          </a:p>
        </p:txBody>
      </p:sp>
    </p:spTree>
    <p:extLst>
      <p:ext uri="{BB962C8B-B14F-4D97-AF65-F5344CB8AC3E}">
        <p14:creationId xmlns:p14="http://schemas.microsoft.com/office/powerpoint/2010/main" val="727154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a:t>
            </a:r>
            <a:endParaRPr lang="en-US" dirty="0"/>
          </a:p>
        </p:txBody>
      </p:sp>
      <p:sp>
        <p:nvSpPr>
          <p:cNvPr id="3" name="Content Placeholder 2"/>
          <p:cNvSpPr>
            <a:spLocks noGrp="1"/>
          </p:cNvSpPr>
          <p:nvPr>
            <p:ph idx="1"/>
          </p:nvPr>
        </p:nvSpPr>
        <p:spPr>
          <a:xfrm>
            <a:off x="333375" y="990600"/>
            <a:ext cx="8477250" cy="4495800"/>
          </a:xfrm>
        </p:spPr>
        <p:txBody>
          <a:bodyPr>
            <a:normAutofit/>
          </a:bodyPr>
          <a:lstStyle/>
          <a:p>
            <a:pPr>
              <a:buFont typeface="Arial" panose="020B0604020202020204" pitchFamily="34" charset="0"/>
              <a:buChar char="•"/>
            </a:pPr>
            <a:r>
              <a:rPr lang="en-US" sz="1600" dirty="0" smtClean="0"/>
              <a:t>Project began in August 2009</a:t>
            </a:r>
          </a:p>
          <a:p>
            <a:pPr lvl="3"/>
            <a:r>
              <a:rPr lang="en-US" sz="1600" dirty="0" smtClean="0"/>
              <a:t>Reviewed multiple proposals including </a:t>
            </a:r>
            <a:r>
              <a:rPr lang="en-US" sz="1600" b="1" dirty="0" smtClean="0"/>
              <a:t>Roads and Highways</a:t>
            </a:r>
          </a:p>
          <a:p>
            <a:pPr lvl="3">
              <a:spcAft>
                <a:spcPts val="600"/>
              </a:spcAft>
            </a:pPr>
            <a:r>
              <a:rPr lang="en-US" sz="1600" dirty="0" smtClean="0"/>
              <a:t>Selected a custom solution </a:t>
            </a:r>
            <a:r>
              <a:rPr lang="en-US" sz="1600" b="1" dirty="0" smtClean="0"/>
              <a:t>(Geospatial Roadway Inventory Database)</a:t>
            </a:r>
          </a:p>
          <a:p>
            <a:pPr lvl="3">
              <a:spcAft>
                <a:spcPts val="600"/>
              </a:spcAft>
            </a:pPr>
            <a:endParaRPr lang="en-US" sz="1600" b="1" dirty="0" smtClean="0"/>
          </a:p>
          <a:p>
            <a:pPr>
              <a:spcAft>
                <a:spcPts val="600"/>
              </a:spcAft>
              <a:buFont typeface="Arial" panose="020B0604020202020204" pitchFamily="34" charset="0"/>
              <a:buChar char="•"/>
            </a:pPr>
            <a:r>
              <a:rPr lang="en-US" sz="1600" dirty="0" smtClean="0"/>
              <a:t>2010 – Project design and system requirements</a:t>
            </a:r>
          </a:p>
          <a:p>
            <a:pPr>
              <a:spcAft>
                <a:spcPts val="600"/>
              </a:spcAft>
              <a:buFont typeface="Arial" panose="020B0604020202020204" pitchFamily="34" charset="0"/>
              <a:buChar char="•"/>
            </a:pPr>
            <a:r>
              <a:rPr lang="en-US" sz="1600" dirty="0" smtClean="0"/>
              <a:t>2011 – Project redesign and system requirements</a:t>
            </a:r>
          </a:p>
          <a:p>
            <a:pPr>
              <a:spcAft>
                <a:spcPts val="600"/>
              </a:spcAft>
              <a:buFont typeface="Arial" panose="020B0604020202020204" pitchFamily="34" charset="0"/>
              <a:buChar char="•"/>
            </a:pPr>
            <a:r>
              <a:rPr lang="en-US" sz="1600" dirty="0" smtClean="0"/>
              <a:t>2012 – System requirements</a:t>
            </a:r>
          </a:p>
          <a:p>
            <a:pPr>
              <a:spcAft>
                <a:spcPts val="600"/>
              </a:spcAft>
              <a:buFont typeface="Arial" panose="020B0604020202020204" pitchFamily="34" charset="0"/>
              <a:buChar char="•"/>
            </a:pPr>
            <a:r>
              <a:rPr lang="en-US" sz="1600" dirty="0" smtClean="0"/>
              <a:t>2013 – Initial components and data migration</a:t>
            </a:r>
          </a:p>
          <a:p>
            <a:pPr>
              <a:spcAft>
                <a:spcPts val="600"/>
              </a:spcAft>
              <a:buFont typeface="Arial" panose="020B0604020202020204" pitchFamily="34" charset="0"/>
              <a:buChar char="•"/>
            </a:pPr>
            <a:r>
              <a:rPr lang="en-US" sz="1600" dirty="0" smtClean="0"/>
              <a:t>2014 – Project consolidation, data migration, and testing</a:t>
            </a:r>
          </a:p>
          <a:p>
            <a:pPr>
              <a:spcAft>
                <a:spcPts val="600"/>
              </a:spcAft>
              <a:buFont typeface="Arial" panose="020B0604020202020204" pitchFamily="34" charset="0"/>
              <a:buChar char="•"/>
            </a:pPr>
            <a:r>
              <a:rPr lang="en-US" sz="1600" dirty="0" smtClean="0"/>
              <a:t>2015 – Project went live September 1</a:t>
            </a:r>
            <a:r>
              <a:rPr lang="en-US" sz="1600" baseline="30000" dirty="0" smtClean="0"/>
              <a:t>st</a:t>
            </a:r>
            <a:endParaRPr lang="en-US" sz="1600" dirty="0" smtClean="0"/>
          </a:p>
          <a:p>
            <a:pPr marL="0" indent="0">
              <a:spcAft>
                <a:spcPts val="600"/>
              </a:spcAft>
              <a:buNone/>
            </a:pPr>
            <a:endParaRPr lang="en-US" dirty="0" smtClean="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7</a:t>
            </a:fld>
            <a:endParaRPr lang="en-US" dirty="0"/>
          </a:p>
        </p:txBody>
      </p:sp>
    </p:spTree>
    <p:extLst>
      <p:ext uri="{BB962C8B-B14F-4D97-AF65-F5344CB8AC3E}">
        <p14:creationId xmlns:p14="http://schemas.microsoft.com/office/powerpoint/2010/main" val="963363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a:t>
            </a:r>
            <a:endParaRPr lang="en-US" dirty="0"/>
          </a:p>
        </p:txBody>
      </p:sp>
      <p:sp>
        <p:nvSpPr>
          <p:cNvPr id="3" name="Content Placeholder 2"/>
          <p:cNvSpPr>
            <a:spLocks noGrp="1"/>
          </p:cNvSpPr>
          <p:nvPr>
            <p:ph idx="1"/>
          </p:nvPr>
        </p:nvSpPr>
        <p:spPr>
          <a:xfrm>
            <a:off x="304800" y="914400"/>
            <a:ext cx="8477250" cy="4343400"/>
          </a:xfrm>
        </p:spPr>
        <p:txBody>
          <a:bodyPr>
            <a:normAutofit/>
          </a:bodyPr>
          <a:lstStyle/>
          <a:p>
            <a:pPr>
              <a:lnSpc>
                <a:spcPct val="150000"/>
              </a:lnSpc>
              <a:spcAft>
                <a:spcPts val="0"/>
              </a:spcAft>
              <a:buFont typeface="Arial" panose="020B0604020202020204" pitchFamily="34" charset="0"/>
              <a:buChar char="•"/>
            </a:pPr>
            <a:r>
              <a:rPr lang="en-US" sz="1600" dirty="0" smtClean="0"/>
              <a:t>GIS based</a:t>
            </a:r>
          </a:p>
          <a:p>
            <a:pPr>
              <a:lnSpc>
                <a:spcPct val="150000"/>
              </a:lnSpc>
              <a:spcAft>
                <a:spcPts val="0"/>
              </a:spcAft>
              <a:buFont typeface="Arial" panose="020B0604020202020204" pitchFamily="34" charset="0"/>
              <a:buChar char="•"/>
            </a:pPr>
            <a:r>
              <a:rPr lang="en-US" sz="1600" dirty="0" smtClean="0"/>
              <a:t>Multiple LRM’s (and remove old systems)</a:t>
            </a:r>
          </a:p>
          <a:p>
            <a:pPr lvl="3">
              <a:lnSpc>
                <a:spcPct val="150000"/>
              </a:lnSpc>
              <a:spcAft>
                <a:spcPts val="0"/>
              </a:spcAft>
            </a:pPr>
            <a:r>
              <a:rPr lang="en-US" sz="1600" dirty="0" smtClean="0"/>
              <a:t>DFO, Markers, Control Section Mile Points, Latitude, Longitude Coordinates</a:t>
            </a:r>
          </a:p>
          <a:p>
            <a:pPr lvl="3">
              <a:lnSpc>
                <a:spcPct val="150000"/>
              </a:lnSpc>
              <a:spcAft>
                <a:spcPts val="0"/>
              </a:spcAft>
            </a:pPr>
            <a:r>
              <a:rPr lang="en-US" sz="1600" dirty="0" smtClean="0"/>
              <a:t>Latitude and Longitude Coordinates determine locations</a:t>
            </a:r>
          </a:p>
          <a:p>
            <a:pPr>
              <a:lnSpc>
                <a:spcPct val="150000"/>
              </a:lnSpc>
              <a:spcAft>
                <a:spcPts val="0"/>
              </a:spcAft>
              <a:buFont typeface="Arial" panose="020B0604020202020204" pitchFamily="34" charset="0"/>
              <a:buChar char="•"/>
            </a:pPr>
            <a:r>
              <a:rPr lang="en-US" sz="1600" dirty="0" smtClean="0"/>
              <a:t>Normalized data model</a:t>
            </a:r>
          </a:p>
          <a:p>
            <a:pPr lvl="3">
              <a:lnSpc>
                <a:spcPct val="150000"/>
              </a:lnSpc>
              <a:spcAft>
                <a:spcPts val="0"/>
              </a:spcAft>
            </a:pPr>
            <a:r>
              <a:rPr lang="en-US" sz="1600" dirty="0" smtClean="0"/>
              <a:t>One table per attribute</a:t>
            </a:r>
          </a:p>
          <a:p>
            <a:pPr>
              <a:lnSpc>
                <a:spcPct val="150000"/>
              </a:lnSpc>
              <a:spcAft>
                <a:spcPts val="0"/>
              </a:spcAft>
              <a:buFont typeface="Arial" panose="020B0604020202020204" pitchFamily="34" charset="0"/>
              <a:buChar char="•"/>
            </a:pPr>
            <a:r>
              <a:rPr lang="en-US" sz="1600" dirty="0" smtClean="0"/>
              <a:t>Business rules engine</a:t>
            </a:r>
          </a:p>
          <a:p>
            <a:pPr lvl="3">
              <a:lnSpc>
                <a:spcPct val="150000"/>
              </a:lnSpc>
              <a:spcAft>
                <a:spcPts val="0"/>
              </a:spcAft>
            </a:pPr>
            <a:r>
              <a:rPr lang="en-US" sz="1600" b="1" dirty="0" smtClean="0"/>
              <a:t>500 business rules</a:t>
            </a:r>
          </a:p>
          <a:p>
            <a:pPr>
              <a:lnSpc>
                <a:spcPct val="150000"/>
              </a:lnSpc>
              <a:spcAft>
                <a:spcPts val="0"/>
              </a:spcAft>
              <a:buFont typeface="Arial" panose="020B0604020202020204" pitchFamily="34" charset="0"/>
              <a:buChar char="•"/>
            </a:pPr>
            <a:r>
              <a:rPr lang="en-US" sz="1600" dirty="0" smtClean="0"/>
              <a:t>Simplified workflow</a:t>
            </a:r>
          </a:p>
          <a:p>
            <a:pPr lvl="3">
              <a:lnSpc>
                <a:spcPct val="150000"/>
              </a:lnSpc>
              <a:spcAft>
                <a:spcPts val="0"/>
              </a:spcAft>
            </a:pPr>
            <a:r>
              <a:rPr lang="en-US" sz="1600" dirty="0" smtClean="0"/>
              <a:t>No secondary team of IT folks to write the data back to the DB</a:t>
            </a:r>
          </a:p>
          <a:p>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8</a:t>
            </a:fld>
            <a:endParaRPr lang="en-US" dirty="0"/>
          </a:p>
        </p:txBody>
      </p:sp>
    </p:spTree>
    <p:extLst>
      <p:ext uri="{BB962C8B-B14F-4D97-AF65-F5344CB8AC3E}">
        <p14:creationId xmlns:p14="http://schemas.microsoft.com/office/powerpoint/2010/main" val="3424115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a:t>
            </a:r>
            <a:endParaRPr lang="en-US"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9</a:t>
            </a:fld>
            <a:endParaRPr lang="en-US" dirty="0"/>
          </a:p>
        </p:txBody>
      </p:sp>
      <p:pic>
        <p:nvPicPr>
          <p:cNvPr id="153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726" y="1143000"/>
            <a:ext cx="6197674" cy="4419600"/>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28600" y="1173301"/>
            <a:ext cx="2362200"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Franklin Gothic Book" panose="020B0503020102020204" pitchFamily="34" charset="0"/>
              </a:rPr>
              <a:t>Web app</a:t>
            </a:r>
          </a:p>
          <a:p>
            <a:pPr marL="285750" indent="-285750">
              <a:buFont typeface="Arial" panose="020B0604020202020204" pitchFamily="34" charset="0"/>
              <a:buChar char="•"/>
            </a:pPr>
            <a:endParaRPr lang="en-US" sz="2000" dirty="0" smtClean="0">
              <a:latin typeface="Franklin Gothic Book" panose="020B0503020102020204" pitchFamily="34" charset="0"/>
            </a:endParaRPr>
          </a:p>
          <a:p>
            <a:pPr marL="285750" indent="-285750">
              <a:buFont typeface="Arial" panose="020B0604020202020204" pitchFamily="34" charset="0"/>
              <a:buChar char="•"/>
            </a:pPr>
            <a:r>
              <a:rPr lang="en-US" sz="2000" dirty="0" smtClean="0">
                <a:latin typeface="Franklin Gothic Book" panose="020B0503020102020204" pitchFamily="34" charset="0"/>
              </a:rPr>
              <a:t>Hosted in the Amazon Cloud</a:t>
            </a:r>
          </a:p>
          <a:p>
            <a:pPr marL="285750" indent="-285750">
              <a:buFont typeface="Arial" panose="020B0604020202020204" pitchFamily="34" charset="0"/>
              <a:buChar char="•"/>
            </a:pPr>
            <a:endParaRPr lang="en-US" sz="2000" dirty="0" smtClean="0">
              <a:latin typeface="Franklin Gothic Book" panose="020B0503020102020204" pitchFamily="34" charset="0"/>
            </a:endParaRPr>
          </a:p>
          <a:p>
            <a:pPr marL="285750" indent="-285750">
              <a:buFont typeface="Arial" panose="020B0604020202020204" pitchFamily="34" charset="0"/>
              <a:buChar char="•"/>
            </a:pPr>
            <a:r>
              <a:rPr lang="en-US" sz="2000" dirty="0" smtClean="0">
                <a:latin typeface="Franklin Gothic Book" panose="020B0503020102020204" pitchFamily="34" charset="0"/>
              </a:rPr>
              <a:t>Oracle Spatial DB</a:t>
            </a:r>
          </a:p>
          <a:p>
            <a:pPr marL="285750" indent="-285750">
              <a:buFont typeface="Arial" panose="020B0604020202020204" pitchFamily="34" charset="0"/>
              <a:buChar char="•"/>
            </a:pPr>
            <a:endParaRPr lang="en-US" sz="2000" dirty="0">
              <a:latin typeface="Franklin Gothic Book" panose="020B0503020102020204" pitchFamily="34" charset="0"/>
            </a:endParaRPr>
          </a:p>
          <a:p>
            <a:pPr marL="285750" indent="-285750">
              <a:buFont typeface="Arial" panose="020B0604020202020204" pitchFamily="34" charset="0"/>
              <a:buChar char="•"/>
            </a:pPr>
            <a:r>
              <a:rPr lang="en-US" sz="2000" dirty="0" smtClean="0">
                <a:latin typeface="Franklin Gothic Book" panose="020B0503020102020204" pitchFamily="34" charset="0"/>
              </a:rPr>
              <a:t>ArcGIS Server Mapping Component</a:t>
            </a:r>
          </a:p>
          <a:p>
            <a:pPr marL="285750" indent="-285750">
              <a:buFont typeface="Arial" panose="020B0604020202020204" pitchFamily="34" charset="0"/>
              <a:buChar char="•"/>
            </a:pPr>
            <a:endParaRPr lang="en-US" sz="2000" dirty="0" smtClean="0">
              <a:latin typeface="Franklin Gothic Book" panose="020B0503020102020204" pitchFamily="34" charset="0"/>
            </a:endParaRPr>
          </a:p>
          <a:p>
            <a:pPr marL="285750" indent="-285750">
              <a:buFont typeface="Arial" panose="020B0604020202020204" pitchFamily="34" charset="0"/>
              <a:buChar char="•"/>
            </a:pPr>
            <a:r>
              <a:rPr lang="en-US" sz="2000" dirty="0" smtClean="0">
                <a:latin typeface="Franklin Gothic Book" panose="020B0503020102020204" pitchFamily="34" charset="0"/>
              </a:rPr>
              <a:t>HTML5 User Interface</a:t>
            </a:r>
          </a:p>
          <a:p>
            <a:pPr marL="285750" indent="-285750">
              <a:buFont typeface="Arial" panose="020B0604020202020204" pitchFamily="34" charset="0"/>
              <a:buChar char="•"/>
            </a:pPr>
            <a:endParaRPr lang="en-US" sz="2000" dirty="0">
              <a:latin typeface="Franklin Gothic Book" panose="020B0503020102020204" pitchFamily="34" charset="0"/>
            </a:endParaRPr>
          </a:p>
        </p:txBody>
      </p:sp>
    </p:spTree>
    <p:extLst>
      <p:ext uri="{BB962C8B-B14F-4D97-AF65-F5344CB8AC3E}">
        <p14:creationId xmlns:p14="http://schemas.microsoft.com/office/powerpoint/2010/main" val="34298844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zMZeMqqa06Yxw1YWg8I3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FbRS7o4h029ZFRiZu1J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Z3F47eQZUyY5miXrBCB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PWjeY1Bn0EOLrgQi83evB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_GgjmUHMMUmoVIQjnhFF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Mdid5PtagEGYnKeYYWJAi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YOLDpWCxkS7eD.NQNKQk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nl_ygQrAUK7P2REs6v9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0pAcV1D_bEuSzbY.3oss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c8hTu4Km0.2WHwsc3sgp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FdfbCtTxUmzVpZmXc6Ib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MMBywscIDECfrVTHi__.9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QXvHGeKAEOYyOysJOG65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k80MLS_FbUy2DcamUd8Zv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SGkbyk98a0WRhSUEJMtoi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2W4shhwcZkSwgFoS2uM5I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2akc.DmNqE2lY1U0KeV1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2W4shhwcZkSwgFoS2uM5I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akc.DmNqE2lY1U0KeV1D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2W4shhwcZkSwgFoS2uM5I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2akc.DmNqE2lY1U0KeV1D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theme1.xml><?xml version="1.0" encoding="utf-8"?>
<a:theme xmlns:a="http://schemas.openxmlformats.org/drawingml/2006/main" name="MASTER_powerpoint_template_STANDARD">
  <a:themeElements>
    <a:clrScheme name="Custom 7">
      <a:dk1>
        <a:sysClr val="windowText" lastClr="000000"/>
      </a:dk1>
      <a:lt1>
        <a:sysClr val="window" lastClr="FFFFFF"/>
      </a:lt1>
      <a:dk2>
        <a:srgbClr val="E2E7EB"/>
      </a:dk2>
      <a:lt2>
        <a:srgbClr val="F9EFE0"/>
      </a:lt2>
      <a:accent1>
        <a:srgbClr val="0A1B2B"/>
      </a:accent1>
      <a:accent2>
        <a:srgbClr val="14385C"/>
      </a:accent2>
      <a:accent3>
        <a:srgbClr val="899BAD"/>
      </a:accent3>
      <a:accent4>
        <a:srgbClr val="925700"/>
      </a:accent4>
      <a:accent5>
        <a:srgbClr val="CC7A00"/>
      </a:accent5>
      <a:accent6>
        <a:srgbClr val="E5BC7F"/>
      </a:accent6>
      <a:hlink>
        <a:srgbClr val="042A45"/>
      </a:hlink>
      <a:folHlink>
        <a:srgbClr val="4D4D4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9966DF91680439CE55B3AF89E1E8A" ma:contentTypeVersion="6" ma:contentTypeDescription="Create a new document." ma:contentTypeScope="" ma:versionID="c8688e55b982db70aa90385c528f4027">
  <xsd:schema xmlns:xsd="http://www.w3.org/2001/XMLSchema" xmlns:xs="http://www.w3.org/2001/XMLSchema" xmlns:p="http://schemas.microsoft.com/office/2006/metadata/properties" xmlns:ns2="dbbd2d06-cba3-467a-b832-54219c7514d3" xmlns:ns3="a5defca8-4e84-4abd-9778-71be286fb006" targetNamespace="http://schemas.microsoft.com/office/2006/metadata/properties" ma:root="true" ma:fieldsID="5e965779d74eab9f23b1648ffb13b9e7" ns2:_="" ns3:_="">
    <xsd:import namespace="dbbd2d06-cba3-467a-b832-54219c7514d3"/>
    <xsd:import namespace="a5defca8-4e84-4abd-9778-71be286fb0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bd2d06-cba3-467a-b832-54219c7514d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defca8-4e84-4abd-9778-71be286fb00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490E77-0EF4-4BAA-850D-77267E618E29}"/>
</file>

<file path=customXml/itemProps2.xml><?xml version="1.0" encoding="utf-8"?>
<ds:datastoreItem xmlns:ds="http://schemas.openxmlformats.org/officeDocument/2006/customXml" ds:itemID="{386099BD-08E0-4BA5-AC06-7C9155DD9196}"/>
</file>

<file path=customXml/itemProps3.xml><?xml version="1.0" encoding="utf-8"?>
<ds:datastoreItem xmlns:ds="http://schemas.openxmlformats.org/officeDocument/2006/customXml" ds:itemID="{71E9124F-85CE-40D5-84F4-451BF83FDB90}"/>
</file>

<file path=docProps/app.xml><?xml version="1.0" encoding="utf-8"?>
<Properties xmlns="http://schemas.openxmlformats.org/officeDocument/2006/extended-properties" xmlns:vt="http://schemas.openxmlformats.org/officeDocument/2006/docPropsVTypes">
  <Template>MASTER_powerpoint_template_STANDARD</Template>
  <TotalTime>5300</TotalTime>
  <Words>1258</Words>
  <Application>Microsoft Office PowerPoint</Application>
  <PresentationFormat>On-screen Show (4:3)</PresentationFormat>
  <Paragraphs>352</Paragraphs>
  <Slides>21</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MASTER_powerpoint_template_STANDARD</vt:lpstr>
      <vt:lpstr>think-cell Slide</vt:lpstr>
      <vt:lpstr>GRID,  Reports, &amp; Applications </vt:lpstr>
      <vt:lpstr>Table of contents</vt:lpstr>
      <vt:lpstr>Data Management</vt:lpstr>
      <vt:lpstr>Pre GRID</vt:lpstr>
      <vt:lpstr>Pre GRID (LRMs)</vt:lpstr>
      <vt:lpstr>Pre GRID</vt:lpstr>
      <vt:lpstr>GRID</vt:lpstr>
      <vt:lpstr>GRID</vt:lpstr>
      <vt:lpstr>GRID</vt:lpstr>
      <vt:lpstr>GRID </vt:lpstr>
      <vt:lpstr>GRID </vt:lpstr>
      <vt:lpstr>GRID</vt:lpstr>
      <vt:lpstr>GRID</vt:lpstr>
      <vt:lpstr>GRID</vt:lpstr>
      <vt:lpstr>GRID</vt:lpstr>
      <vt:lpstr>GRID</vt:lpstr>
      <vt:lpstr>Reports</vt:lpstr>
      <vt:lpstr>Applications</vt:lpstr>
      <vt:lpstr>Applications - Statewide Planning Map</vt:lpstr>
      <vt:lpstr>Applications – Open Data Portal</vt:lpstr>
      <vt:lpstr>Closing</vt:lpstr>
    </vt:vector>
  </TitlesOfParts>
  <Company>TxDOT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Chamberlain</dc:creator>
  <cp:lastModifiedBy>Michael Chamberlain</cp:lastModifiedBy>
  <cp:revision>185</cp:revision>
  <cp:lastPrinted>2013-02-21T15:21:56Z</cp:lastPrinted>
  <dcterms:created xsi:type="dcterms:W3CDTF">2017-09-26T15:43:59Z</dcterms:created>
  <dcterms:modified xsi:type="dcterms:W3CDTF">2017-11-07T16:55:32Z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0x0101004E99966DF91680439CE55B3AF89E1E8A</vt:lpwstr>
  </property>
</Properties>
</file>