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08" r:id="rId3"/>
  </p:sldMasterIdLst>
  <p:notesMasterIdLst>
    <p:notesMasterId r:id="rId24"/>
  </p:notesMasterIdLst>
  <p:handoutMasterIdLst>
    <p:handoutMasterId r:id="rId25"/>
  </p:handoutMasterIdLst>
  <p:sldIdLst>
    <p:sldId id="326" r:id="rId4"/>
    <p:sldId id="327" r:id="rId5"/>
    <p:sldId id="366" r:id="rId6"/>
    <p:sldId id="367" r:id="rId7"/>
    <p:sldId id="337" r:id="rId8"/>
    <p:sldId id="336" r:id="rId9"/>
    <p:sldId id="368" r:id="rId10"/>
    <p:sldId id="371" r:id="rId11"/>
    <p:sldId id="331" r:id="rId12"/>
    <p:sldId id="335" r:id="rId13"/>
    <p:sldId id="334" r:id="rId14"/>
    <p:sldId id="341" r:id="rId15"/>
    <p:sldId id="291" r:id="rId16"/>
    <p:sldId id="374" r:id="rId17"/>
    <p:sldId id="375" r:id="rId18"/>
    <p:sldId id="318" r:id="rId19"/>
    <p:sldId id="340" r:id="rId20"/>
    <p:sldId id="376" r:id="rId21"/>
    <p:sldId id="338" r:id="rId22"/>
    <p:sldId id="333" r:id="rId23"/>
  </p:sldIdLst>
  <p:sldSz cx="9144000" cy="7315200"/>
  <p:notesSz cx="6950075" cy="9167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8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8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8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8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C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7" autoAdjust="0"/>
    <p:restoredTop sz="74778" autoAdjust="0"/>
  </p:normalViewPr>
  <p:slideViewPr>
    <p:cSldViewPr>
      <p:cViewPr varScale="1">
        <p:scale>
          <a:sx n="51" d="100"/>
          <a:sy n="51" d="100"/>
        </p:scale>
        <p:origin x="1980" y="66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29" cy="458704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3" y="0"/>
            <a:ext cx="3012329" cy="458704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r">
              <a:defRPr sz="1200"/>
            </a:lvl1pPr>
          </a:lstStyle>
          <a:p>
            <a:pPr>
              <a:defRPr/>
            </a:pPr>
            <a:fld id="{58335442-DA7B-415D-B1DA-AC27ED89DCED}" type="datetimeFigureOut">
              <a:rPr lang="en-US"/>
              <a:pPr>
                <a:defRPr/>
              </a:pPr>
              <a:t>5/16/2017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07544"/>
            <a:ext cx="3012329" cy="458704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3" y="8707544"/>
            <a:ext cx="3012329" cy="458704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r">
              <a:defRPr sz="1200"/>
            </a:lvl1pPr>
          </a:lstStyle>
          <a:p>
            <a:pPr>
              <a:defRPr/>
            </a:pPr>
            <a:fld id="{E2D65333-6503-4E8A-8DC9-6C7525624F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108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755" cy="458704"/>
          </a:xfrm>
          <a:prstGeom prst="rect">
            <a:avLst/>
          </a:prstGeom>
        </p:spPr>
        <p:txBody>
          <a:bodyPr vert="horz" wrap="square" lIns="92095" tIns="46048" rIns="92095" bIns="4604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8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746" y="0"/>
            <a:ext cx="3010755" cy="458704"/>
          </a:xfrm>
          <a:prstGeom prst="rect">
            <a:avLst/>
          </a:prstGeom>
        </p:spPr>
        <p:txBody>
          <a:bodyPr vert="horz" wrap="square" lIns="92095" tIns="46048" rIns="92095" bIns="4604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84" charset="0"/>
              </a:defRPr>
            </a:lvl1pPr>
          </a:lstStyle>
          <a:p>
            <a:pPr>
              <a:defRPr/>
            </a:pPr>
            <a:fld id="{4E8058BD-7366-4D9E-A48D-DEFEF3D6BAC6}" type="datetimeFigureOut">
              <a:rPr lang="en-US"/>
              <a:pPr>
                <a:defRPr/>
              </a:pPr>
              <a:t>5/16/2017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25563" y="687388"/>
            <a:ext cx="4298950" cy="3438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5" tIns="46048" rIns="92095" bIns="4604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637" y="4353772"/>
            <a:ext cx="5558801" cy="4126768"/>
          </a:xfrm>
          <a:prstGeom prst="rect">
            <a:avLst/>
          </a:prstGeom>
        </p:spPr>
        <p:txBody>
          <a:bodyPr vert="horz" wrap="square" lIns="92095" tIns="46048" rIns="92095" bIns="460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07544"/>
            <a:ext cx="3010755" cy="458704"/>
          </a:xfrm>
          <a:prstGeom prst="rect">
            <a:avLst/>
          </a:prstGeom>
        </p:spPr>
        <p:txBody>
          <a:bodyPr vert="horz" wrap="square" lIns="92095" tIns="46048" rIns="92095" bIns="4604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8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746" y="8707544"/>
            <a:ext cx="3010755" cy="458704"/>
          </a:xfrm>
          <a:prstGeom prst="rect">
            <a:avLst/>
          </a:prstGeom>
        </p:spPr>
        <p:txBody>
          <a:bodyPr vert="horz" wrap="square" lIns="92095" tIns="46048" rIns="92095" bIns="4604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84" charset="0"/>
              </a:defRPr>
            </a:lvl1pPr>
          </a:lstStyle>
          <a:p>
            <a:pPr>
              <a:defRPr/>
            </a:pPr>
            <a:fld id="{71370743-0624-47B5-AA4B-15E2B7963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817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25563" y="687388"/>
            <a:ext cx="4298950" cy="3438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34332" indent="-282435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29741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581638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33534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485431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37327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389224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41120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/>
            <a:fld id="{F814ABBF-5C56-49DA-8C39-6E05B96A81FA}" type="slidenum">
              <a:rPr lang="en-US" smtClean="0">
                <a:latin typeface="Calibri" pitchFamily="34" charset="0"/>
              </a:rPr>
              <a:pPr eaLnBrk="1" hangingPunct="1"/>
              <a:t>1</a:t>
            </a:fld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54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25563" y="687388"/>
            <a:ext cx="4298950" cy="3438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34332" indent="-282435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29741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581638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33534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485431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37327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389224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41120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/>
            <a:fld id="{F2CA0B21-C1E0-4DC0-AE16-4A3764E630FC}" type="slidenum">
              <a:rPr lang="en-US" smtClean="0">
                <a:latin typeface="Calibri" pitchFamily="34" charset="0"/>
              </a:rPr>
              <a:pPr eaLnBrk="1" hangingPunct="1"/>
              <a:t>10</a:t>
            </a:fld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069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25563" y="687388"/>
            <a:ext cx="4298950" cy="3438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34332" indent="-282435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29741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581638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33534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485431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37327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389224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41120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/>
            <a:fld id="{F2CA0B21-C1E0-4DC0-AE16-4A3764E630FC}" type="slidenum">
              <a:rPr lang="en-US" smtClean="0">
                <a:latin typeface="Calibri" pitchFamily="34" charset="0"/>
              </a:rPr>
              <a:pPr eaLnBrk="1" hangingPunct="1"/>
              <a:t>11</a:t>
            </a:fld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247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25563" y="687388"/>
            <a:ext cx="4298950" cy="3438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34332" indent="-282435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29741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581638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33534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485431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37327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389224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41120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/>
            <a:fld id="{F2CA0B21-C1E0-4DC0-AE16-4A3764E630FC}" type="slidenum">
              <a:rPr lang="en-US" smtClean="0">
                <a:latin typeface="Calibri" pitchFamily="34" charset="0"/>
              </a:rPr>
              <a:pPr eaLnBrk="1" hangingPunct="1"/>
              <a:t>12</a:t>
            </a:fld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646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25563" y="687388"/>
            <a:ext cx="4298950" cy="3438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34332" indent="-282435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29741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581638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33534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485431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37327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389224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41120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/>
            <a:fld id="{86CB08E2-0FA3-474C-B760-590FF0E7EEB0}" type="slidenum">
              <a:rPr lang="en-US" smtClean="0">
                <a:latin typeface="Calibri" pitchFamily="34" charset="0"/>
              </a:rPr>
              <a:pPr eaLnBrk="1" hangingPunct="1"/>
              <a:t>13</a:t>
            </a:fld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9698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25563" y="687388"/>
            <a:ext cx="4298950" cy="3438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34332" indent="-282435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29741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581638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33534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485431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37327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389224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41120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/>
            <a:fld id="{86CB08E2-0FA3-474C-B760-590FF0E7EEB0}" type="slidenum">
              <a:rPr lang="en-US" smtClean="0">
                <a:latin typeface="Calibri" pitchFamily="34" charset="0"/>
              </a:rPr>
              <a:pPr eaLnBrk="1" hangingPunct="1"/>
              <a:t>14</a:t>
            </a:fld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619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25563" y="687388"/>
            <a:ext cx="4298950" cy="3438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34332" indent="-282435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29741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581638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33534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485431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37327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389224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41120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/>
            <a:fld id="{86CB08E2-0FA3-474C-B760-590FF0E7EEB0}" type="slidenum">
              <a:rPr lang="en-US" smtClean="0">
                <a:latin typeface="Calibri" pitchFamily="34" charset="0"/>
              </a:rPr>
              <a:pPr eaLnBrk="1" hangingPunct="1"/>
              <a:t>15</a:t>
            </a:fld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3318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25563" y="687388"/>
            <a:ext cx="4298950" cy="3438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34332" indent="-282435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29741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581638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33534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485431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37327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389224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41120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/>
            <a:fld id="{09D1F5CE-4C03-41E8-95C6-6643767C9FC8}" type="slidenum">
              <a:rPr lang="en-US" smtClean="0">
                <a:latin typeface="Calibri" pitchFamily="34" charset="0"/>
              </a:rPr>
              <a:pPr eaLnBrk="1" hangingPunct="1"/>
              <a:t>16</a:t>
            </a:fld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6742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25563" y="687388"/>
            <a:ext cx="4298950" cy="3438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34332" indent="-282435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29741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581638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33534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485431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37327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389224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41120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/>
            <a:fld id="{09D1F5CE-4C03-41E8-95C6-6643767C9FC8}" type="slidenum">
              <a:rPr lang="en-US" smtClean="0">
                <a:latin typeface="Calibri" pitchFamily="34" charset="0"/>
              </a:rPr>
              <a:pPr eaLnBrk="1" hangingPunct="1"/>
              <a:t>17</a:t>
            </a:fld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156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25563" y="687388"/>
            <a:ext cx="4298950" cy="3438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34332" indent="-282435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29741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581638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33534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485431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37327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389224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41120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/>
            <a:fld id="{86CB08E2-0FA3-474C-B760-590FF0E7EEB0}" type="slidenum">
              <a:rPr lang="en-US" smtClean="0">
                <a:latin typeface="Calibri" pitchFamily="34" charset="0"/>
              </a:rPr>
              <a:pPr eaLnBrk="1" hangingPunct="1"/>
              <a:t>18</a:t>
            </a:fld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5637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25563" y="687388"/>
            <a:ext cx="4298950" cy="3438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34332" indent="-282435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29741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581638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33534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485431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37327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389224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41120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/>
            <a:fld id="{86CB08E2-0FA3-474C-B760-590FF0E7EEB0}" type="slidenum">
              <a:rPr lang="en-US" smtClean="0">
                <a:latin typeface="Calibri" pitchFamily="34" charset="0"/>
              </a:rPr>
              <a:pPr eaLnBrk="1" hangingPunct="1"/>
              <a:t>19</a:t>
            </a:fld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467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25563" y="687388"/>
            <a:ext cx="4298950" cy="3438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34332" indent="-282435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29741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581638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33534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485431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37327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389224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41120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/>
            <a:fld id="{F4E0FAC4-B7A0-4597-8468-A9DA37DF4E3B}" type="slidenum">
              <a:rPr lang="en-US" smtClean="0">
                <a:latin typeface="Calibri" pitchFamily="34" charset="0"/>
              </a:rPr>
              <a:pPr eaLnBrk="1" hangingPunct="1"/>
              <a:t>2</a:t>
            </a:fld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8764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25563" y="687388"/>
            <a:ext cx="4298950" cy="3438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34332" indent="-282435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29741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581638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33534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485431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37327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389224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41120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/>
            <a:fld id="{41737880-C1C7-41A7-A9F0-BE11DC97B913}" type="slidenum">
              <a:rPr lang="en-US" smtClean="0">
                <a:latin typeface="Calibri" pitchFamily="34" charset="0"/>
              </a:rPr>
              <a:pPr eaLnBrk="1" hangingPunct="1"/>
              <a:t>20</a:t>
            </a:fld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333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25563" y="687388"/>
            <a:ext cx="4298950" cy="3438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03793" eaLnBrk="1" hangingPunct="1">
              <a:spcBef>
                <a:spcPct val="0"/>
              </a:spcBef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34332" indent="-282435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29741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581638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33534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485431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37327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389224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41120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/>
            <a:fld id="{36CD56B7-3877-4573-ABF1-F96706E6B6E1}" type="slidenum">
              <a:rPr lang="en-US" smtClean="0">
                <a:latin typeface="Calibri" pitchFamily="34" charset="0"/>
              </a:rPr>
              <a:pPr eaLnBrk="1" hangingPunct="1"/>
              <a:t>3</a:t>
            </a:fld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367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25563" y="687388"/>
            <a:ext cx="4298950" cy="3438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03793" eaLnBrk="1" hangingPunct="1">
              <a:spcBef>
                <a:spcPct val="0"/>
              </a:spcBef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34332" indent="-282435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29741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581638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33534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485431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37327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389224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41120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/>
            <a:fld id="{36CD56B7-3877-4573-ABF1-F96706E6B6E1}" type="slidenum">
              <a:rPr lang="en-US" smtClean="0">
                <a:latin typeface="Calibri" pitchFamily="34" charset="0"/>
              </a:rPr>
              <a:pPr eaLnBrk="1" hangingPunct="1"/>
              <a:t>4</a:t>
            </a:fld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247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25563" y="687388"/>
            <a:ext cx="4298950" cy="3438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03793" eaLnBrk="1" hangingPunct="1">
              <a:spcBef>
                <a:spcPct val="0"/>
              </a:spcBef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34332" indent="-282435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29741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581638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33534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485431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37327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389224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41120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/>
            <a:fld id="{36CD56B7-3877-4573-ABF1-F96706E6B6E1}" type="slidenum">
              <a:rPr lang="en-US" smtClean="0">
                <a:latin typeface="Calibri" pitchFamily="34" charset="0"/>
              </a:rPr>
              <a:pPr eaLnBrk="1" hangingPunct="1"/>
              <a:t>5</a:t>
            </a:fld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74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25563" y="687388"/>
            <a:ext cx="4298950" cy="3438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34332" indent="-282435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29741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581638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33534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485431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37327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389224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41120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/>
            <a:fld id="{8B738234-BC9D-425A-B257-F8DC26C16367}" type="slidenum">
              <a:rPr lang="en-US" smtClean="0">
                <a:latin typeface="Calibri" pitchFamily="34" charset="0"/>
              </a:rPr>
              <a:pPr eaLnBrk="1" hangingPunct="1"/>
              <a:t>6</a:t>
            </a:fld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79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25563" y="687388"/>
            <a:ext cx="4298950" cy="3438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34332" indent="-282435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29741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581638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33534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485431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37327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389224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41120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/>
            <a:fld id="{F2CA0B21-C1E0-4DC0-AE16-4A3764E630FC}" type="slidenum">
              <a:rPr lang="en-US" smtClean="0">
                <a:latin typeface="Calibri" pitchFamily="34" charset="0"/>
              </a:rPr>
              <a:pPr eaLnBrk="1" hangingPunct="1"/>
              <a:t>7</a:t>
            </a:fld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17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25563" y="687388"/>
            <a:ext cx="4298950" cy="3438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34332" indent="-282435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29741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581638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33534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485431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37327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389224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41120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/>
            <a:fld id="{8B738234-BC9D-425A-B257-F8DC26C16367}" type="slidenum">
              <a:rPr lang="en-US" smtClean="0">
                <a:latin typeface="Calibri" pitchFamily="34" charset="0"/>
              </a:rPr>
              <a:pPr eaLnBrk="1" hangingPunct="1"/>
              <a:t>8</a:t>
            </a:fld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338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25563" y="687388"/>
            <a:ext cx="4298950" cy="3438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34332" indent="-282435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29741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581638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33534" indent="-225948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485431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37327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389224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41120" indent="-225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/>
            <a:fld id="{8B738234-BC9D-425A-B257-F8DC26C16367}" type="slidenum">
              <a:rPr lang="en-US" smtClean="0">
                <a:latin typeface="Calibri" pitchFamily="34" charset="0"/>
              </a:rPr>
              <a:pPr eaLnBrk="1" hangingPunct="1"/>
              <a:t>9</a:t>
            </a:fld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7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404882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300480"/>
            <a:ext cx="7543800" cy="229616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600524"/>
            <a:ext cx="6172200" cy="73152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4C0A61-F781-484C-B677-29B79AFED933}" type="datetimeFigureOut">
              <a:rPr lang="en-US" smtClean="0"/>
              <a:pPr>
                <a:defRPr/>
              </a:pPr>
              <a:t>5/16/2017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A3C2F8-F1D7-41FE-9BAD-8771EFF403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731522"/>
            <a:ext cx="5791200" cy="373887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0EADF4-0242-4C91-8816-BDFBB63CBB36}" type="datetimeFigureOut">
              <a:rPr lang="en-US" smtClean="0"/>
              <a:pPr>
                <a:defRPr/>
              </a:pPr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9E1F3-2DD0-47DE-BFF8-18D06F761B8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50241"/>
            <a:ext cx="2133600" cy="55270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731521"/>
            <a:ext cx="5029200" cy="48768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322F50-7565-42D9-A91C-9D732790E1AD}" type="datetimeFigureOut">
              <a:rPr lang="en-US" smtClean="0"/>
              <a:pPr>
                <a:defRPr/>
              </a:pPr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49EA8-79B6-47CF-8531-ED17F57671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E0AA3E-DDAD-4AD0-B81E-516D01206216}" type="datetimeFigureOut">
              <a:rPr lang="en-US" smtClean="0"/>
              <a:pPr>
                <a:defRPr/>
              </a:pPr>
              <a:t>5/16/2017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D71773-1196-4379-AE18-5CED47DA646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346131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551859"/>
            <a:ext cx="3733800" cy="780288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FBAA18-50C8-442B-955C-8974994D9794}" type="datetimeFigureOut">
              <a:rPr lang="en-US" smtClean="0"/>
              <a:pPr>
                <a:defRPr/>
              </a:pPr>
              <a:t>5/16/2017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F553DE-37EC-4DFF-A627-3199BBBBAF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2032000"/>
            <a:ext cx="6035040" cy="2506675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64F196-6C3C-4E11-AA61-146A9AE56B5E}" type="datetimeFigureOut">
              <a:rPr lang="en-US" smtClean="0"/>
              <a:pPr>
                <a:defRPr/>
              </a:pPr>
              <a:t>5/16/2017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A2989B-2FCC-4EC7-9616-279C7B9A9A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702259"/>
            <a:ext cx="3273552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702260"/>
            <a:ext cx="3273552" cy="3660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706108"/>
            <a:ext cx="3273552" cy="682413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463040"/>
            <a:ext cx="3276600" cy="292608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706108"/>
            <a:ext cx="3273552" cy="682413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463040"/>
            <a:ext cx="3273552" cy="292608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5487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5487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00A417-7694-4423-84E1-023CDCFB9DDE}" type="datetimeFigureOut">
              <a:rPr lang="en-US" smtClean="0"/>
              <a:pPr>
                <a:defRPr/>
              </a:pPr>
              <a:t>5/16/2017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AB522C-425E-44F9-9036-AD7CD92563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A8FA8C-FB6A-4772-9D45-4A1FC32AACE7}" type="datetimeFigureOut">
              <a:rPr lang="en-US" smtClean="0"/>
              <a:pPr>
                <a:defRPr/>
              </a:pPr>
              <a:t>5/16/2017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AF32F3-10B3-47FA-B63F-C81BA7ACC3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63498E-78DB-4CD5-9028-43E012A63F36}" type="datetimeFigureOut">
              <a:rPr lang="en-US" smtClean="0"/>
              <a:pPr>
                <a:defRPr/>
              </a:pPr>
              <a:t>5/16/2017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5D9FEE-EF7D-475F-94DA-450EB1A23CB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892894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1521"/>
            <a:ext cx="4343400" cy="36576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731521"/>
            <a:ext cx="2590800" cy="36576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C22AF5-83F0-4D65-AFA2-5420E22FF3AC}" type="datetimeFigureOut">
              <a:rPr lang="en-US" smtClean="0"/>
              <a:pPr>
                <a:defRPr/>
              </a:pPr>
              <a:t>5/16/2017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2A1287-AAE6-4EAA-B179-B4089D1305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53627"/>
            <a:ext cx="6705600" cy="2716784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683250"/>
            <a:ext cx="5029200" cy="768858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55356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3B65F3-8217-4E6D-AB26-32F081896969}" type="datetimeFigureOut">
              <a:rPr lang="en-US" smtClean="0"/>
              <a:pPr>
                <a:defRPr/>
              </a:pPr>
              <a:t>5/16/2017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33550A-D072-4A70-B113-BD86F2C61D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73152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107670"/>
            <a:ext cx="7240620" cy="6087453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458827" y="1392949"/>
            <a:ext cx="5907703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24645"/>
            <a:ext cx="6479362" cy="5071741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5201920"/>
            <a:ext cx="7543800" cy="9753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731522"/>
            <a:ext cx="6096000" cy="3901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565054"/>
            <a:ext cx="2133600" cy="38946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fld id="{1C48C729-9BAC-4D0F-85C4-7B1ED2F8B748}" type="datetimeFigureOut">
              <a:rPr lang="en-US" smtClean="0"/>
              <a:pPr>
                <a:defRPr/>
              </a:pPr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565054"/>
            <a:ext cx="4572000" cy="38946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6231467"/>
            <a:ext cx="2133600" cy="32512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fld id="{9F5B57B3-A487-48A3-AEA1-9145FD5457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Leah@BRSInc.co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mailto:Cardenas.Adele@epa.go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>
            <a:spLocks/>
          </p:cNvSpPr>
          <p:nvPr/>
        </p:nvSpPr>
        <p:spPr bwMode="auto">
          <a:xfrm>
            <a:off x="1143000" y="1828800"/>
            <a:ext cx="7543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609600" y="2860397"/>
            <a:ext cx="7658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algn="ctr" eaLnBrk="1" hangingPunct="1"/>
            <a:br>
              <a:rPr lang="en-US" sz="2400" b="1" dirty="0"/>
            </a:br>
            <a:r>
              <a:rPr lang="en-US" sz="2400" b="1" dirty="0"/>
              <a:t>May 23, 2017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381000" y="1143005"/>
            <a:ext cx="8534400" cy="171739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4800" b="1" cap="all" dirty="0" err="1">
                <a:latin typeface="Arial" pitchFamily="34" charset="0"/>
                <a:cs typeface="Arial" pitchFamily="34" charset="0"/>
              </a:rPr>
              <a:t>SUCCESSful</a:t>
            </a:r>
            <a:endParaRPr lang="en-US" sz="4800" b="1" cap="all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4800" b="1" cap="all" dirty="0">
                <a:latin typeface="Arial" pitchFamily="34" charset="0"/>
                <a:cs typeface="Arial" pitchFamily="34" charset="0"/>
              </a:rPr>
              <a:t>GRANT WRITING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" y="6711383"/>
            <a:ext cx="6894513" cy="60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28699" y="3844821"/>
            <a:ext cx="72390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Leah Yasenchak, PhD</a:t>
            </a:r>
          </a:p>
          <a:p>
            <a:pPr algn="ctr"/>
            <a:r>
              <a:rPr lang="en-US" sz="3600" b="1" dirty="0"/>
              <a:t>AICP/PP </a:t>
            </a:r>
            <a:r>
              <a:rPr lang="en-US" sz="3600" b="1" dirty="0" err="1"/>
              <a:t>CEcD</a:t>
            </a:r>
            <a:endParaRPr lang="en-US" sz="3600" b="1" dirty="0"/>
          </a:p>
          <a:p>
            <a:pPr algn="ctr"/>
            <a:r>
              <a:rPr lang="en-US" sz="3600" b="1" dirty="0"/>
              <a:t>Adele Cardenas Malott, P.E.</a:t>
            </a:r>
          </a:p>
          <a:p>
            <a:pPr algn="ctr"/>
            <a:r>
              <a:rPr lang="en-US" sz="3600" b="1" dirty="0"/>
              <a:t>Senior Policy Advisor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1143000" y="1828800"/>
            <a:ext cx="7543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533400" y="1219230"/>
            <a:ext cx="7772400" cy="4724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400" dirty="0"/>
              <a:t>Funders want to ensure projects are not being done in a vacuum &amp; are supported by the community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q"/>
              <a:defRPr/>
            </a:pPr>
            <a:endParaRPr lang="en-US" sz="2400" dirty="0"/>
          </a:p>
          <a:p>
            <a:pPr eaLnBrk="1" hangingPunct="1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400" dirty="0"/>
              <a:t>Some applications have community notification requirements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q"/>
              <a:defRPr/>
            </a:pPr>
            <a:endParaRPr lang="en-US" sz="2400" dirty="0"/>
          </a:p>
          <a:p>
            <a:pPr eaLnBrk="1" hangingPunct="1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400" dirty="0"/>
              <a:t>Letters of support or commitment are often required</a:t>
            </a:r>
          </a:p>
          <a:p>
            <a:pPr marL="1031875" lvl="1" indent="-574675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kern="0" dirty="0">
                <a:latin typeface="Arial"/>
              </a:rPr>
              <a:t>Not just about the number of letters received</a:t>
            </a:r>
          </a:p>
          <a:p>
            <a:pPr marL="1031875" lvl="1" indent="-574675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kern="0" dirty="0">
                <a:latin typeface="Arial"/>
              </a:rPr>
              <a:t>Quality letters are important!</a:t>
            </a:r>
          </a:p>
          <a:p>
            <a:pPr marL="1031875" lvl="1" indent="-574675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kern="0" dirty="0">
                <a:latin typeface="Arial"/>
              </a:rPr>
              <a:t>Take the time to tailor letters to the organization instead of just using a template</a:t>
            </a:r>
          </a:p>
          <a:p>
            <a:pPr marL="0" indent="0" eaLnBrk="1" hangingPunct="1">
              <a:spcAft>
                <a:spcPts val="600"/>
              </a:spcAft>
              <a:defRPr/>
            </a:pPr>
            <a:endParaRPr lang="en-US" sz="24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" y="190500"/>
            <a:ext cx="8153400" cy="99060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ヒラギノ角ゴ Pro W3" pitchFamily="8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TextBox 1"/>
          <p:cNvSpPr txBox="1">
            <a:spLocks noChangeArrowheads="1"/>
          </p:cNvSpPr>
          <p:nvPr/>
        </p:nvSpPr>
        <p:spPr bwMode="auto">
          <a:xfrm>
            <a:off x="160338" y="133355"/>
            <a:ext cx="8678862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r>
              <a:rPr lang="en-US" sz="3200" b="1" dirty="0"/>
              <a:t>Grant Writing: Community Support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" y="6711383"/>
            <a:ext cx="6894513" cy="60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859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1143000" y="1828800"/>
            <a:ext cx="7543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685800" y="1143003"/>
            <a:ext cx="7848600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400" dirty="0"/>
              <a:t>Develop a realistic yet competitive budget </a:t>
            </a:r>
          </a:p>
          <a:p>
            <a:pPr marL="0" indent="0" eaLnBrk="1" hangingPunct="1">
              <a:spcAft>
                <a:spcPts val="600"/>
              </a:spcAft>
              <a:defRPr/>
            </a:pPr>
            <a:endParaRPr lang="en-US" sz="2400" dirty="0"/>
          </a:p>
          <a:p>
            <a:pPr eaLnBrk="1" hangingPunct="1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400" dirty="0"/>
              <a:t>Depending on the volume of applications received, some funders may choose to fund only a portion of the project, so consider submitting a phased project approach</a:t>
            </a:r>
          </a:p>
          <a:p>
            <a:pPr marL="0" indent="0" eaLnBrk="1" hangingPunct="1">
              <a:spcAft>
                <a:spcPts val="600"/>
              </a:spcAft>
              <a:defRPr/>
            </a:pPr>
            <a:endParaRPr lang="en-US" sz="2400" dirty="0"/>
          </a:p>
          <a:p>
            <a:pPr eaLnBrk="1" hangingPunct="1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400" dirty="0"/>
              <a:t>Determine if the grant funding is provided up front or if it is made available on a reimbursable basis</a:t>
            </a:r>
          </a:p>
          <a:p>
            <a:pPr marL="0" indent="0" eaLnBrk="1" hangingPunct="1">
              <a:spcAft>
                <a:spcPts val="600"/>
              </a:spcAft>
              <a:defRPr/>
            </a:pPr>
            <a:endParaRPr lang="en-US" sz="2400" dirty="0"/>
          </a:p>
          <a:p>
            <a:pPr eaLnBrk="1" hangingPunct="1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400" dirty="0"/>
              <a:t>Double check for math errors!</a:t>
            </a:r>
          </a:p>
          <a:p>
            <a:pPr marL="0" indent="0" eaLnBrk="1" hangingPunct="1">
              <a:spcAft>
                <a:spcPts val="600"/>
              </a:spcAft>
              <a:defRPr/>
            </a:pPr>
            <a:endParaRPr lang="en-US" sz="24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" y="190500"/>
            <a:ext cx="8153400" cy="99060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ヒラギノ角ゴ Pro W3" pitchFamily="8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TextBox 1"/>
          <p:cNvSpPr txBox="1">
            <a:spLocks noChangeArrowheads="1"/>
          </p:cNvSpPr>
          <p:nvPr/>
        </p:nvSpPr>
        <p:spPr bwMode="auto">
          <a:xfrm>
            <a:off x="160338" y="133355"/>
            <a:ext cx="8678862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r>
              <a:rPr lang="en-US" sz="3200" b="1" dirty="0"/>
              <a:t>Grant Writing: Project Budget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0" y="6711383"/>
            <a:ext cx="6894513" cy="60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6709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1143000" y="1828800"/>
            <a:ext cx="7543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762000" y="1142996"/>
            <a:ext cx="76962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400" dirty="0"/>
              <a:t>Many funders will require a cash or in-kind match, typically on a percentage basis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q"/>
              <a:defRPr/>
            </a:pPr>
            <a:endParaRPr lang="en-US" sz="2400" dirty="0"/>
          </a:p>
          <a:p>
            <a:pPr eaLnBrk="1" hangingPunct="1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400" dirty="0"/>
              <a:t>Examine cash flow—does the timeframe work?</a:t>
            </a:r>
          </a:p>
          <a:p>
            <a:pPr marL="0" indent="0" eaLnBrk="1" hangingPunct="1">
              <a:spcAft>
                <a:spcPts val="600"/>
              </a:spcAft>
              <a:defRPr/>
            </a:pPr>
            <a:endParaRPr lang="en-US" sz="2400" dirty="0"/>
          </a:p>
          <a:p>
            <a:pPr eaLnBrk="1" hangingPunct="1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400" dirty="0"/>
              <a:t>Consider increasing your competiveness by providing a match even if it is not required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q"/>
              <a:defRPr/>
            </a:pPr>
            <a:endParaRPr lang="en-US" sz="2400" dirty="0"/>
          </a:p>
          <a:p>
            <a:pPr eaLnBrk="1" hangingPunct="1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400" dirty="0"/>
              <a:t>Leverage! Attach evidence to the application of other funding sources that have gone into the project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" y="190500"/>
            <a:ext cx="8153400" cy="99060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ヒラギノ角ゴ Pro W3" pitchFamily="8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TextBox 1"/>
          <p:cNvSpPr txBox="1">
            <a:spLocks noChangeArrowheads="1"/>
          </p:cNvSpPr>
          <p:nvPr/>
        </p:nvSpPr>
        <p:spPr bwMode="auto">
          <a:xfrm>
            <a:off x="160338" y="133355"/>
            <a:ext cx="8678862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r>
              <a:rPr lang="en-US" sz="3200" b="1" dirty="0"/>
              <a:t>Grant Writing: Match &amp; Leveraged Funds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692852"/>
            <a:ext cx="6894513" cy="60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6606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/>
          </p:cNvSpPr>
          <p:nvPr/>
        </p:nvSpPr>
        <p:spPr bwMode="auto">
          <a:xfrm>
            <a:off x="1143000" y="1447799"/>
            <a:ext cx="7543800" cy="403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7173" name="Rectangle 1"/>
          <p:cNvSpPr>
            <a:spLocks noChangeArrowheads="1"/>
          </p:cNvSpPr>
          <p:nvPr/>
        </p:nvSpPr>
        <p:spPr bwMode="auto">
          <a:xfrm>
            <a:off x="990600" y="1752595"/>
            <a:ext cx="73152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Wingdings" pitchFamily="2" charset="2"/>
              <a:buChar char="q"/>
              <a:defRPr/>
            </a:pPr>
            <a:endParaRPr lang="en-US" sz="2400" dirty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400" dirty="0"/>
              <a:t>Review the funder’s criteria for selection and funding priorities and address all of these in the narrative and the budget </a:t>
            </a:r>
          </a:p>
          <a:p>
            <a:pPr marL="457200" indent="-457200">
              <a:spcAft>
                <a:spcPts val="600"/>
              </a:spcAft>
              <a:defRPr/>
            </a:pPr>
            <a:endParaRPr lang="en-US" sz="2400" dirty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400" dirty="0"/>
              <a:t>Write as a journalist: a compelling story that sets your project apart in the reviewers’ minds </a:t>
            </a:r>
          </a:p>
          <a:p>
            <a:pPr marL="457200" indent="-457200">
              <a:spcAft>
                <a:spcPts val="600"/>
              </a:spcAft>
              <a:defRPr/>
            </a:pPr>
            <a:endParaRPr lang="en-US" sz="2400" dirty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400" dirty="0"/>
              <a:t>Clearly define your objectives for the project &amp; weave them throughout the application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q"/>
              <a:defRPr/>
            </a:pPr>
            <a:endParaRPr lang="en-US" sz="2400" dirty="0"/>
          </a:p>
        </p:txBody>
      </p:sp>
      <p:sp>
        <p:nvSpPr>
          <p:cNvPr id="7174" name="TextBox 1"/>
          <p:cNvSpPr txBox="1">
            <a:spLocks noChangeArrowheads="1"/>
          </p:cNvSpPr>
          <p:nvPr/>
        </p:nvSpPr>
        <p:spPr bwMode="auto">
          <a:xfrm>
            <a:off x="233373" y="346077"/>
            <a:ext cx="8677275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r>
              <a:rPr lang="en-US" sz="3200" b="1" dirty="0"/>
              <a:t>Grant Writing: Narrative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71488" y="914400"/>
            <a:ext cx="7758112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/>
              <a:t>For those applications that require narratives...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57" y="6706036"/>
            <a:ext cx="6894513" cy="60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/>
          </p:cNvSpPr>
          <p:nvPr/>
        </p:nvSpPr>
        <p:spPr bwMode="auto">
          <a:xfrm>
            <a:off x="1143000" y="1447801"/>
            <a:ext cx="7543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7173" name="Rectangle 1"/>
          <p:cNvSpPr>
            <a:spLocks noChangeArrowheads="1"/>
          </p:cNvSpPr>
          <p:nvPr/>
        </p:nvSpPr>
        <p:spPr bwMode="auto">
          <a:xfrm>
            <a:off x="990600" y="1447800"/>
            <a:ext cx="7315200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400" dirty="0"/>
              <a:t>Write as through the reviewer knows nothing about your community: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2000" dirty="0"/>
              <a:t>               --- Demographics, Data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2000" dirty="0"/>
              <a:t>               --- Area to be addressed through the grant</a:t>
            </a:r>
          </a:p>
          <a:p>
            <a:pPr marL="1427163" indent="-1427163" eaLnBrk="1" hangingPunct="1">
              <a:spcAft>
                <a:spcPts val="600"/>
              </a:spcAft>
              <a:defRPr/>
            </a:pPr>
            <a:r>
              <a:rPr lang="en-US" sz="2000" dirty="0"/>
              <a:t>               --- Link the project to sensitive populations, the issues                of the community, health data, etc. –thinking broadly and of long term change.</a:t>
            </a:r>
          </a:p>
          <a:p>
            <a:pPr eaLnBrk="1" hangingPunct="1">
              <a:spcAft>
                <a:spcPts val="600"/>
              </a:spcAft>
              <a:defRPr/>
            </a:pPr>
            <a:endParaRPr lang="en-US" sz="2000" dirty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400" dirty="0"/>
              <a:t>Pull at reviewers’ heartstrings! Emphasize how the community will suffer until the project is addressed vs. talking about your community’s strengths at length. </a:t>
            </a:r>
          </a:p>
          <a:p>
            <a:pPr marL="457200" indent="-457200">
              <a:spcAft>
                <a:spcPts val="600"/>
              </a:spcAft>
              <a:defRPr/>
            </a:pPr>
            <a:endParaRPr lang="en-US" sz="2400" dirty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q"/>
              <a:defRPr/>
            </a:pPr>
            <a:endParaRPr lang="en-US" sz="2400" dirty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q"/>
              <a:defRPr/>
            </a:pPr>
            <a:endParaRPr lang="en-US" sz="2400" dirty="0"/>
          </a:p>
        </p:txBody>
      </p:sp>
      <p:sp>
        <p:nvSpPr>
          <p:cNvPr id="7174" name="TextBox 1"/>
          <p:cNvSpPr txBox="1">
            <a:spLocks noChangeArrowheads="1"/>
          </p:cNvSpPr>
          <p:nvPr/>
        </p:nvSpPr>
        <p:spPr bwMode="auto">
          <a:xfrm>
            <a:off x="233373" y="346077"/>
            <a:ext cx="8677275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r>
              <a:rPr lang="en-US" sz="3200" b="1" dirty="0"/>
              <a:t>Grant Writing: Narrative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71488" y="914400"/>
            <a:ext cx="7758112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/>
              <a:t>For those applications that require narratives...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711383"/>
            <a:ext cx="6894513" cy="60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/>
          </p:cNvSpPr>
          <p:nvPr/>
        </p:nvSpPr>
        <p:spPr bwMode="auto">
          <a:xfrm>
            <a:off x="1143000" y="1447801"/>
            <a:ext cx="7543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7173" name="Rectangle 1"/>
          <p:cNvSpPr>
            <a:spLocks noChangeArrowheads="1"/>
          </p:cNvSpPr>
          <p:nvPr/>
        </p:nvSpPr>
        <p:spPr bwMode="auto">
          <a:xfrm>
            <a:off x="990600" y="1676400"/>
            <a:ext cx="7315200" cy="580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400" dirty="0"/>
              <a:t>Instill confidence that you have the capacity to complete the project through excellence in project team, </a:t>
            </a:r>
            <a:r>
              <a:rPr lang="en-US" sz="2400" dirty="0" err="1"/>
              <a:t>workplan</a:t>
            </a:r>
            <a:r>
              <a:rPr lang="en-US" sz="2400" dirty="0"/>
              <a:t> and quality control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q"/>
              <a:defRPr/>
            </a:pPr>
            <a:endParaRPr lang="en-US" sz="2400" dirty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400" dirty="0"/>
              <a:t>Make sure your proposed grant funding activities are realistic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q"/>
              <a:defRPr/>
            </a:pPr>
            <a:endParaRPr lang="en-US" sz="2400" dirty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400" dirty="0"/>
              <a:t>If you have stumbled with prior grants from a funder, explain exactly how you have fixed the problem areas and why this time will be successful</a:t>
            </a:r>
          </a:p>
          <a:p>
            <a:pPr marL="457200" indent="-457200">
              <a:spcAft>
                <a:spcPts val="600"/>
              </a:spcAft>
              <a:defRPr/>
            </a:pPr>
            <a:endParaRPr lang="en-US" sz="2400" dirty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q"/>
              <a:defRPr/>
            </a:pPr>
            <a:endParaRPr lang="en-US" sz="2400" dirty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q"/>
              <a:defRPr/>
            </a:pPr>
            <a:endParaRPr lang="en-US" sz="2400" dirty="0"/>
          </a:p>
        </p:txBody>
      </p:sp>
      <p:sp>
        <p:nvSpPr>
          <p:cNvPr id="7174" name="TextBox 1"/>
          <p:cNvSpPr txBox="1">
            <a:spLocks noChangeArrowheads="1"/>
          </p:cNvSpPr>
          <p:nvPr/>
        </p:nvSpPr>
        <p:spPr bwMode="auto">
          <a:xfrm>
            <a:off x="233373" y="346077"/>
            <a:ext cx="8677275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r>
              <a:rPr lang="en-US" sz="3200" b="1" dirty="0"/>
              <a:t>Grant Writing: Narrative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71488" y="914400"/>
            <a:ext cx="7758112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/>
              <a:t>For those applications that require narratives...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711383"/>
            <a:ext cx="6894513" cy="60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/>
          </p:cNvSpPr>
          <p:nvPr/>
        </p:nvSpPr>
        <p:spPr bwMode="auto">
          <a:xfrm>
            <a:off x="1143000" y="1905004"/>
            <a:ext cx="7543800" cy="3581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23557" name="Rectangle 2"/>
          <p:cNvSpPr>
            <a:spLocks noChangeArrowheads="1"/>
          </p:cNvSpPr>
          <p:nvPr/>
        </p:nvSpPr>
        <p:spPr bwMode="auto">
          <a:xfrm>
            <a:off x="990600" y="1524000"/>
            <a:ext cx="7239000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/>
              <a:t>Read the application guidance cover-to-cover &amp; follow directions</a:t>
            </a:r>
          </a:p>
          <a:p>
            <a:pPr marL="342900" indent="-342900">
              <a:spcBef>
                <a:spcPts val="700"/>
              </a:spcBef>
              <a:spcAft>
                <a:spcPts val="600"/>
              </a:spcAft>
            </a:pPr>
            <a:endParaRPr lang="en-US" sz="1100" dirty="0"/>
          </a:p>
          <a:p>
            <a:pPr marL="342900" indent="-342900">
              <a:spcBef>
                <a:spcPts val="7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/>
              <a:t>Have an outside editor review the grant</a:t>
            </a:r>
          </a:p>
          <a:p>
            <a:pPr marL="342900" indent="-342900">
              <a:spcBef>
                <a:spcPts val="700"/>
              </a:spcBef>
              <a:spcAft>
                <a:spcPts val="600"/>
              </a:spcAft>
            </a:pPr>
            <a:endParaRPr lang="en-US" sz="1100" dirty="0"/>
          </a:p>
          <a:p>
            <a:pPr marL="342900" indent="-342900">
              <a:spcBef>
                <a:spcPts val="7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/>
              <a:t>Be kind to your reviewers &amp; minimize use of acronyms &amp; jargon</a:t>
            </a:r>
          </a:p>
          <a:p>
            <a:pPr marL="342900" indent="-342900">
              <a:spcBef>
                <a:spcPts val="700"/>
              </a:spcBef>
              <a:spcAft>
                <a:spcPts val="600"/>
              </a:spcAft>
            </a:pPr>
            <a:endParaRPr lang="en-US" sz="1100" dirty="0"/>
          </a:p>
          <a:p>
            <a:pPr marL="342900" indent="-342900">
              <a:spcBef>
                <a:spcPts val="7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/>
              <a:t>Keep out extraneous information that will distract from your story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71472" y="228605"/>
            <a:ext cx="8677275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r>
              <a:rPr lang="en-US" sz="3200" b="1" dirty="0"/>
              <a:t>Tips &amp; Tricks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" y="6711383"/>
            <a:ext cx="6894513" cy="60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/>
          </p:cNvSpPr>
          <p:nvPr/>
        </p:nvSpPr>
        <p:spPr bwMode="auto">
          <a:xfrm>
            <a:off x="1143000" y="1905004"/>
            <a:ext cx="7543800" cy="3581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23557" name="Rectangle 2"/>
          <p:cNvSpPr>
            <a:spLocks noChangeArrowheads="1"/>
          </p:cNvSpPr>
          <p:nvPr/>
        </p:nvSpPr>
        <p:spPr bwMode="auto">
          <a:xfrm>
            <a:off x="1066800" y="1458411"/>
            <a:ext cx="6781800" cy="4285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/>
              <a:t>Keep it realistic &amp; ensure your assertions are backed up with data or examples</a:t>
            </a:r>
          </a:p>
          <a:p>
            <a:pPr marL="342900" indent="-342900">
              <a:spcBef>
                <a:spcPts val="7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/>
              <a:t>Answer </a:t>
            </a:r>
            <a:r>
              <a:rPr lang="en-US" sz="2400" u="sng" dirty="0"/>
              <a:t>all</a:t>
            </a:r>
            <a:r>
              <a:rPr lang="en-US" sz="2400" dirty="0"/>
              <a:t> questions.  If a question doesn’t apply to you, respond with an “N/A” or explain why it doesn’t apply</a:t>
            </a:r>
          </a:p>
          <a:p>
            <a:pPr marL="342900" indent="-342900">
              <a:spcBef>
                <a:spcPts val="7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/>
              <a:t>If a proposal checklist is provided by the funder, use it to ensure you haven’t missed anything</a:t>
            </a:r>
          </a:p>
          <a:p>
            <a:pPr marL="342900" indent="-342900">
              <a:spcBef>
                <a:spcPts val="7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/>
              <a:t>Ensure you can fulfill the timeframe required by the funder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04809" y="234780"/>
            <a:ext cx="8677275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r>
              <a:rPr lang="en-US" sz="3200" b="1" dirty="0"/>
              <a:t>Tips &amp; Tricks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" y="6711383"/>
            <a:ext cx="6894513" cy="60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8073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/>
          </p:cNvSpPr>
          <p:nvPr/>
        </p:nvSpPr>
        <p:spPr bwMode="auto">
          <a:xfrm>
            <a:off x="1143000" y="1828800"/>
            <a:ext cx="7543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7173" name="Rectangle 1"/>
          <p:cNvSpPr>
            <a:spLocks noChangeArrowheads="1"/>
          </p:cNvSpPr>
          <p:nvPr/>
        </p:nvSpPr>
        <p:spPr bwMode="auto">
          <a:xfrm>
            <a:off x="990600" y="1752605"/>
            <a:ext cx="7239000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400" dirty="0"/>
              <a:t>Forms, forms, forms!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q"/>
              <a:defRPr/>
            </a:pPr>
            <a:endParaRPr lang="en-US" sz="2400" dirty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400" dirty="0"/>
              <a:t>Some funders require drafting of a separate grant work plan</a:t>
            </a:r>
          </a:p>
          <a:p>
            <a:pPr>
              <a:spcAft>
                <a:spcPts val="600"/>
              </a:spcAft>
              <a:defRPr/>
            </a:pPr>
            <a:endParaRPr lang="en-US" sz="2400" dirty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400" dirty="0"/>
              <a:t>Execution of grant agreement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q"/>
              <a:defRPr/>
            </a:pPr>
            <a:endParaRPr lang="en-US" sz="2400" dirty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400" dirty="0"/>
              <a:t>Don’t forget to thank your funder</a:t>
            </a:r>
          </a:p>
        </p:txBody>
      </p:sp>
      <p:sp>
        <p:nvSpPr>
          <p:cNvPr id="7174" name="TextBox 1"/>
          <p:cNvSpPr txBox="1">
            <a:spLocks noChangeArrowheads="1"/>
          </p:cNvSpPr>
          <p:nvPr/>
        </p:nvSpPr>
        <p:spPr bwMode="auto">
          <a:xfrm>
            <a:off x="233373" y="346077"/>
            <a:ext cx="8677275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r>
              <a:rPr lang="en-US" sz="3200" b="1" dirty="0"/>
              <a:t>After Awards are Announced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914400"/>
            <a:ext cx="7758112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/>
              <a:t>Congratulations! 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" y="6711383"/>
            <a:ext cx="6894513" cy="60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1561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/>
          </p:cNvSpPr>
          <p:nvPr/>
        </p:nvSpPr>
        <p:spPr bwMode="auto">
          <a:xfrm>
            <a:off x="1143000" y="1828800"/>
            <a:ext cx="7543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7173" name="Rectangle 1"/>
          <p:cNvSpPr>
            <a:spLocks noChangeArrowheads="1"/>
          </p:cNvSpPr>
          <p:nvPr/>
        </p:nvSpPr>
        <p:spPr bwMode="auto">
          <a:xfrm>
            <a:off x="990600" y="1752602"/>
            <a:ext cx="7239000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400" dirty="0"/>
              <a:t>Schedule a debriefing meeting to gain information and ask questions:</a:t>
            </a:r>
          </a:p>
          <a:p>
            <a:pPr marL="457200" indent="-457200">
              <a:spcAft>
                <a:spcPts val="600"/>
              </a:spcAft>
              <a:defRPr/>
            </a:pPr>
            <a:r>
              <a:rPr lang="en-US" sz="2400" dirty="0"/>
              <a:t>         </a:t>
            </a:r>
            <a:r>
              <a:rPr lang="en-US" sz="2000" dirty="0"/>
              <a:t>----- Not enough funds to give to everyone, i.e. can you position your project to be funded in next round?</a:t>
            </a:r>
          </a:p>
          <a:p>
            <a:pPr marL="457200" indent="-457200">
              <a:spcAft>
                <a:spcPts val="600"/>
              </a:spcAft>
              <a:defRPr/>
            </a:pPr>
            <a:r>
              <a:rPr lang="en-US" sz="2000" dirty="0"/>
              <a:t>           ------Budget?  Should you proceed with a portion of the project and return to request funding for the next phase?</a:t>
            </a:r>
          </a:p>
          <a:p>
            <a:pPr marL="457200" indent="-457200">
              <a:spcAft>
                <a:spcPts val="600"/>
              </a:spcAft>
              <a:defRPr/>
            </a:pPr>
            <a:r>
              <a:rPr lang="en-US" sz="2000" dirty="0"/>
              <a:t>           ___Scope? Go prepared with a menu of other priority projects that may be of more interest to the funder</a:t>
            </a:r>
          </a:p>
          <a:p>
            <a:pPr marL="457200" indent="-457200">
              <a:spcAft>
                <a:spcPts val="600"/>
              </a:spcAft>
              <a:defRPr/>
            </a:pPr>
            <a:endParaRPr lang="en-US" sz="2000" dirty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400" dirty="0"/>
              <a:t>Keep in touch with your funder and send them updates on your community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q"/>
              <a:defRPr/>
            </a:pPr>
            <a:endParaRPr lang="en-US" sz="2400" dirty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q"/>
              <a:defRPr/>
            </a:pPr>
            <a:endParaRPr lang="en-US" sz="2400" dirty="0"/>
          </a:p>
        </p:txBody>
      </p:sp>
      <p:sp>
        <p:nvSpPr>
          <p:cNvPr id="7174" name="TextBox 1"/>
          <p:cNvSpPr txBox="1">
            <a:spLocks noChangeArrowheads="1"/>
          </p:cNvSpPr>
          <p:nvPr/>
        </p:nvSpPr>
        <p:spPr bwMode="auto">
          <a:xfrm>
            <a:off x="233373" y="346077"/>
            <a:ext cx="8677275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r>
              <a:rPr lang="en-US" sz="3200" b="1" dirty="0"/>
              <a:t>After Awards are Announced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71488" y="914400"/>
            <a:ext cx="7758112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/>
              <a:t>What to do if your project was not selected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6711383"/>
            <a:ext cx="6894513" cy="60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156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/>
          </p:cNvSpPr>
          <p:nvPr/>
        </p:nvSpPr>
        <p:spPr bwMode="auto">
          <a:xfrm>
            <a:off x="1143000" y="1828800"/>
            <a:ext cx="7543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6013" y="2971804"/>
            <a:ext cx="7239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804069" y="990606"/>
            <a:ext cx="7391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Initial steps </a:t>
            </a:r>
          </a:p>
          <a:p>
            <a:pPr marL="457200" indent="-457200"/>
            <a:r>
              <a:rPr lang="en-US" sz="2400" dirty="0"/>
              <a:t>          Developing Your Idea/Project Needs</a:t>
            </a:r>
          </a:p>
          <a:p>
            <a:pPr marL="457200" indent="-457200"/>
            <a:r>
              <a:rPr lang="en-US" sz="2400" dirty="0"/>
              <a:t>          Sources of Funds </a:t>
            </a:r>
          </a:p>
          <a:p>
            <a:pPr marL="457200" indent="-457200"/>
            <a:endParaRPr lang="en-US" sz="2400" dirty="0"/>
          </a:p>
          <a:p>
            <a:pPr marL="914400" indent="-914400"/>
            <a:r>
              <a:rPr lang="en-US" sz="2400" dirty="0"/>
              <a:t>2.    Grant Writing</a:t>
            </a:r>
          </a:p>
          <a:p>
            <a:pPr marL="914400" indent="-914400"/>
            <a:r>
              <a:rPr lang="en-US" sz="2400" dirty="0"/>
              <a:t>           Project Partners</a:t>
            </a:r>
          </a:p>
          <a:p>
            <a:pPr marL="914400" indent="-914400"/>
            <a:r>
              <a:rPr lang="en-US" sz="2400" dirty="0"/>
              <a:t>	Budget</a:t>
            </a:r>
          </a:p>
          <a:p>
            <a:pPr marL="914400" indent="-914400"/>
            <a:r>
              <a:rPr lang="en-US" sz="2400" dirty="0"/>
              <a:t>	Match and Leveraged Funds</a:t>
            </a:r>
          </a:p>
          <a:p>
            <a:pPr marL="914400" indent="-914400"/>
            <a:r>
              <a:rPr lang="en-US" sz="2400" dirty="0"/>
              <a:t>	Narrative</a:t>
            </a:r>
          </a:p>
          <a:p>
            <a:pPr marL="914400" indent="-914400"/>
            <a:endParaRPr lang="en-US" sz="2400" dirty="0"/>
          </a:p>
          <a:p>
            <a:pPr marL="914400" indent="-914400"/>
            <a:r>
              <a:rPr lang="en-US" sz="2400" dirty="0"/>
              <a:t> 3.    Tips and Tricks</a:t>
            </a:r>
          </a:p>
          <a:p>
            <a:pPr marL="914400" indent="-914400"/>
            <a:r>
              <a:rPr lang="en-US" sz="2400" dirty="0"/>
              <a:t>          </a:t>
            </a:r>
          </a:p>
          <a:p>
            <a:pPr marL="914400" indent="-914400"/>
            <a:r>
              <a:rPr lang="en-US" sz="2400" dirty="0"/>
              <a:t> 4.    After Awards are Announced</a:t>
            </a:r>
          </a:p>
          <a:p>
            <a:pPr marL="457200" indent="-457200"/>
            <a:endParaRPr lang="en-US" sz="2400" dirty="0"/>
          </a:p>
          <a:p>
            <a:pPr marL="457200" indent="-457200"/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99681" y="228605"/>
            <a:ext cx="47275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Topics to be Discussed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" y="6711383"/>
            <a:ext cx="6894513" cy="60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/>
          </p:cNvSpPr>
          <p:nvPr/>
        </p:nvSpPr>
        <p:spPr bwMode="auto">
          <a:xfrm>
            <a:off x="1143000" y="1828800"/>
            <a:ext cx="7543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25605" name="TextBox 1"/>
          <p:cNvSpPr txBox="1">
            <a:spLocks noChangeArrowheads="1"/>
          </p:cNvSpPr>
          <p:nvPr/>
        </p:nvSpPr>
        <p:spPr bwMode="auto">
          <a:xfrm>
            <a:off x="2133600" y="1828800"/>
            <a:ext cx="5181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/>
            <a:r>
              <a:rPr lang="en-US" sz="3200" b="1" dirty="0"/>
              <a:t>Leah Yasenchak, PhD</a:t>
            </a:r>
          </a:p>
          <a:p>
            <a:pPr eaLnBrk="1" hangingPunct="1"/>
            <a:r>
              <a:rPr lang="en-US" sz="3200" b="1" dirty="0"/>
              <a:t>AICP/PP, CEcD</a:t>
            </a:r>
          </a:p>
          <a:p>
            <a:pPr eaLnBrk="1" hangingPunct="1"/>
            <a:r>
              <a:rPr lang="en-US" sz="3200" b="1" dirty="0">
                <a:hlinkClick r:id="rId3"/>
              </a:rPr>
              <a:t>Leah@BRSInc.com</a:t>
            </a:r>
            <a:endParaRPr lang="en-US" sz="3200" b="1" dirty="0"/>
          </a:p>
          <a:p>
            <a:pPr eaLnBrk="1" hangingPunct="1"/>
            <a:r>
              <a:rPr lang="en-US" sz="3200" b="1" dirty="0"/>
              <a:t>(732) 859-0831</a:t>
            </a:r>
          </a:p>
          <a:p>
            <a:pPr eaLnBrk="1" hangingPunct="1"/>
            <a:endParaRPr lang="en-US" sz="3200" b="1" dirty="0"/>
          </a:p>
          <a:p>
            <a:pPr eaLnBrk="1" hangingPunct="1"/>
            <a:r>
              <a:rPr lang="en-US" sz="3200" b="1" dirty="0"/>
              <a:t>Adele Cardenas Malott</a:t>
            </a:r>
          </a:p>
          <a:p>
            <a:pPr eaLnBrk="1" hangingPunct="1"/>
            <a:r>
              <a:rPr lang="en-US" sz="3200" b="1" dirty="0"/>
              <a:t>P.E. </a:t>
            </a:r>
          </a:p>
          <a:p>
            <a:pPr eaLnBrk="1" hangingPunct="1"/>
            <a:r>
              <a:rPr lang="en-US" sz="3200" b="1" dirty="0">
                <a:hlinkClick r:id="rId4"/>
              </a:rPr>
              <a:t>Cardenas.Adele@epa.gov</a:t>
            </a:r>
            <a:endParaRPr lang="en-US" sz="3200" b="1" dirty="0"/>
          </a:p>
          <a:p>
            <a:pPr eaLnBrk="1" hangingPunct="1"/>
            <a:r>
              <a:rPr lang="en-US" sz="3200" b="1" dirty="0"/>
              <a:t>(214) 665-7210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762001"/>
            <a:ext cx="65532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/>
              <a:t>Thank You !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" y="6711383"/>
            <a:ext cx="6894513" cy="60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/>
          </p:cNvSpPr>
          <p:nvPr/>
        </p:nvSpPr>
        <p:spPr bwMode="auto">
          <a:xfrm>
            <a:off x="1143000" y="1828800"/>
            <a:ext cx="7543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4101" name="TextBox 3"/>
          <p:cNvSpPr txBox="1">
            <a:spLocks noChangeArrowheads="1"/>
          </p:cNvSpPr>
          <p:nvPr/>
        </p:nvSpPr>
        <p:spPr bwMode="auto">
          <a:xfrm>
            <a:off x="304800" y="685801"/>
            <a:ext cx="78486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algn="ctr" eaLnBrk="1" hangingPunct="1"/>
            <a:br>
              <a:rPr lang="en-US" sz="1200" b="1" dirty="0"/>
            </a:b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609600" y="1447805"/>
            <a:ext cx="8229600" cy="4191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400" kern="0" dirty="0">
                <a:latin typeface="Arial"/>
              </a:rPr>
              <a:t>Create a winning strategy for your project </a:t>
            </a: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kern="0" dirty="0">
                <a:latin typeface="Arial"/>
              </a:rPr>
              <a:t>        -- What is the project and how does it benefit its target users?</a:t>
            </a: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kern="0" dirty="0">
                <a:latin typeface="Arial"/>
              </a:rPr>
              <a:t>        -- How does the project solve a problem and advance (measureable goals if possible) your community’s objectives?</a:t>
            </a: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kern="0" dirty="0">
                <a:latin typeface="Arial"/>
              </a:rPr>
              <a:t>        --- How is </a:t>
            </a:r>
            <a:r>
              <a:rPr lang="en-US" sz="2400" dirty="0"/>
              <a:t>your project unique?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en-US" sz="2400" dirty="0"/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400" kern="0" dirty="0">
                <a:latin typeface="Arial"/>
              </a:rPr>
              <a:t>Consider </a:t>
            </a:r>
            <a:r>
              <a:rPr lang="en-US" sz="2400" u="sng" kern="0" dirty="0">
                <a:latin typeface="Arial"/>
              </a:rPr>
              <a:t>all</a:t>
            </a:r>
            <a:r>
              <a:rPr lang="en-US" sz="2400" kern="0" dirty="0">
                <a:latin typeface="Arial"/>
              </a:rPr>
              <a:t> potential components of your project &amp; think outside the box</a:t>
            </a: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kern="0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388" y="10103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Initial Steps: Developing Your Project Idea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" y="6711383"/>
            <a:ext cx="6894513" cy="60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/>
          </p:cNvSpPr>
          <p:nvPr/>
        </p:nvSpPr>
        <p:spPr bwMode="auto">
          <a:xfrm>
            <a:off x="1143000" y="1828800"/>
            <a:ext cx="7543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4101" name="TextBox 3"/>
          <p:cNvSpPr txBox="1">
            <a:spLocks noChangeArrowheads="1"/>
          </p:cNvSpPr>
          <p:nvPr/>
        </p:nvSpPr>
        <p:spPr bwMode="auto">
          <a:xfrm>
            <a:off x="304800" y="685801"/>
            <a:ext cx="78486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algn="ctr" eaLnBrk="1" hangingPunct="1"/>
            <a:br>
              <a:rPr lang="en-US" sz="1200" b="1" dirty="0"/>
            </a:b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609600" y="1447806"/>
            <a:ext cx="807720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400" kern="0" dirty="0">
                <a:latin typeface="Arial"/>
              </a:rPr>
              <a:t>Think through your needs:</a:t>
            </a: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kern="0" dirty="0">
                <a:latin typeface="Arial"/>
              </a:rPr>
              <a:t>           -- Develop a matrix that includes all of the components of your project</a:t>
            </a: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kern="0" dirty="0">
                <a:latin typeface="Arial"/>
              </a:rPr>
              <a:t>           --  What is already funded with restricted funds/matching funds?</a:t>
            </a: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kern="0" dirty="0">
                <a:latin typeface="Arial"/>
              </a:rPr>
              <a:t>           ---  Other items that are already funded?</a:t>
            </a: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kern="0" dirty="0">
                <a:latin typeface="Arial"/>
              </a:rPr>
              <a:t>           ---  All Project Needs that are not funded?</a:t>
            </a: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defRPr/>
            </a:pPr>
            <a:endParaRPr lang="en-US" sz="2400" kern="0" dirty="0">
              <a:latin typeface="Arial"/>
            </a:endParaRP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defRPr/>
            </a:pPr>
            <a:endParaRPr lang="en-US" sz="2400" kern="0" dirty="0">
              <a:latin typeface="Arial"/>
            </a:endParaRP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kern="0" dirty="0">
              <a:latin typeface="Arial"/>
            </a:endParaRP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kern="0" dirty="0">
              <a:latin typeface="Arial"/>
            </a:endParaRP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kern="0" dirty="0">
                <a:latin typeface="Arial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45067" y="4267201"/>
            <a:ext cx="8077200" cy="42473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1031875" lvl="1" indent="-574675">
              <a:lnSpc>
                <a:spcPct val="90000"/>
              </a:lnSpc>
              <a:spcBef>
                <a:spcPct val="20000"/>
              </a:spcBef>
              <a:tabLst>
                <a:tab pos="3721100" algn="l"/>
              </a:tabLst>
              <a:defRPr/>
            </a:pPr>
            <a:endParaRPr lang="en-US" kern="0" dirty="0">
              <a:latin typeface="Arial"/>
            </a:endParaRP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kern="0" dirty="0">
              <a:latin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5067" y="4337973"/>
            <a:ext cx="8077200" cy="150502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1031875" lvl="1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kern="0" dirty="0">
                <a:latin typeface="Arial"/>
              </a:rPr>
              <a:t>Wages &amp; fringe</a:t>
            </a:r>
          </a:p>
          <a:p>
            <a:pPr marL="1031875" lvl="1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kern="0" dirty="0">
                <a:latin typeface="Arial"/>
              </a:rPr>
              <a:t>Travel &amp; staff education expenses</a:t>
            </a:r>
          </a:p>
          <a:p>
            <a:pPr marL="1031875" lvl="1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latin typeface="Arial"/>
            </a:endParaRPr>
          </a:p>
          <a:p>
            <a:pPr marL="1031875" lvl="1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latin typeface="Arial"/>
            </a:endParaRPr>
          </a:p>
          <a:p>
            <a:pPr marL="1031875" lvl="1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kern="0" dirty="0">
                <a:latin typeface="Arial"/>
              </a:rPr>
              <a:t>Equipment &amp; supplies</a:t>
            </a:r>
          </a:p>
          <a:p>
            <a:pPr marL="1031875" lvl="1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kern="0" dirty="0">
                <a:latin typeface="Arial"/>
              </a:rPr>
              <a:t>Hard &amp; soft contractual expenses</a:t>
            </a: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kern="0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456" y="228605"/>
            <a:ext cx="8661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Initial Steps: Your Project Needs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711383"/>
            <a:ext cx="6894513" cy="60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/>
          </p:cNvSpPr>
          <p:nvPr/>
        </p:nvSpPr>
        <p:spPr bwMode="auto">
          <a:xfrm>
            <a:off x="1143000" y="1828800"/>
            <a:ext cx="7543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4101" name="TextBox 3"/>
          <p:cNvSpPr txBox="1">
            <a:spLocks noChangeArrowheads="1"/>
          </p:cNvSpPr>
          <p:nvPr/>
        </p:nvSpPr>
        <p:spPr bwMode="auto">
          <a:xfrm>
            <a:off x="304800" y="685801"/>
            <a:ext cx="78486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algn="ctr" eaLnBrk="1" hangingPunct="1"/>
            <a:br>
              <a:rPr lang="en-US" sz="1200" b="1" dirty="0"/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116013" y="2971804"/>
            <a:ext cx="7239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609600" y="1250144"/>
            <a:ext cx="8077200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400" kern="0" dirty="0">
                <a:latin typeface="Arial"/>
              </a:rPr>
              <a:t>Consider the types of funding that would work best for your project &amp; you have the capacity to implement</a:t>
            </a: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kern="0" dirty="0">
              <a:latin typeface="Arial"/>
            </a:endParaRPr>
          </a:p>
          <a:p>
            <a:pPr marL="1031875" lvl="2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400" kern="0" dirty="0">
                <a:latin typeface="Arial"/>
              </a:rPr>
              <a:t>Grants</a:t>
            </a:r>
          </a:p>
          <a:p>
            <a:pPr marL="1031875" lvl="2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kern="0" dirty="0">
              <a:latin typeface="Arial"/>
            </a:endParaRPr>
          </a:p>
          <a:p>
            <a:pPr marL="1031875" lvl="2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400" kern="0" dirty="0">
                <a:latin typeface="Arial"/>
              </a:rPr>
              <a:t>Loans &amp; loan guarantees</a:t>
            </a:r>
          </a:p>
          <a:p>
            <a:pPr marL="1031875" lvl="2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kern="0" dirty="0">
              <a:latin typeface="Arial"/>
            </a:endParaRPr>
          </a:p>
          <a:p>
            <a:pPr marL="1031875" lvl="2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400" kern="0" dirty="0">
                <a:latin typeface="Arial"/>
              </a:rPr>
              <a:t>Tax credits</a:t>
            </a:r>
          </a:p>
          <a:p>
            <a:pPr marL="1031875" lvl="2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kern="0" dirty="0">
              <a:latin typeface="Arial"/>
            </a:endParaRPr>
          </a:p>
          <a:p>
            <a:pPr marL="1031875" lvl="2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400" kern="0" dirty="0">
                <a:latin typeface="Arial"/>
              </a:rPr>
              <a:t>Technical assistance</a:t>
            </a: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kern="0" dirty="0">
              <a:latin typeface="Arial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" y="6711383"/>
            <a:ext cx="6894513" cy="60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5052" y="250093"/>
            <a:ext cx="8678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Initial Steps: Sources of Funds</a:t>
            </a:r>
          </a:p>
        </p:txBody>
      </p:sp>
    </p:spTree>
    <p:extLst>
      <p:ext uri="{BB962C8B-B14F-4D97-AF65-F5344CB8AC3E}">
        <p14:creationId xmlns:p14="http://schemas.microsoft.com/office/powerpoint/2010/main" val="2703734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/>
          </p:cNvSpPr>
          <p:nvPr/>
        </p:nvSpPr>
        <p:spPr bwMode="auto">
          <a:xfrm>
            <a:off x="1143000" y="1727200"/>
            <a:ext cx="7543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04800" y="685801"/>
            <a:ext cx="78486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algn="ctr" eaLnBrk="1" hangingPunct="1"/>
            <a:br>
              <a:rPr lang="en-US" sz="1200" b="1" dirty="0"/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116013" y="2971804"/>
            <a:ext cx="7239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3200" dirty="0"/>
          </a:p>
        </p:txBody>
      </p:sp>
      <p:sp>
        <p:nvSpPr>
          <p:cNvPr id="5126" name="Rectangle 1"/>
          <p:cNvSpPr>
            <a:spLocks noChangeArrowheads="1"/>
          </p:cNvSpPr>
          <p:nvPr/>
        </p:nvSpPr>
        <p:spPr bwMode="auto">
          <a:xfrm>
            <a:off x="533410" y="1770049"/>
            <a:ext cx="7821613" cy="453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4675" lvl="1" indent="-574675">
              <a:lnSpc>
                <a:spcPct val="90000"/>
              </a:lnSpc>
              <a:spcBef>
                <a:spcPct val="20000"/>
              </a:spcBef>
              <a:buSzPct val="70000"/>
              <a:buFont typeface="Wingdings" pitchFamily="2" charset="2"/>
              <a:buChar char="q"/>
              <a:defRPr/>
            </a:pPr>
            <a:r>
              <a:rPr lang="en-US" sz="2400" kern="0" dirty="0">
                <a:latin typeface="Arial"/>
              </a:rPr>
              <a:t>Get on funder email lists</a:t>
            </a:r>
          </a:p>
          <a:p>
            <a:pPr marL="574675" lvl="1" indent="-574675">
              <a:lnSpc>
                <a:spcPct val="90000"/>
              </a:lnSpc>
              <a:spcBef>
                <a:spcPct val="20000"/>
              </a:spcBef>
              <a:buSzPct val="70000"/>
              <a:buFont typeface="Wingdings" pitchFamily="2" charset="2"/>
              <a:buChar char="q"/>
              <a:defRPr/>
            </a:pPr>
            <a:r>
              <a:rPr lang="en-US" sz="2400" kern="0" dirty="0">
                <a:latin typeface="Arial"/>
              </a:rPr>
              <a:t>Routinely monitor funder websites for announcements</a:t>
            </a:r>
          </a:p>
          <a:p>
            <a:pPr marL="574675" lvl="1" indent="-574675">
              <a:lnSpc>
                <a:spcPct val="90000"/>
              </a:lnSpc>
              <a:spcBef>
                <a:spcPct val="20000"/>
              </a:spcBef>
              <a:buSzPct val="70000"/>
              <a:buFont typeface="Wingdings" pitchFamily="2" charset="2"/>
              <a:buChar char="q"/>
              <a:defRPr/>
            </a:pPr>
            <a:r>
              <a:rPr lang="en-US" sz="2400" kern="0" dirty="0">
                <a:latin typeface="Arial"/>
              </a:rPr>
              <a:t>Explore government websites like grants.gov &amp; https://txapps.texas.gov/tolapp/egrants/search.htm</a:t>
            </a:r>
          </a:p>
          <a:p>
            <a:pPr marL="574675" lvl="1" indent="-574675">
              <a:lnSpc>
                <a:spcPct val="90000"/>
              </a:lnSpc>
              <a:spcBef>
                <a:spcPct val="20000"/>
              </a:spcBef>
              <a:buSzPct val="70000"/>
              <a:buFont typeface="Wingdings" pitchFamily="2" charset="2"/>
              <a:buChar char="q"/>
              <a:defRPr/>
            </a:pPr>
            <a:r>
              <a:rPr lang="en-US" sz="2400" kern="0" dirty="0">
                <a:latin typeface="Arial"/>
              </a:rPr>
              <a:t>Attend funding workshops + talk with the presenters, agencies and funders</a:t>
            </a:r>
          </a:p>
          <a:p>
            <a:pPr marL="574675" lvl="1" indent="-574675">
              <a:lnSpc>
                <a:spcPct val="90000"/>
              </a:lnSpc>
              <a:spcBef>
                <a:spcPct val="20000"/>
              </a:spcBef>
              <a:buSzPct val="70000"/>
              <a:buFont typeface="Wingdings" pitchFamily="2" charset="2"/>
              <a:buChar char="q"/>
              <a:defRPr/>
            </a:pPr>
            <a:r>
              <a:rPr lang="en-US" sz="2400" kern="0" dirty="0">
                <a:latin typeface="Arial"/>
              </a:rPr>
              <a:t>Consider paying for access to funding directories, such as Foundation Center </a:t>
            </a:r>
          </a:p>
          <a:p>
            <a:pPr marL="574675" lvl="1" indent="-574675">
              <a:lnSpc>
                <a:spcPct val="90000"/>
              </a:lnSpc>
              <a:spcBef>
                <a:spcPct val="20000"/>
              </a:spcBef>
              <a:buSzPct val="70000"/>
              <a:buFont typeface="Wingdings" pitchFamily="2" charset="2"/>
              <a:buChar char="q"/>
              <a:defRPr/>
            </a:pPr>
            <a:r>
              <a:rPr lang="en-US" sz="2400" kern="0" dirty="0">
                <a:latin typeface="Arial"/>
              </a:rPr>
              <a:t>Network so others will think of your project when they learn of new opportunities</a:t>
            </a:r>
            <a:endParaRPr lang="en-US" sz="2200" dirty="0">
              <a:solidFill>
                <a:srgbClr val="000000"/>
              </a:solidFill>
            </a:endParaRPr>
          </a:p>
          <a:p>
            <a:pPr marL="709613" lvl="1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q"/>
            </a:pPr>
            <a:endParaRPr lang="en-US" sz="2200" dirty="0">
              <a:solidFill>
                <a:srgbClr val="00000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" y="6711383"/>
            <a:ext cx="6894513" cy="60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18675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Initial Steps: Sources of Funds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885671"/>
            <a:ext cx="3352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Search high &amp; low!</a:t>
            </a:r>
          </a:p>
        </p:txBody>
      </p:sp>
    </p:spTree>
    <p:extLst>
      <p:ext uri="{BB962C8B-B14F-4D97-AF65-F5344CB8AC3E}">
        <p14:creationId xmlns:p14="http://schemas.microsoft.com/office/powerpoint/2010/main" val="2124296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1143000" y="1828800"/>
            <a:ext cx="7543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533400" y="1615118"/>
            <a:ext cx="7467600" cy="376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3200" dirty="0"/>
              <a:t>Typical eligibility restrictions: </a:t>
            </a:r>
          </a:p>
          <a:p>
            <a:pPr marL="1031875" lvl="1" indent="-574675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400" kern="0" dirty="0">
                <a:latin typeface="Arial"/>
              </a:rPr>
              <a:t>Types of activities to be funded</a:t>
            </a:r>
          </a:p>
          <a:p>
            <a:pPr marL="1031875" lvl="1" indent="-574675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400" kern="0" dirty="0">
                <a:latin typeface="Arial"/>
              </a:rPr>
              <a:t>Project or applicant geographic location</a:t>
            </a:r>
          </a:p>
          <a:p>
            <a:pPr marL="1031875" lvl="1" indent="-574675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400" kern="0" dirty="0">
                <a:latin typeface="Arial"/>
              </a:rPr>
              <a:t>Applicant organization type (be open to possibilities for partnerships!)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Char char="q"/>
              <a:defRPr/>
            </a:pPr>
            <a:endParaRPr lang="en-US" sz="2400" dirty="0"/>
          </a:p>
          <a:p>
            <a:pPr eaLnBrk="1" hangingPunct="1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n-US" sz="2400" dirty="0"/>
              <a:t>Always contact the funder if you have any questions on eligibility </a:t>
            </a:r>
            <a:r>
              <a:rPr lang="en-US" sz="2400" u="sng" dirty="0"/>
              <a:t>before</a:t>
            </a:r>
            <a:r>
              <a:rPr lang="en-US" sz="2400" dirty="0"/>
              <a:t> submitting an application!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" y="190500"/>
            <a:ext cx="8153400" cy="99060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ヒラギノ角ゴ Pro W3" pitchFamily="8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84" charset="0"/>
                <a:ea typeface="ヒラギノ角ゴ Pro W3" pitchFamily="84" charset="-128"/>
              </a:defRPr>
            </a:lvl9pPr>
          </a:lstStyle>
          <a:p>
            <a:pPr>
              <a:defRPr/>
            </a:pP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711383"/>
            <a:ext cx="6894513" cy="60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38095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Initial Steps: Determine Your Eligibility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737287"/>
            <a:ext cx="8755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Don’t waste your time if your project is ineligible!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/>
          </p:cNvSpPr>
          <p:nvPr/>
        </p:nvSpPr>
        <p:spPr bwMode="auto">
          <a:xfrm>
            <a:off x="1143000" y="1727200"/>
            <a:ext cx="7543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13038" y="685801"/>
            <a:ext cx="78486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algn="ctr" eaLnBrk="1" hangingPunct="1"/>
            <a:br>
              <a:rPr lang="en-US" sz="1200" b="1" dirty="0"/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116013" y="2971804"/>
            <a:ext cx="7239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3200" dirty="0"/>
          </a:p>
        </p:txBody>
      </p:sp>
      <p:sp>
        <p:nvSpPr>
          <p:cNvPr id="5126" name="Rectangle 1"/>
          <p:cNvSpPr>
            <a:spLocks noChangeArrowheads="1"/>
          </p:cNvSpPr>
          <p:nvPr/>
        </p:nvSpPr>
        <p:spPr bwMode="auto">
          <a:xfrm>
            <a:off x="470703" y="2438401"/>
            <a:ext cx="8063707" cy="3431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400" kern="0" dirty="0">
                <a:latin typeface="Arial"/>
              </a:rPr>
              <a:t>Budget sufficient time! </a:t>
            </a: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defRPr/>
            </a:pPr>
            <a:endParaRPr lang="en-US" sz="2400" kern="0" dirty="0">
              <a:latin typeface="Arial"/>
            </a:endParaRP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400" kern="0" dirty="0">
                <a:latin typeface="Arial"/>
              </a:rPr>
              <a:t>Gather data for the application in support of your project</a:t>
            </a: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defRPr/>
            </a:pPr>
            <a:endParaRPr lang="en-US" sz="2400" kern="0" dirty="0">
              <a:latin typeface="Arial"/>
            </a:endParaRP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400" kern="0" dirty="0">
                <a:latin typeface="Arial"/>
              </a:rPr>
              <a:t>Identify every grant section/task that each team member is responsible for and assign completion deadlines</a:t>
            </a:r>
          </a:p>
          <a:p>
            <a:pPr marL="709613" lvl="1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q"/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128" name="TextBox 1"/>
          <p:cNvSpPr txBox="1">
            <a:spLocks noChangeArrowheads="1"/>
          </p:cNvSpPr>
          <p:nvPr/>
        </p:nvSpPr>
        <p:spPr bwMode="auto">
          <a:xfrm>
            <a:off x="152400" y="173038"/>
            <a:ext cx="853440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/>
            <a:r>
              <a:rPr lang="en-US" sz="3200" b="1" dirty="0"/>
              <a:t>Grant Writing: Beginning the Process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04800" y="771530"/>
            <a:ext cx="59436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spcBef>
                <a:spcPts val="700"/>
              </a:spcBef>
              <a:buClr>
                <a:srgbClr val="438086"/>
              </a:buClr>
              <a:buSzPct val="60000"/>
              <a:defRPr/>
            </a:pPr>
            <a:r>
              <a:rPr lang="en-US" sz="3200" b="1" dirty="0"/>
              <a:t>Timing is everything!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" y="6711383"/>
            <a:ext cx="6894513" cy="60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/>
          </p:cNvSpPr>
          <p:nvPr/>
        </p:nvSpPr>
        <p:spPr bwMode="auto">
          <a:xfrm>
            <a:off x="1143000" y="1727200"/>
            <a:ext cx="7543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Calibri" pitchFamily="34" charset="0"/>
            </a:endParaRP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04800" y="685801"/>
            <a:ext cx="78486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algn="ctr" eaLnBrk="1" hangingPunct="1"/>
            <a:br>
              <a:rPr lang="en-US" sz="1200" b="1" dirty="0"/>
            </a:b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116013" y="2971804"/>
            <a:ext cx="7239000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3200" dirty="0"/>
          </a:p>
        </p:txBody>
      </p:sp>
      <p:sp>
        <p:nvSpPr>
          <p:cNvPr id="5126" name="Rectangle 1"/>
          <p:cNvSpPr>
            <a:spLocks noChangeArrowheads="1"/>
          </p:cNvSpPr>
          <p:nvPr/>
        </p:nvSpPr>
        <p:spPr bwMode="auto">
          <a:xfrm>
            <a:off x="470703" y="2133600"/>
            <a:ext cx="8063707" cy="3911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400" kern="0" dirty="0">
                <a:latin typeface="Arial"/>
              </a:rPr>
              <a:t>Complete community notification requirements</a:t>
            </a: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defRPr/>
            </a:pPr>
            <a:endParaRPr lang="en-US" sz="2400" kern="0" dirty="0">
              <a:latin typeface="Arial"/>
            </a:endParaRP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400" kern="0" dirty="0">
                <a:latin typeface="Arial"/>
              </a:rPr>
              <a:t>Support/commitment letters</a:t>
            </a: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defRPr/>
            </a:pPr>
            <a:endParaRPr lang="en-US" sz="2400" kern="0" dirty="0">
              <a:latin typeface="Arial"/>
            </a:endParaRP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400" kern="0" dirty="0">
                <a:latin typeface="Arial"/>
              </a:rPr>
              <a:t>If allowed, consider taking the time to speak or meet with the funder in advance</a:t>
            </a: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defRPr/>
            </a:pPr>
            <a:endParaRPr lang="en-US" sz="2400" kern="0" dirty="0">
              <a:latin typeface="Arial"/>
            </a:endParaRPr>
          </a:p>
          <a:p>
            <a:pPr marL="574675" indent="-5746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400" kern="0" dirty="0">
                <a:latin typeface="Arial"/>
              </a:rPr>
              <a:t>Make sure you have credentials in place to submit the application.</a:t>
            </a:r>
          </a:p>
          <a:p>
            <a:pPr marL="709613" lvl="1" indent="-342900"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q"/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128" name="TextBox 1"/>
          <p:cNvSpPr txBox="1">
            <a:spLocks noChangeArrowheads="1"/>
          </p:cNvSpPr>
          <p:nvPr/>
        </p:nvSpPr>
        <p:spPr bwMode="auto">
          <a:xfrm>
            <a:off x="152400" y="173038"/>
            <a:ext cx="8534400" cy="5847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84" charset="-128"/>
              </a:defRPr>
            </a:lvl9pPr>
          </a:lstStyle>
          <a:p>
            <a:pPr eaLnBrk="1" hangingPunct="1"/>
            <a:r>
              <a:rPr lang="en-US" sz="3200" b="1" dirty="0"/>
              <a:t>Grant Writing: Beginning the Process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04800" y="771530"/>
            <a:ext cx="59436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spcBef>
                <a:spcPts val="700"/>
              </a:spcBef>
              <a:buClr>
                <a:srgbClr val="438086"/>
              </a:buClr>
              <a:buSzPct val="60000"/>
              <a:defRPr/>
            </a:pPr>
            <a:r>
              <a:rPr lang="en-US" sz="3200" b="1" dirty="0"/>
              <a:t>Timing is everything!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" y="6711383"/>
            <a:ext cx="6894513" cy="60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A5F92326-84E8-439D-943A-7E859CACD531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CE4B2E0A-C52E-4B2A-B2BA-79CE932C7A4E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3172</TotalTime>
  <Words>1134</Words>
  <Application>Microsoft Office PowerPoint</Application>
  <PresentationFormat>Custom</PresentationFormat>
  <Paragraphs>208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Palatino Linotype</vt:lpstr>
      <vt:lpstr>Wingdings</vt:lpstr>
      <vt:lpstr>ヒラギノ角ゴ Pro W3</vt:lpstr>
      <vt:lpstr>Elemental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Lunch &amp; Learn - Offering Third Party Facilitation with Local Stakeholders on Contaminated Properties by Leah Yasenchak of BRS, Inc.</dc:title>
  <dc:creator>Leah Yasenchak</dc:creator>
  <cp:lastModifiedBy>Cardenas, Adele</cp:lastModifiedBy>
  <cp:revision>188</cp:revision>
  <cp:lastPrinted>2013-02-19T14:52:31Z</cp:lastPrinted>
  <dcterms:created xsi:type="dcterms:W3CDTF">2012-09-20T01:42:58Z</dcterms:created>
  <dcterms:modified xsi:type="dcterms:W3CDTF">2017-05-16T14:26:08Z</dcterms:modified>
</cp:coreProperties>
</file>