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4" r:id="rId4"/>
    <p:sldId id="295" r:id="rId5"/>
    <p:sldId id="306" r:id="rId6"/>
    <p:sldId id="316" r:id="rId7"/>
    <p:sldId id="322" r:id="rId8"/>
    <p:sldId id="307" r:id="rId9"/>
    <p:sldId id="324" r:id="rId10"/>
    <p:sldId id="310" r:id="rId11"/>
    <p:sldId id="311" r:id="rId12"/>
    <p:sldId id="312" r:id="rId13"/>
    <p:sldId id="314" r:id="rId14"/>
    <p:sldId id="315" r:id="rId15"/>
    <p:sldId id="317" r:id="rId16"/>
    <p:sldId id="308" r:id="rId17"/>
    <p:sldId id="309" r:id="rId18"/>
    <p:sldId id="321" r:id="rId19"/>
    <p:sldId id="323" r:id="rId20"/>
    <p:sldId id="270" r:id="rId21"/>
    <p:sldId id="305" r:id="rId22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91474" autoAdjust="0"/>
  </p:normalViewPr>
  <p:slideViewPr>
    <p:cSldViewPr snapToObjects="1">
      <p:cViewPr varScale="1">
        <p:scale>
          <a:sx n="66" d="100"/>
          <a:sy n="66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-2742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FE828-F2FA-4381-9E6C-1BD260B36B2C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B37BC-02BF-4495-9BF5-8FE65D47E6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1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893DE7EA-09A6-453C-8565-60A2583EC0D8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1434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6421" y="4416426"/>
            <a:ext cx="548515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EC2EFFBE-2B67-4377-B462-8703FF7B9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17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9368E-2A83-43EA-8AC4-8CA61A39D7EC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3708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0419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9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251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/>
              </a:rPr>
              <a:t>For the National Water</a:t>
            </a:r>
            <a:r>
              <a:rPr lang="en-US" baseline="0" dirty="0">
                <a:ea typeface="ＭＳ Ｐゴシック"/>
              </a:rPr>
              <a:t> Program this provides a cohesive national framework for innovative work already happening at the Regional level.  Supports goals of our programs in Storm Water Management, GI, TMDL implementation,  Fish &amp; Beach / Risk Communication, Water Quality Standards, Source Water Protection, Water Sector Workforce Development. </a:t>
            </a:r>
            <a:endParaRPr lang="en-US" dirty="0">
              <a:ea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C5848-FE1F-4A1F-BB86-CBB5FD526932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9242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4CD373-9062-4A0F-B249-8EFF6C2D968E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965B6F-2034-44BD-82E4-BF6C7A981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967F-E4FB-4680-9B5F-016966AA274A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BFAE-6B6A-45DC-BD9A-739FFCAF1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2FBA-5162-41A2-AE11-FBCEC952FA69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D188-B467-4CF0-989C-D22E297CB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1A6FA-71DE-453B-AC87-74A203C8E89A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28A41-73D8-4B8E-B3C7-416488020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216C-87E7-4696-89EC-51A3A9CBF18F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904C6-7630-453C-A78A-EF86D9241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1C1E-E89D-4186-AE69-A34839B61306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7E17-FC83-456D-8EAB-79998E232A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Lucida Sans Unicode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Lucida Sans Unicode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F6A6-1AAC-47CB-AD6B-D09EF991EC47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9BB0-CFB8-4236-9A10-C20721071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585D-75B8-4C67-989E-D582DEABDAC8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2ADC-33F1-4E33-BE2B-4FBBF9FC0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1ECE-6613-428E-836F-37CDB796D641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5576-61FD-4290-A0B1-5BD38F534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9E2A-5388-4D98-AB4F-04F1D62FF9E0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1429-C5F1-4165-B341-352AEF19F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929A-FA2C-4103-B5D0-BF30F4FD476F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467D-420A-452D-8249-5BA3C3C0B5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A16C-AFCD-4099-8C20-89FB972A9986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8A7B-CBFB-4C0D-BC85-FD676813A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Lucida Sans Unicode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Lucida Sans Unicode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Lucida Sans Unicode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Lucida Sans Unicode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60AA-D107-466E-8E05-B73A715A2428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8F7D-45E3-42EF-8E4C-40F380347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Lucida Sans Unicode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Lucida Sans Unicode" pitchFamily="34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DE11B8D-0973-477B-AC9C-1A4ABA327CA3}" type="datetime1">
              <a:rPr lang="en-US"/>
              <a:pPr>
                <a:defRPr/>
              </a:pPr>
              <a:t>5/16/2017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B9F91FAA-9A34-485D-BCAC-D33998CB6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5" r:id="rId3"/>
    <p:sldLayoutId id="2147483676" r:id="rId4"/>
    <p:sldLayoutId id="2147483677" r:id="rId5"/>
    <p:sldLayoutId id="2147483678" r:id="rId6"/>
    <p:sldLayoutId id="2147483671" r:id="rId7"/>
    <p:sldLayoutId id="2147483679" r:id="rId8"/>
    <p:sldLayoutId id="2147483680" r:id="rId9"/>
    <p:sldLayoutId id="2147483670" r:id="rId10"/>
    <p:sldLayoutId id="2147483669" r:id="rId11"/>
    <p:sldLayoutId id="2147483668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112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112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112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112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112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pitchFamily="-11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2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1</a:t>
            </a:r>
          </a:p>
        </p:txBody>
      </p:sp>
      <p:pic>
        <p:nvPicPr>
          <p:cNvPr id="1536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71628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1" y="3187700"/>
            <a:ext cx="7162799" cy="199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Urban Waters Learning Forum</a:t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Adele Cardenas Malott, P.E.</a:t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May 23,2017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410200"/>
            <a:ext cx="6400800" cy="17526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en-US" sz="2400" dirty="0">
              <a:ea typeface="ＭＳ Ｐゴシック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ea typeface="ＭＳ Ｐゴシック"/>
              </a:rPr>
              <a:t>Water Management Conference 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ea typeface="ＭＳ Ｐゴシック"/>
              </a:rPr>
              <a:t> SPI Pre-Day 2017</a:t>
            </a:r>
          </a:p>
          <a:p>
            <a:pPr marR="0" algn="ctr" eaLnBrk="1" hangingPunct="1">
              <a:lnSpc>
                <a:spcPct val="80000"/>
              </a:lnSpc>
            </a:pPr>
            <a:endParaRPr lang="en-US" sz="2800" dirty="0">
              <a:solidFill>
                <a:schemeClr val="accent2"/>
              </a:solidFill>
              <a:ea typeface="ＭＳ Ｐゴシック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  <a:ea typeface="ＭＳ Ｐゴシック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81138"/>
            <a:ext cx="7924800" cy="4525962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/>
              <a:t>DOT(Department of Transportation)</a:t>
            </a:r>
          </a:p>
          <a:p>
            <a:pPr lvl="1"/>
            <a:r>
              <a:rPr lang="en-US" sz="2400" dirty="0"/>
              <a:t>Tiger Grants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FLAP (Federal Land Access Program) Grants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Climate Change/Resiliency</a:t>
            </a:r>
          </a:p>
          <a:p>
            <a:pPr marL="392113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Sustainability Partnership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 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DOI(Department of Interior)</a:t>
            </a:r>
          </a:p>
          <a:p>
            <a:pPr marL="392113" lvl="1" indent="0">
              <a:buNone/>
            </a:pPr>
            <a:r>
              <a:rPr lang="en-US" sz="2400" dirty="0"/>
              <a:t>FWS(Fish &amp; Wildlife Service)</a:t>
            </a:r>
          </a:p>
          <a:p>
            <a:pPr lvl="2"/>
            <a:r>
              <a:rPr lang="en-US" sz="2200" dirty="0"/>
              <a:t>Environmental Education Employment Workgroup – UW MRG – Led by FWS(VISTA’s)</a:t>
            </a:r>
          </a:p>
          <a:p>
            <a:pPr lvl="2"/>
            <a:r>
              <a:rPr lang="en-US" sz="2200" dirty="0"/>
              <a:t>Technical Support regarding Restoration Impacts on Ecology of Endangered Species and Water Quality Linkages to waterways.</a:t>
            </a:r>
          </a:p>
          <a:p>
            <a:pPr marL="109537" indent="0">
              <a:buNone/>
            </a:pPr>
            <a:r>
              <a:rPr lang="en-US" sz="3200" dirty="0"/>
              <a:t>  </a:t>
            </a:r>
            <a:r>
              <a:rPr lang="en-US" sz="2400" dirty="0"/>
              <a:t>NPS(National Park Service)</a:t>
            </a:r>
          </a:p>
          <a:p>
            <a:pPr marL="109537" indent="0">
              <a:buNone/>
            </a:pPr>
            <a:r>
              <a:rPr lang="en-US" sz="2400" dirty="0"/>
              <a:t>     RTC (Recreational Trail Conservation) Program</a:t>
            </a:r>
          </a:p>
          <a:p>
            <a:pPr marL="109537" indent="0">
              <a:buNone/>
            </a:pPr>
            <a:r>
              <a:rPr lang="en-US" sz="2400" dirty="0"/>
              <a:t>     Groundwork USA formations supported NPS/EPA   </a:t>
            </a:r>
          </a:p>
          <a:p>
            <a:pPr marL="109537" indent="0">
              <a:buNone/>
            </a:pPr>
            <a:r>
              <a:rPr lang="en-US" sz="2400" dirty="0"/>
              <a:t>     Congressional Historic Trail Strategic Planning	</a:t>
            </a:r>
          </a:p>
          <a:p>
            <a:pPr marL="109537" indent="0">
              <a:buNone/>
            </a:pPr>
            <a:r>
              <a:rPr lang="en-US" sz="2400" dirty="0"/>
              <a:t>	</a:t>
            </a:r>
            <a:r>
              <a:rPr lang="en-US" sz="3200" dirty="0"/>
              <a:t>	</a:t>
            </a:r>
            <a:endParaRPr lang="en-US" dirty="0"/>
          </a:p>
          <a:p>
            <a:pPr marL="109537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NPS - Continued</a:t>
            </a:r>
          </a:p>
          <a:p>
            <a:pPr lvl="1"/>
            <a:r>
              <a:rPr lang="en-US" dirty="0"/>
              <a:t>Technical Assistance for Strategic Planning activities supported with local AIA or University; example: Lafitte Corridor in New Orleans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USGS(United State Geological Survey) – Technical Support w/UW Mapping Exercises – resource rich in Stream and Drought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     Federal Partnership Linkages: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FEMA(Federal Emergency Management Agency)</a:t>
            </a:r>
          </a:p>
          <a:p>
            <a:pPr lvl="1"/>
            <a:r>
              <a:rPr lang="en-US" dirty="0"/>
              <a:t>Technical Support – Emergency Management Funding to Communities Impacted by Natural Disasters; example: New Orleans </a:t>
            </a:r>
          </a:p>
          <a:p>
            <a:r>
              <a:rPr lang="en-US" dirty="0"/>
              <a:t>CDC(Center for Disease Control)</a:t>
            </a:r>
          </a:p>
          <a:p>
            <a:pPr lvl="1"/>
            <a:r>
              <a:rPr lang="en-US" dirty="0"/>
              <a:t>CDC Fellow Program </a:t>
            </a:r>
          </a:p>
          <a:p>
            <a:pPr lvl="1"/>
            <a:r>
              <a:rPr lang="en-US" dirty="0"/>
              <a:t>Health Linkages</a:t>
            </a:r>
          </a:p>
          <a:p>
            <a:pPr lvl="1"/>
            <a:r>
              <a:rPr lang="en-US" dirty="0"/>
              <a:t>Research Opportunities</a:t>
            </a:r>
          </a:p>
          <a:p>
            <a:r>
              <a:rPr lang="en-US" dirty="0"/>
              <a:t>Federal Reserve</a:t>
            </a:r>
          </a:p>
          <a:p>
            <a:pPr lvl="1"/>
            <a:r>
              <a:rPr lang="en-US" dirty="0"/>
              <a:t>Public/Private Partnership Economic Development Forums – Community Specific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     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87900"/>
          </a:xfrm>
        </p:spPr>
        <p:txBody>
          <a:bodyPr/>
          <a:lstStyle/>
          <a:p>
            <a:r>
              <a:rPr lang="en-US" dirty="0"/>
              <a:t>Commerce Department</a:t>
            </a:r>
          </a:p>
          <a:p>
            <a:r>
              <a:rPr lang="en-US" dirty="0"/>
              <a:t>NOAA(National Oceanic Atmospheric Agency)</a:t>
            </a:r>
          </a:p>
          <a:p>
            <a:pPr lvl="1"/>
            <a:r>
              <a:rPr lang="en-US" dirty="0"/>
              <a:t>Technical Support</a:t>
            </a:r>
          </a:p>
          <a:p>
            <a:pPr lvl="1"/>
            <a:r>
              <a:rPr lang="en-US" dirty="0"/>
              <a:t>Weather Service </a:t>
            </a:r>
          </a:p>
          <a:p>
            <a:pPr lvl="1"/>
            <a:r>
              <a:rPr lang="en-US" dirty="0"/>
              <a:t>Sea-Level Monitoring Programs</a:t>
            </a:r>
          </a:p>
          <a:p>
            <a:pPr lvl="1"/>
            <a:r>
              <a:rPr lang="en-US" dirty="0"/>
              <a:t>Research Capability</a:t>
            </a:r>
          </a:p>
          <a:p>
            <a:pPr lvl="1"/>
            <a:r>
              <a:rPr lang="en-US" dirty="0"/>
              <a:t>Climate </a:t>
            </a:r>
          </a:p>
          <a:p>
            <a:pPr lvl="1"/>
            <a:r>
              <a:rPr lang="en-US" dirty="0"/>
              <a:t>Oceans – Trash Program – Funding Opportunities</a:t>
            </a:r>
          </a:p>
          <a:p>
            <a:pPr lvl="1"/>
            <a:r>
              <a:rPr lang="en-US" dirty="0"/>
              <a:t>DOI/NOAA/EPA – Resilient Lands and Water Initiative to prepare natural resources for climate change</a:t>
            </a:r>
          </a:p>
          <a:p>
            <a:pPr lvl="1"/>
            <a:r>
              <a:rPr lang="en-US" sz="2000" dirty="0"/>
              <a:t>Technical Support from Texas to Maine – NOAA expanded Flood information Tool – promotes resiliency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</a:t>
            </a:r>
            <a:r>
              <a:rPr lang="en-US" dirty="0">
                <a:solidFill>
                  <a:srgbClr val="00B0F0"/>
                </a:solidFill>
              </a:rPr>
              <a:t>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EDA(Economic Development Agency)</a:t>
            </a:r>
          </a:p>
          <a:p>
            <a:pPr lvl="1"/>
            <a:r>
              <a:rPr lang="en-US" dirty="0"/>
              <a:t>Linkage to supporting community synergies </a:t>
            </a:r>
          </a:p>
          <a:p>
            <a:pPr marL="392113" lvl="1" indent="0">
              <a:buNone/>
            </a:pPr>
            <a:endParaRPr lang="en-US" dirty="0"/>
          </a:p>
          <a:p>
            <a:r>
              <a:rPr lang="en-US" dirty="0"/>
              <a:t>Corporation for National Community Services</a:t>
            </a:r>
          </a:p>
          <a:p>
            <a:pPr lvl="1"/>
            <a:r>
              <a:rPr lang="en-US" dirty="0"/>
              <a:t>Provide Manpower</a:t>
            </a:r>
          </a:p>
          <a:p>
            <a:pPr lvl="2"/>
            <a:r>
              <a:rPr lang="en-US" dirty="0"/>
              <a:t>AmeriCore</a:t>
            </a:r>
          </a:p>
          <a:p>
            <a:pPr lvl="2"/>
            <a:r>
              <a:rPr lang="en-US" dirty="0"/>
              <a:t>Youth Core</a:t>
            </a:r>
          </a:p>
          <a:p>
            <a:pPr lvl="2"/>
            <a:r>
              <a:rPr lang="en-US" dirty="0"/>
              <a:t>Senior Core</a:t>
            </a:r>
          </a:p>
          <a:p>
            <a:pPr lvl="2"/>
            <a:r>
              <a:rPr lang="en-US" dirty="0"/>
              <a:t>VISTA’s</a:t>
            </a:r>
          </a:p>
          <a:p>
            <a:pPr marL="109537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</a:t>
            </a:r>
            <a:r>
              <a:rPr lang="en-US" dirty="0">
                <a:solidFill>
                  <a:srgbClr val="00B0F0"/>
                </a:solidFill>
              </a:rPr>
              <a:t>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USACE(United States Army Corps of Engineers)</a:t>
            </a:r>
          </a:p>
          <a:p>
            <a:pPr lvl="1"/>
            <a:r>
              <a:rPr lang="en-US" dirty="0"/>
              <a:t>Technical Support/provided project is listed as workload </a:t>
            </a:r>
          </a:p>
          <a:p>
            <a:pPr lvl="1"/>
            <a:r>
              <a:rPr lang="en-US" dirty="0"/>
              <a:t>Has Facilitation Services to support convening of groups, specific to project locations/supportive</a:t>
            </a:r>
          </a:p>
          <a:p>
            <a:pPr lvl="1"/>
            <a:r>
              <a:rPr lang="en-US" dirty="0"/>
              <a:t>Climate Resiliency aspects to restoration</a:t>
            </a:r>
          </a:p>
          <a:p>
            <a:pPr lvl="1"/>
            <a:r>
              <a:rPr lang="en-US" dirty="0"/>
              <a:t>Streamline Permitting as needed by project partners</a:t>
            </a:r>
          </a:p>
          <a:p>
            <a:pPr lvl="1"/>
            <a:r>
              <a:rPr lang="en-US" dirty="0"/>
              <a:t>PAS – Planning Assistance to State- Cost share</a:t>
            </a:r>
          </a:p>
          <a:p>
            <a:pPr lvl="1"/>
            <a:r>
              <a:rPr lang="en-US" dirty="0"/>
              <a:t>SFO – Support for Others</a:t>
            </a:r>
          </a:p>
          <a:p>
            <a:pPr lvl="1"/>
            <a:r>
              <a:rPr lang="en-US" dirty="0"/>
              <a:t>CAP -Continuing Authorities Program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rgbClr val="00B0F0"/>
                </a:solidFill>
              </a:rPr>
              <a:t>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USDA(United States Department of Agriculture)</a:t>
            </a:r>
          </a:p>
          <a:p>
            <a:pPr lvl="1"/>
            <a:r>
              <a:rPr lang="en-US" dirty="0"/>
              <a:t>Infrastructure Opportunities Loan/Grant Programs</a:t>
            </a:r>
          </a:p>
          <a:p>
            <a:pPr lvl="1"/>
            <a:r>
              <a:rPr lang="en-US" dirty="0"/>
              <a:t>NRCS (Natural Resource Conservation Service)</a:t>
            </a:r>
          </a:p>
          <a:p>
            <a:pPr lvl="2"/>
            <a:r>
              <a:rPr lang="en-US" dirty="0"/>
              <a:t>Technical Support</a:t>
            </a:r>
          </a:p>
          <a:p>
            <a:pPr lvl="1"/>
            <a:r>
              <a:rPr lang="en-US" dirty="0"/>
              <a:t>FS (Forest Service)</a:t>
            </a:r>
          </a:p>
          <a:p>
            <a:pPr lvl="2"/>
            <a:r>
              <a:rPr lang="en-US" dirty="0"/>
              <a:t>Environmental Education Linkages</a:t>
            </a:r>
          </a:p>
          <a:p>
            <a:pPr lvl="2"/>
            <a:r>
              <a:rPr lang="en-US" dirty="0"/>
              <a:t>Research Opportunities/Linkages</a:t>
            </a:r>
          </a:p>
          <a:p>
            <a:pPr lvl="2"/>
            <a:r>
              <a:rPr lang="en-US" dirty="0"/>
              <a:t>Tree Planting/Canopy Study Opportunities </a:t>
            </a:r>
          </a:p>
          <a:p>
            <a:pPr lvl="2"/>
            <a:r>
              <a:rPr lang="en-US" dirty="0"/>
              <a:t>Community Garden Linkages – Technical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0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USBR -Bureau of Reclamation</a:t>
            </a:r>
          </a:p>
          <a:p>
            <a:pPr lvl="1"/>
            <a:r>
              <a:rPr lang="en-US" dirty="0"/>
              <a:t>Climate and Resiliency </a:t>
            </a:r>
          </a:p>
          <a:p>
            <a:pPr lvl="1"/>
            <a:r>
              <a:rPr lang="en-US" dirty="0"/>
              <a:t>Water Smart Program</a:t>
            </a:r>
          </a:p>
          <a:p>
            <a:pPr lvl="1"/>
            <a:r>
              <a:rPr lang="en-US" dirty="0"/>
              <a:t>www.usbr.gov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8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+mj-cs"/>
              </a:rPr>
              <a:t>UW Federal Partners Goal:  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FB5E8-8CC9-4AF6-91A7-BC5A53EA8638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dirty="0">
              <a:ea typeface="ＭＳ Ｐゴシック"/>
              <a:cs typeface="ＭＳ Ｐゴシック"/>
            </a:endParaRPr>
          </a:p>
        </p:txBody>
      </p:sp>
      <p:pic>
        <p:nvPicPr>
          <p:cNvPr id="19459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62800" y="0"/>
            <a:ext cx="1981200" cy="6858000"/>
          </a:xfrm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57200" y="2971800"/>
            <a:ext cx="6400800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dirty="0"/>
              <a:t>With the Goal: To restore and protect urban water bodies by engaging communities </a:t>
            </a:r>
            <a:r>
              <a:rPr lang="en-US" sz="2400" b="1" i="1" dirty="0"/>
              <a:t>– particularly  underserved communities – </a:t>
            </a:r>
            <a:r>
              <a:rPr lang="en-US" sz="2400" dirty="0"/>
              <a:t>in activities that foster increased connection, understanding and ownership of their waters.</a:t>
            </a:r>
          </a:p>
          <a:p>
            <a:pPr defTabSz="914400">
              <a:spcBef>
                <a:spcPct val="20000"/>
              </a:spcBef>
            </a:pPr>
            <a:endParaRPr lang="en-US" i="1" dirty="0">
              <a:latin typeface="Lucida Sans Unicod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2938"/>
            <a:ext cx="64008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accent1"/>
                </a:solidFill>
                <a:latin typeface="+mn-lt"/>
                <a:ea typeface="ＭＳ Ｐゴシック" pitchFamily="-112" charset="-128"/>
                <a:cs typeface="+mn-cs"/>
              </a:rPr>
              <a:t>The Federal Partnership Teams Role: To Work in a Coordinated Fashion in Leveraging Resources and See On the Ground Results in the Communities</a:t>
            </a:r>
          </a:p>
          <a:p>
            <a:pPr>
              <a:defRPr/>
            </a:pPr>
            <a:endParaRPr lang="en-US" dirty="0"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6705600" cy="4525962"/>
          </a:xfrm>
        </p:spPr>
        <p:txBody>
          <a:bodyPr/>
          <a:lstStyle/>
          <a:p>
            <a:r>
              <a:rPr lang="en-US" sz="2800" dirty="0">
                <a:ea typeface="ＭＳ Ｐゴシック"/>
              </a:rPr>
              <a:t>UW Overview-Federal Partnership</a:t>
            </a:r>
          </a:p>
          <a:p>
            <a:r>
              <a:rPr lang="en-US" sz="2800" dirty="0">
                <a:ea typeface="ＭＳ Ｐゴシック"/>
              </a:rPr>
              <a:t>What’s New in UW 2015/2016</a:t>
            </a:r>
          </a:p>
          <a:p>
            <a:r>
              <a:rPr lang="en-US" sz="2800" dirty="0">
                <a:ea typeface="ＭＳ Ｐゴシック"/>
              </a:rPr>
              <a:t>Urban Waters Program (UW)</a:t>
            </a:r>
          </a:p>
          <a:p>
            <a:r>
              <a:rPr lang="en-US" sz="2800" dirty="0">
                <a:ea typeface="ＭＳ Ｐゴシック"/>
              </a:rPr>
              <a:t>New Dynamics</a:t>
            </a:r>
          </a:p>
          <a:p>
            <a:pPr lvl="1"/>
            <a:r>
              <a:rPr lang="en-US" sz="2800" dirty="0">
                <a:ea typeface="ＭＳ Ｐゴシック"/>
              </a:rPr>
              <a:t>Federally Led vs Locally Led</a:t>
            </a:r>
          </a:p>
          <a:p>
            <a:r>
              <a:rPr lang="en-US" sz="2800" dirty="0">
                <a:ea typeface="ＭＳ Ｐゴシック"/>
              </a:rPr>
              <a:t>Engaging w/Partners in the UW Geographic Areas - Summaries</a:t>
            </a:r>
          </a:p>
          <a:p>
            <a:r>
              <a:rPr lang="en-US" sz="2800" dirty="0">
                <a:ea typeface="ＭＳ Ｐゴシック"/>
              </a:rPr>
              <a:t>Turning the Rock – Where is the funding  </a:t>
            </a:r>
          </a:p>
          <a:p>
            <a:r>
              <a:rPr lang="en-US" sz="2800" dirty="0">
                <a:ea typeface="ＭＳ Ｐゴシック"/>
              </a:rPr>
              <a:t>Urban Waters Road Hazards</a:t>
            </a:r>
          </a:p>
          <a:p>
            <a:pPr lvl="1">
              <a:buNone/>
            </a:pPr>
            <a:endParaRPr lang="en-US" sz="2400" dirty="0">
              <a:ea typeface="ＭＳ Ｐゴシック"/>
            </a:endParaRPr>
          </a:p>
          <a:p>
            <a:pPr>
              <a:buNone/>
            </a:pPr>
            <a:endParaRPr lang="en-US" sz="2800" dirty="0">
              <a:ea typeface="ＭＳ Ｐゴシック"/>
            </a:endParaRPr>
          </a:p>
          <a:p>
            <a:endParaRPr lang="en-US" dirty="0">
              <a:ea typeface="ＭＳ Ｐゴシック"/>
            </a:endParaRPr>
          </a:p>
          <a:p>
            <a:endParaRPr lang="en-US" dirty="0">
              <a:ea typeface="ＭＳ Ｐゴシック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Today’s Discussion </a:t>
            </a:r>
          </a:p>
        </p:txBody>
      </p:sp>
      <p:sp>
        <p:nvSpPr>
          <p:cNvPr id="17411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D453D5-92DA-48F2-8C47-F1FA0FBFF591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dirty="0">
              <a:ea typeface="ＭＳ Ｐゴシック"/>
              <a:cs typeface="ＭＳ Ｐゴシック"/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523999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Questions and Answers?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/>
          <a:p>
            <a:r>
              <a:rPr lang="en-US" dirty="0"/>
              <a:t>Adele Cardenas Malott, P.E.</a:t>
            </a:r>
          </a:p>
          <a:p>
            <a:r>
              <a:rPr lang="en-US" dirty="0"/>
              <a:t>Senior Policy Advisor</a:t>
            </a:r>
          </a:p>
          <a:p>
            <a:r>
              <a:rPr lang="en-US" dirty="0"/>
              <a:t>214-665-7210 </a:t>
            </a:r>
          </a:p>
          <a:p>
            <a:r>
              <a:rPr lang="en-US" dirty="0"/>
              <a:t>Cardenas.adele@epa.gov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28A41-73D8-4B8E-B3C7-416488020E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6400800" cy="4525962"/>
          </a:xfrm>
        </p:spPr>
        <p:txBody>
          <a:bodyPr/>
          <a:lstStyle/>
          <a:p>
            <a:pPr lvl="1"/>
            <a:endParaRPr lang="en-US" sz="1800" dirty="0">
              <a:ea typeface="ＭＳ Ｐゴシック"/>
            </a:endParaRPr>
          </a:p>
          <a:p>
            <a:r>
              <a:rPr lang="en-US" dirty="0">
                <a:ea typeface="ＭＳ Ｐゴシック"/>
              </a:rPr>
              <a:t>What’s New in the Urban Waters Federal Partnership…</a:t>
            </a:r>
          </a:p>
          <a:p>
            <a:pPr lvl="1"/>
            <a:r>
              <a:rPr lang="en-US" sz="1800" dirty="0">
                <a:ea typeface="ＭＳ Ｐゴシック"/>
              </a:rPr>
              <a:t>Roy Simon </a:t>
            </a:r>
          </a:p>
          <a:p>
            <a:pPr marL="392113" lvl="1" indent="0">
              <a:buNone/>
            </a:pPr>
            <a:endParaRPr lang="en-US" sz="2000" dirty="0">
              <a:ea typeface="ＭＳ Ｐゴシック"/>
            </a:endParaRPr>
          </a:p>
          <a:p>
            <a:r>
              <a:rPr lang="en-US" dirty="0">
                <a:ea typeface="ＭＳ Ｐゴシック"/>
              </a:rPr>
              <a:t>New Dynamics of UW…</a:t>
            </a:r>
          </a:p>
          <a:p>
            <a:pPr lvl="1"/>
            <a:r>
              <a:rPr lang="en-US" sz="2000" dirty="0">
                <a:ea typeface="ＭＳ Ｐゴシック"/>
              </a:rPr>
              <a:t>Federally led vs Locally Led</a:t>
            </a:r>
          </a:p>
          <a:p>
            <a:pPr lvl="1"/>
            <a:r>
              <a:rPr lang="en-US" sz="2000" dirty="0">
                <a:ea typeface="ＭＳ Ｐゴシック"/>
              </a:rPr>
              <a:t>17 locations Federally Led</a:t>
            </a:r>
          </a:p>
          <a:p>
            <a:pPr lvl="1"/>
            <a:r>
              <a:rPr lang="en-US" sz="2000" dirty="0">
                <a:ea typeface="ＭＳ Ｐゴシック"/>
              </a:rPr>
              <a:t>2 locations Locally Led</a:t>
            </a:r>
          </a:p>
        </p:txBody>
      </p:sp>
      <p:sp>
        <p:nvSpPr>
          <p:cNvPr id="31747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F5931B-4E72-47E2-8D4C-4A1302B27353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dirty="0">
              <a:ea typeface="ＭＳ Ｐゴシック"/>
              <a:cs typeface="ＭＳ Ｐゴシック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33400" y="1295400"/>
            <a:ext cx="662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en-US" sz="1600" dirty="0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-3810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dirty="0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04800" y="304800"/>
            <a:ext cx="6858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1FAEC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Urban Water Activities 2017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AEC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UW Summary Sheets for 18 locations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Grantees that have not linked with UW Geographic Areas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Contact Listing for all 19 locations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Engaging with Partners in the UW                    		Geographic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 in the Know…..</a:t>
            </a:r>
          </a:p>
          <a:p>
            <a:r>
              <a:rPr lang="en-US" sz="2800" dirty="0"/>
              <a:t>What are your funding concerns?</a:t>
            </a:r>
          </a:p>
          <a:p>
            <a:r>
              <a:rPr lang="en-US" sz="2800" dirty="0"/>
              <a:t>Are you “in the know” of where funding opportunities are?</a:t>
            </a:r>
          </a:p>
          <a:p>
            <a:r>
              <a:rPr lang="en-US" sz="2800" dirty="0"/>
              <a:t>How do you Hear or see funding announcements?</a:t>
            </a:r>
          </a:p>
          <a:p>
            <a:r>
              <a:rPr lang="en-US" sz="2800" dirty="0"/>
              <a:t>EPA staff will facilitate a discussion about how the Urban Waters Partnership can support your efforts – think outside of the box…..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Session 2 – Turning the Rock…Where is the Funding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Federal Funding </a:t>
            </a:r>
          </a:p>
          <a:p>
            <a:endParaRPr lang="en-US" sz="3200" dirty="0"/>
          </a:p>
          <a:p>
            <a:r>
              <a:rPr lang="en-US" sz="3200" dirty="0"/>
              <a:t>Public/Private Partnership Funding</a:t>
            </a:r>
          </a:p>
          <a:p>
            <a:endParaRPr lang="en-US" sz="3200" dirty="0"/>
          </a:p>
          <a:p>
            <a:r>
              <a:rPr lang="en-US" sz="3200" dirty="0"/>
              <a:t>In-Kind Funding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     Categories of Funding: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9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r>
              <a:rPr lang="en-US" sz="3200" dirty="0"/>
              <a:t>EPA(Environmental Protection Agency)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Clean Water Act (CWA) 319 Funds – Linkages</a:t>
            </a:r>
          </a:p>
          <a:p>
            <a:pPr lvl="1"/>
            <a:r>
              <a:rPr lang="en-US" sz="2800" dirty="0"/>
              <a:t>Clean Water Act (CWA) 106 State Revolving Fund (SRF)</a:t>
            </a:r>
          </a:p>
          <a:p>
            <a:pPr lvl="1"/>
            <a:r>
              <a:rPr lang="en-US" sz="2800" dirty="0"/>
              <a:t>Clean Water Act (CWA) 104(b)(3)</a:t>
            </a:r>
          </a:p>
          <a:p>
            <a:pPr lvl="1"/>
            <a:r>
              <a:rPr lang="en-US" sz="2800" dirty="0"/>
              <a:t>Urban Waters(UW) Small Grants- RFP</a:t>
            </a:r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Federal Partnership Linkages: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Brownfields Grants</a:t>
            </a:r>
          </a:p>
          <a:p>
            <a:r>
              <a:rPr lang="en-US" dirty="0"/>
              <a:t>Environmental Education Grants</a:t>
            </a:r>
          </a:p>
          <a:p>
            <a:r>
              <a:rPr lang="en-US" dirty="0"/>
              <a:t>Environmental Justice Grants</a:t>
            </a:r>
          </a:p>
          <a:p>
            <a:r>
              <a:rPr lang="en-US" dirty="0"/>
              <a:t>Sustainable Communities – Joint RFP Opportunities</a:t>
            </a:r>
          </a:p>
          <a:p>
            <a:r>
              <a:rPr lang="en-US" dirty="0"/>
              <a:t>Technical Support/Sustainable Communities Building Block Training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5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HUD (Housing &amp; Urban Development)</a:t>
            </a:r>
          </a:p>
          <a:p>
            <a:r>
              <a:rPr lang="en-US" sz="3200" dirty="0"/>
              <a:t>Community Solutions:</a:t>
            </a:r>
          </a:p>
          <a:p>
            <a:pPr lvl="1"/>
            <a:r>
              <a:rPr lang="en-US" sz="2800" dirty="0"/>
              <a:t>CDBG – Community Development Block Grants</a:t>
            </a:r>
          </a:p>
          <a:p>
            <a:pPr lvl="1"/>
            <a:r>
              <a:rPr lang="en-US" sz="2800" dirty="0"/>
              <a:t>Strong City Strong Communities – SC2</a:t>
            </a:r>
          </a:p>
          <a:p>
            <a:pPr lvl="1"/>
            <a:r>
              <a:rPr lang="en-US" sz="2800" dirty="0"/>
              <a:t>Healthy Communities Designation</a:t>
            </a:r>
          </a:p>
          <a:p>
            <a:pPr lvl="1"/>
            <a:r>
              <a:rPr lang="en-US" sz="2800" dirty="0"/>
              <a:t>Promise Zone Designation</a:t>
            </a:r>
          </a:p>
          <a:p>
            <a:pPr lvl="1"/>
            <a:r>
              <a:rPr lang="en-US" sz="2800" dirty="0"/>
              <a:t>Main Street Designation</a:t>
            </a:r>
          </a:p>
          <a:p>
            <a:pPr lvl="1"/>
            <a:r>
              <a:rPr lang="en-US" sz="2800" dirty="0"/>
              <a:t>Sustainability Partnership(HUD/DOT/EPA)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Federal Partnership Linkages: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7E17-FC83-456D-8EAB-79998E232A8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5358E44-DBAE-4DF8-9BD6-49FAA1C5BAD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</TotalTime>
  <Words>852</Words>
  <Application>Microsoft Office PowerPoint</Application>
  <PresentationFormat>On-screen Show (4:3)</PresentationFormat>
  <Paragraphs>176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Urban Waters Learning Forum Adele Cardenas Malott, P.E. May 23,2017</vt:lpstr>
      <vt:lpstr>Today’s Discussion </vt:lpstr>
      <vt:lpstr>PowerPoint Presentation</vt:lpstr>
      <vt:lpstr>Engaging with Partners in the UW                      Geographic Areas</vt:lpstr>
      <vt:lpstr>Session 2 – Turning the Rock…Where is the Funding ?</vt:lpstr>
      <vt:lpstr>     Categories of Funding:</vt:lpstr>
      <vt:lpstr>Federal Partnership Linkages: </vt:lpstr>
      <vt:lpstr>   Federal Partnership Linkages:</vt:lpstr>
      <vt:lpstr>Federal Partnership Linkages:</vt:lpstr>
      <vt:lpstr>  Federal Partnership Linkages:</vt:lpstr>
      <vt:lpstr> Federal Partnership Linkages:</vt:lpstr>
      <vt:lpstr>     Federal Partnership Linkages: </vt:lpstr>
      <vt:lpstr>     Federal Partnership Linkages:</vt:lpstr>
      <vt:lpstr>       Federal Partnership Linkages:</vt:lpstr>
      <vt:lpstr>        Federal Partnership Linkages:</vt:lpstr>
      <vt:lpstr>  Federal Partnership Linkages:</vt:lpstr>
      <vt:lpstr>Federal Partnership Linkages:</vt:lpstr>
      <vt:lpstr>Federal Partnership Linkages:</vt:lpstr>
      <vt:lpstr>UW Federal Partners Goal:  </vt:lpstr>
      <vt:lpstr>    Questions and Answers?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Communities in Revitalizing their Urban Waters</dc:title>
  <dc:creator>Peter Thomas Cassell</dc:creator>
  <cp:lastModifiedBy>Cardenas, Adele</cp:lastModifiedBy>
  <cp:revision>377</cp:revision>
  <dcterms:created xsi:type="dcterms:W3CDTF">2009-08-02T19:46:36Z</dcterms:created>
  <dcterms:modified xsi:type="dcterms:W3CDTF">2017-05-16T14:00:04Z</dcterms:modified>
</cp:coreProperties>
</file>