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57" r:id="rId4"/>
    <p:sldId id="264" r:id="rId5"/>
    <p:sldId id="258" r:id="rId6"/>
    <p:sldId id="265" r:id="rId7"/>
    <p:sldId id="259" r:id="rId8"/>
    <p:sldId id="267" r:id="rId9"/>
    <p:sldId id="293" r:id="rId10"/>
    <p:sldId id="288" r:id="rId11"/>
    <p:sldId id="260" r:id="rId12"/>
    <p:sldId id="283" r:id="rId13"/>
    <p:sldId id="261" r:id="rId14"/>
    <p:sldId id="274" r:id="rId15"/>
    <p:sldId id="275" r:id="rId16"/>
    <p:sldId id="276" r:id="rId17"/>
    <p:sldId id="278" r:id="rId18"/>
    <p:sldId id="277" r:id="rId19"/>
    <p:sldId id="279" r:id="rId20"/>
    <p:sldId id="280" r:id="rId21"/>
    <p:sldId id="291" r:id="rId22"/>
    <p:sldId id="292" r:id="rId23"/>
    <p:sldId id="262" r:id="rId24"/>
    <p:sldId id="263" r:id="rId25"/>
    <p:sldId id="290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B0B5BF"/>
    <a:srgbClr val="CDE1F2"/>
    <a:srgbClr val="E599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81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5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0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68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0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73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3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62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1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6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7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6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40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1D9BF-6E9E-4263-84E8-E9E1BB24E4E1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D000E7F-560C-4386-B4D0-EE190F8886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A36CE5-6CF2-47EF-9B1C-4BCCA4AEB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548" y="1827138"/>
            <a:ext cx="10842102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cap="all" dirty="0">
                <a:solidFill>
                  <a:schemeClr val="tx1"/>
                </a:solidFill>
              </a:rPr>
              <a:t>Optimum depth of</a:t>
            </a:r>
            <a:br>
              <a:rPr lang="en-US" b="1" cap="all" dirty="0">
                <a:solidFill>
                  <a:schemeClr val="tx1"/>
                </a:solidFill>
              </a:rPr>
            </a:br>
            <a:r>
              <a:rPr lang="en-US" b="1" cap="all" dirty="0">
                <a:solidFill>
                  <a:schemeClr val="tx1"/>
                </a:solidFill>
              </a:rPr>
              <a:t>Horizontal energy foundations </a:t>
            </a:r>
            <a:br>
              <a:rPr lang="en-US" b="1" cap="all" dirty="0">
                <a:solidFill>
                  <a:schemeClr val="tx1"/>
                </a:solidFill>
              </a:rPr>
            </a:br>
            <a:r>
              <a:rPr lang="en-US" b="1" cap="all" dirty="0">
                <a:solidFill>
                  <a:schemeClr val="tx1"/>
                </a:solidFill>
              </a:rPr>
              <a:t>for residential buildings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BA7EAF3-58B8-4799-97C6-65BA776B6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34" y="4438449"/>
            <a:ext cx="9144000" cy="1655762"/>
          </a:xfrm>
        </p:spPr>
        <p:txBody>
          <a:bodyPr>
            <a:normAutofit/>
          </a:bodyPr>
          <a:lstStyle/>
          <a:p>
            <a:r>
              <a:rPr lang="en-US" sz="2400" dirty="0"/>
              <a:t>Carlos S. Aguirre &amp; Thuy Vu, </a:t>
            </a:r>
            <a:r>
              <a:rPr lang="en-US" sz="2400" dirty="0" err="1"/>
              <a:t>Ph.D</a:t>
            </a:r>
            <a:endParaRPr lang="en-US" sz="2400" dirty="0"/>
          </a:p>
          <a:p>
            <a:r>
              <a:rPr lang="en-US" sz="2400" dirty="0"/>
              <a:t>Department of Civil Engineering</a:t>
            </a:r>
          </a:p>
          <a:p>
            <a:r>
              <a:rPr lang="en-US" sz="2400" dirty="0"/>
              <a:t>University of Texas Rio Grande Valley</a:t>
            </a:r>
          </a:p>
        </p:txBody>
      </p:sp>
    </p:spTree>
    <p:extLst>
      <p:ext uri="{BB962C8B-B14F-4D97-AF65-F5344CB8AC3E}">
        <p14:creationId xmlns:p14="http://schemas.microsoft.com/office/powerpoint/2010/main" val="18927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co2 footpr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000"/>
            <a:ext cx="3375689" cy="5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5396" y="0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689" y="1006732"/>
            <a:ext cx="8076082" cy="543413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Energy foundation will save up to 20% of installation cost compared to traditional horizontal </a:t>
            </a:r>
            <a:r>
              <a:rPr lang="en-US" sz="2800" dirty="0" smtClean="0">
                <a:solidFill>
                  <a:schemeClr val="tx1"/>
                </a:solidFill>
              </a:rPr>
              <a:t>GSHP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Heating and cooling costs reduced by 50–70% compared to conventional </a:t>
            </a:r>
            <a:r>
              <a:rPr lang="en-US" sz="2800" dirty="0" smtClean="0">
                <a:solidFill>
                  <a:schemeClr val="tx1"/>
                </a:solidFill>
              </a:rPr>
              <a:t>heating &amp;      cooling </a:t>
            </a:r>
            <a:r>
              <a:rPr lang="en-US" sz="2800" dirty="0">
                <a:solidFill>
                  <a:schemeClr val="tx1"/>
                </a:solidFill>
              </a:rPr>
              <a:t>systems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Requires no outdoor </a:t>
            </a:r>
            <a:r>
              <a:rPr lang="en-US" sz="2800" dirty="0" smtClean="0">
                <a:solidFill>
                  <a:schemeClr val="tx1"/>
                </a:solidFill>
              </a:rPr>
              <a:t>unit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Sustain a longer life </a:t>
            </a:r>
            <a:r>
              <a:rPr lang="en-US" sz="2800" dirty="0" smtClean="0">
                <a:solidFill>
                  <a:schemeClr val="tx1"/>
                </a:solidFill>
              </a:rPr>
              <a:t>span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1"/>
                </a:solidFill>
              </a:rPr>
              <a:t>Reduces the carbon </a:t>
            </a:r>
            <a:r>
              <a:rPr lang="en-US" sz="2800" dirty="0" smtClean="0">
                <a:solidFill>
                  <a:schemeClr val="tx1"/>
                </a:solidFill>
              </a:rPr>
              <a:t>footprint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Tax write-offs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557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DC382-B853-43C9-825D-9F5E7A3EB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327" y="231820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Research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ED089F1-B09C-4CDA-8092-D8CA6DB34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8" t="16556" r="7931" b="13113"/>
          <a:stretch/>
        </p:blipFill>
        <p:spPr>
          <a:xfrm>
            <a:off x="4368882" y="2514516"/>
            <a:ext cx="7332469" cy="349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05438B5-963C-4F8B-9AFA-0B772B31A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60" y="1310585"/>
            <a:ext cx="11772244" cy="16258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Shallow depths ground temperature subject to seasonal </a:t>
            </a:r>
            <a:r>
              <a:rPr lang="en-US" sz="2800" dirty="0" smtClean="0">
                <a:solidFill>
                  <a:schemeClr val="tx1"/>
                </a:solidFill>
              </a:rPr>
              <a:t>fluctuations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With increasing depth, the more efficiently the system will </a:t>
            </a:r>
            <a:r>
              <a:rPr lang="en-US" sz="2800" dirty="0" smtClean="0">
                <a:solidFill>
                  <a:schemeClr val="tx1"/>
                </a:solidFill>
              </a:rPr>
              <a:t>perform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05438B5-963C-4F8B-9AFA-0B772B31A5DA}"/>
              </a:ext>
            </a:extLst>
          </p:cNvPr>
          <p:cNvSpPr txBox="1">
            <a:spLocks/>
          </p:cNvSpPr>
          <p:nvPr/>
        </p:nvSpPr>
        <p:spPr>
          <a:xfrm>
            <a:off x="369260" y="2514516"/>
            <a:ext cx="3818415" cy="3464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Correlation between depth and coefficient of performance (COP) not </a:t>
            </a:r>
            <a:r>
              <a:rPr lang="en-US" sz="2800" dirty="0" smtClean="0">
                <a:solidFill>
                  <a:schemeClr val="tx1"/>
                </a:solidFill>
              </a:rPr>
              <a:t>defined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16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8213"/>
          <a:stretch/>
        </p:blipFill>
        <p:spPr>
          <a:xfrm>
            <a:off x="17302" y="2924175"/>
            <a:ext cx="8611543" cy="3933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779B7-BA04-41C8-B352-A9654511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7711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Objective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C05438B5-963C-4F8B-9AFA-0B772B31A5DA}"/>
              </a:ext>
            </a:extLst>
          </p:cNvPr>
          <p:cNvSpPr txBox="1">
            <a:spLocks/>
          </p:cNvSpPr>
          <p:nvPr/>
        </p:nvSpPr>
        <p:spPr>
          <a:xfrm>
            <a:off x="677334" y="1223495"/>
            <a:ext cx="9651522" cy="24548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Conduct testing of a horizontal GSHP at varying </a:t>
            </a:r>
            <a:r>
              <a:rPr lang="en-US" sz="2800" dirty="0" smtClean="0">
                <a:solidFill>
                  <a:schemeClr val="tx1"/>
                </a:solidFill>
              </a:rPr>
              <a:t>depths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Identify a minimum depth at which the GSHP will operate with a high COP while still maintaining cost effectiveness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985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69E348-E4C7-4702-80C4-B1B2FCB1D4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240" y="516190"/>
            <a:ext cx="6183085" cy="5994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FEA516-CC3C-4979-92F3-317D7D7D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26" y="516190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7B6F4D-23D4-42A8-88BE-CF676C186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806" y="2346166"/>
            <a:ext cx="3975262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Heat exchanger pipes cross section</a:t>
            </a:r>
          </a:p>
          <a:p>
            <a:r>
              <a:rPr lang="en-US" sz="2800" dirty="0">
                <a:solidFill>
                  <a:schemeClr val="tx1"/>
                </a:solidFill>
              </a:rPr>
              <a:t>200 feet long</a:t>
            </a:r>
          </a:p>
          <a:p>
            <a:r>
              <a:rPr lang="en-US" sz="2800" dirty="0">
                <a:solidFill>
                  <a:schemeClr val="tx1"/>
                </a:solidFill>
              </a:rPr>
              <a:t>Sensors at both ends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785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7FBC9C-CCC3-4D52-8038-299233BC0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304" y="0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tx1"/>
                </a:solidFill>
              </a:rPr>
              <a:t>GST </a:t>
            </a:r>
            <a:r>
              <a:rPr lang="en-US" sz="4800" dirty="0">
                <a:solidFill>
                  <a:schemeClr val="tx1"/>
                </a:solidFill>
              </a:rPr>
              <a:t>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2FC23AF-6B55-4E9A-87C1-8661EDBDC8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r="15130"/>
          <a:stretch/>
        </p:blipFill>
        <p:spPr>
          <a:xfrm rot="5400000">
            <a:off x="6989815" y="1461922"/>
            <a:ext cx="5581476" cy="421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F31C036-D44E-4517-8435-710871EA7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9" t="28166" r="7130"/>
          <a:stretch/>
        </p:blipFill>
        <p:spPr>
          <a:xfrm rot="5400000">
            <a:off x="-906789" y="2055014"/>
            <a:ext cx="5581476" cy="3025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66F921-C78B-4D2A-81DF-C5D03EA788E0}"/>
              </a:ext>
            </a:extLst>
          </p:cNvPr>
          <p:cNvSpPr txBox="1"/>
          <p:nvPr/>
        </p:nvSpPr>
        <p:spPr>
          <a:xfrm>
            <a:off x="515456" y="6378216"/>
            <a:ext cx="2881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Trench, 5’ x 200’ x 16’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FB08256-5FBE-409C-A8EA-69D6AB148E31}"/>
              </a:ext>
            </a:extLst>
          </p:cNvPr>
          <p:cNvSpPr txBox="1"/>
          <p:nvPr/>
        </p:nvSpPr>
        <p:spPr>
          <a:xfrm>
            <a:off x="3396526" y="6385036"/>
            <a:ext cx="464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Placing temperature sensors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A0AD63-EA91-4F9F-91AB-2116B5E4ED27}"/>
              </a:ext>
            </a:extLst>
          </p:cNvPr>
          <p:cNvSpPr txBox="1"/>
          <p:nvPr/>
        </p:nvSpPr>
        <p:spPr>
          <a:xfrm>
            <a:off x="7628197" y="6365148"/>
            <a:ext cx="4725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Back filling the </a:t>
            </a:r>
            <a:r>
              <a:rPr lang="en-US" sz="2000" dirty="0" smtClean="0"/>
              <a:t>trench with river sand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" t="25358"/>
          <a:stretch/>
        </p:blipFill>
        <p:spPr>
          <a:xfrm>
            <a:off x="3443214" y="776852"/>
            <a:ext cx="4184983" cy="560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1019087" y="5650442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84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8CE6D-36EC-460C-A6BC-43F1F6151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-24396"/>
            <a:ext cx="9303793" cy="13208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Construction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538C37-EB9E-4636-9987-2CC8C3E06A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4"/>
          <a:stretch/>
        </p:blipFill>
        <p:spPr>
          <a:xfrm>
            <a:off x="8902649" y="772984"/>
            <a:ext cx="2367006" cy="53045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DAA82AE-C943-47F3-A26E-3EB1E9F94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61" y="1436056"/>
            <a:ext cx="5304573" cy="39784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D3D1B08-3A40-4A31-82D3-C42397506C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54"/>
          <a:stretch/>
        </p:blipFill>
        <p:spPr>
          <a:xfrm>
            <a:off x="4655762" y="772984"/>
            <a:ext cx="4246887" cy="53045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B66F921-C78B-4D2A-81DF-C5D03EA788E0}"/>
              </a:ext>
            </a:extLst>
          </p:cNvPr>
          <p:cNvSpPr txBox="1"/>
          <p:nvPr/>
        </p:nvSpPr>
        <p:spPr>
          <a:xfrm>
            <a:off x="677333" y="6214535"/>
            <a:ext cx="251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Trailer with frame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B66F921-C78B-4D2A-81DF-C5D03EA788E0}"/>
              </a:ext>
            </a:extLst>
          </p:cNvPr>
          <p:cNvSpPr txBox="1"/>
          <p:nvPr/>
        </p:nvSpPr>
        <p:spPr>
          <a:xfrm>
            <a:off x="4799205" y="6214535"/>
            <a:ext cx="362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Interior insulation of trailer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B66F921-C78B-4D2A-81DF-C5D03EA788E0}"/>
              </a:ext>
            </a:extLst>
          </p:cNvPr>
          <p:cNvSpPr txBox="1"/>
          <p:nvPr/>
        </p:nvSpPr>
        <p:spPr>
          <a:xfrm>
            <a:off x="9005681" y="6135989"/>
            <a:ext cx="251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Electrical input</a:t>
            </a:r>
          </a:p>
          <a:p>
            <a:r>
              <a:rPr lang="en-US" sz="2000" dirty="0"/>
              <a:t>(Atlas Technologies)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6457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E2D6E7F-A5E6-45AD-9887-F061923B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3068"/>
            <a:ext cx="5762171" cy="4454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4793EF-0213-46C8-8CCB-0C14798A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012" y="316630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B30520-44B4-4A17-8A44-29D28677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67" y="1401327"/>
            <a:ext cx="4679329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Pipe </a:t>
            </a:r>
            <a:r>
              <a:rPr lang="en-US" sz="2800" dirty="0" smtClean="0">
                <a:solidFill>
                  <a:schemeClr val="tx1"/>
                </a:solidFill>
              </a:rPr>
              <a:t>circuit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Design, Learn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Assemble 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pic>
        <p:nvPicPr>
          <p:cNvPr id="7" name="Picture 6" descr="C:\Users\qgh654\Downloads\FullSizeRender (2).jpg">
            <a:extLst>
              <a:ext uri="{FF2B5EF4-FFF2-40B4-BE49-F238E27FC236}">
                <a16:creationId xmlns:a16="http://schemas.microsoft.com/office/drawing/2014/main" xmlns="" id="{590D2DDF-D9A1-411A-B179-0352DCB966A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5" b="4522"/>
          <a:stretch/>
        </p:blipFill>
        <p:spPr bwMode="auto">
          <a:xfrm>
            <a:off x="6625028" y="977030"/>
            <a:ext cx="4540151" cy="5199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557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16EAC-C798-415B-9AC3-7E081C46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B2FB0CC-6389-4AED-AB3A-DB0E369C8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079" y="2143447"/>
            <a:ext cx="5214257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Pressure test found </a:t>
            </a:r>
            <a:r>
              <a:rPr lang="en-US" sz="2800" dirty="0" smtClean="0">
                <a:solidFill>
                  <a:schemeClr val="tx1"/>
                </a:solidFill>
              </a:rPr>
              <a:t>leaks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Revisit pipe </a:t>
            </a:r>
            <a:r>
              <a:rPr lang="en-US" sz="2800" dirty="0" smtClean="0">
                <a:solidFill>
                  <a:schemeClr val="tx1"/>
                </a:solidFill>
              </a:rPr>
              <a:t>configuration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Second pressure test proved repairs were successful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B85E3C7-7F4A-4C65-BED7-5FE1F25E8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1599" y="1335768"/>
            <a:ext cx="5809343" cy="4357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561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D4DB8E-56F7-4DA6-9FE1-8CB236578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Completed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F88EFB-19C6-44E0-96AA-13D0211BE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997" y="1062507"/>
            <a:ext cx="10765666" cy="59114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Heat pump, thermostat, &amp; flow controller installed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    System ready for operation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r="5231"/>
          <a:stretch/>
        </p:blipFill>
        <p:spPr>
          <a:xfrm>
            <a:off x="2061028" y="1732628"/>
            <a:ext cx="7512119" cy="4997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76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534" r="11981"/>
          <a:stretch/>
        </p:blipFill>
        <p:spPr>
          <a:xfrm>
            <a:off x="1625259" y="1207472"/>
            <a:ext cx="7170057" cy="541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AC0AA9-ACD7-4208-A5B3-4A7A34D3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48" y="406399"/>
            <a:ext cx="10371104" cy="13208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Initial Ground Temperature </a:t>
            </a:r>
            <a:r>
              <a:rPr lang="en-US" sz="4800" dirty="0" smtClean="0">
                <a:solidFill>
                  <a:schemeClr val="tx1"/>
                </a:solidFill>
              </a:rPr>
              <a:t>(August</a:t>
            </a:r>
            <a:r>
              <a:rPr lang="en-US" sz="48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B2FB0CC-6389-4AED-AB3A-DB0E369C88D5}"/>
              </a:ext>
            </a:extLst>
          </p:cNvPr>
          <p:cNvSpPr txBox="1">
            <a:spLocks/>
          </p:cNvSpPr>
          <p:nvPr/>
        </p:nvSpPr>
        <p:spPr>
          <a:xfrm>
            <a:off x="468159" y="5872768"/>
            <a:ext cx="11406161" cy="4339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Enforces theory of ambient temperature effect on shallow </a:t>
            </a:r>
            <a:r>
              <a:rPr lang="en-US" sz="2800" dirty="0" smtClean="0">
                <a:solidFill>
                  <a:schemeClr val="tx1"/>
                </a:solidFill>
              </a:rPr>
              <a:t>depth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74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4978400" cy="6863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332" y="657210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099" y="1881583"/>
            <a:ext cx="8596668" cy="38807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Geothermal Energy &amp; Ground Source Heat Pump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Building Foundations &amp; Energy Foundations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Barriers &amp; Benefits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Research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Expected Outcome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Future </a:t>
            </a:r>
            <a:r>
              <a:rPr lang="en-US" sz="2800" dirty="0" smtClean="0">
                <a:solidFill>
                  <a:schemeClr val="tx1"/>
                </a:solidFill>
              </a:rPr>
              <a:t>Plans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986" t="952" r="-4986" b="8203"/>
          <a:stretch/>
        </p:blipFill>
        <p:spPr>
          <a:xfrm>
            <a:off x="0" y="1943100"/>
            <a:ext cx="6457950" cy="4914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B55077-1487-4224-89B9-B82D304C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51265" cy="191361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Ground Temperature Change After First Run With 16’ Loop Depth (November)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B2FB0CC-6389-4AED-AB3A-DB0E369C88D5}"/>
              </a:ext>
            </a:extLst>
          </p:cNvPr>
          <p:cNvSpPr txBox="1">
            <a:spLocks/>
          </p:cNvSpPr>
          <p:nvPr/>
        </p:nvSpPr>
        <p:spPr>
          <a:xfrm>
            <a:off x="6164802" y="1957614"/>
            <a:ext cx="5794969" cy="4410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4’ </a:t>
            </a:r>
            <a:r>
              <a:rPr lang="en-US" sz="2800" dirty="0" smtClean="0">
                <a:solidFill>
                  <a:schemeClr val="tx1"/>
                </a:solidFill>
              </a:rPr>
              <a:t>depth</a:t>
            </a:r>
            <a:r>
              <a:rPr lang="en-US" sz="2800" dirty="0" smtClean="0">
                <a:solidFill>
                  <a:schemeClr val="tx1"/>
                </a:solidFill>
              </a:rPr>
              <a:t> temperature close </a:t>
            </a:r>
            <a:r>
              <a:rPr lang="en-US" sz="2800" dirty="0">
                <a:solidFill>
                  <a:schemeClr val="tx1"/>
                </a:solidFill>
              </a:rPr>
              <a:t>to </a:t>
            </a:r>
            <a:r>
              <a:rPr lang="en-US" sz="2800" dirty="0" smtClean="0">
                <a:solidFill>
                  <a:schemeClr val="tx1"/>
                </a:solidFill>
              </a:rPr>
              <a:t>ambient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8’ </a:t>
            </a:r>
            <a:r>
              <a:rPr lang="en-US" sz="2800" dirty="0" smtClean="0">
                <a:solidFill>
                  <a:schemeClr val="tx1"/>
                </a:solidFill>
              </a:rPr>
              <a:t>depth temperature </a:t>
            </a:r>
            <a:r>
              <a:rPr lang="en-US" sz="2800" dirty="0">
                <a:solidFill>
                  <a:schemeClr val="tx1"/>
                </a:solidFill>
              </a:rPr>
              <a:t>relatively constant from August (83.8</a:t>
            </a:r>
            <a:r>
              <a:rPr lang="en-US" sz="2800" b="1" dirty="0">
                <a:solidFill>
                  <a:schemeClr val="tx1"/>
                </a:solidFill>
              </a:rPr>
              <a:t>°</a:t>
            </a:r>
            <a:r>
              <a:rPr lang="en-US" sz="2800" dirty="0">
                <a:solidFill>
                  <a:schemeClr val="tx1"/>
                </a:solidFill>
              </a:rPr>
              <a:t> F) to November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Increase in temperature at 16’ from </a:t>
            </a:r>
            <a:r>
              <a:rPr lang="en-US" sz="2800" dirty="0" smtClean="0">
                <a:solidFill>
                  <a:schemeClr val="tx1"/>
                </a:solidFill>
              </a:rPr>
              <a:t>80.24</a:t>
            </a:r>
            <a:r>
              <a:rPr lang="en-US" sz="2800" b="1" dirty="0">
                <a:solidFill>
                  <a:schemeClr val="tx1"/>
                </a:solidFill>
              </a:rPr>
              <a:t> °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F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Depths </a:t>
            </a:r>
            <a:r>
              <a:rPr lang="en-US" sz="2800" dirty="0">
                <a:solidFill>
                  <a:schemeClr val="tx1"/>
                </a:solidFill>
              </a:rPr>
              <a:t>12’ and 14’ demonstrate they have been </a:t>
            </a:r>
            <a:r>
              <a:rPr lang="en-US" sz="2800" dirty="0" smtClean="0">
                <a:solidFill>
                  <a:schemeClr val="tx1"/>
                </a:solidFill>
              </a:rPr>
              <a:t>effected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6367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5306" y="1795734"/>
            <a:ext cx="5496962" cy="1320800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Coefficient of Performance (COP)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07420"/>
              </p:ext>
            </p:extLst>
          </p:nvPr>
        </p:nvGraphicFramePr>
        <p:xfrm>
          <a:off x="629429" y="420914"/>
          <a:ext cx="5185675" cy="6116955"/>
        </p:xfrm>
        <a:graphic>
          <a:graphicData uri="http://schemas.openxmlformats.org/drawingml/2006/table">
            <a:tbl>
              <a:tblPr/>
              <a:tblGrid>
                <a:gridCol w="13885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66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04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WATER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Pressure (psi)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Temperatue (°F)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Entering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6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Leaving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65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Amperage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6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Voltage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65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 fontAlgn="b"/>
                      <a:r>
                        <a:rPr lang="el-GR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6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Flow (gpm)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65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1585.22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0144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17408.76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65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306" y="3479391"/>
            <a:ext cx="7440907" cy="2447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601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3" y="362857"/>
            <a:ext cx="10832496" cy="13208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Coefficient of Performance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5049" y="1391332"/>
                <a:ext cx="8596668" cy="4980440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50000"/>
                  </a:lnSpc>
                  <a:buClr>
                    <a:srgbClr val="5B9BD5"/>
                  </a:buClr>
                </a:pP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CoP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how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much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system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produces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how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much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system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uses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</a:p>
              <a:p>
                <a:pPr lvl="2">
                  <a:lnSpc>
                    <a:spcPct val="150000"/>
                  </a:lnSpc>
                  <a:buClr>
                    <a:srgbClr val="5B9BD5"/>
                  </a:buClr>
                  <a:buFont typeface="Wingdings" panose="05000000000000000000" pitchFamily="2" charset="2"/>
                  <a:buChar char="§"/>
                </a:pPr>
                <a:r>
                  <a:rPr lang="en-US" sz="24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Usually referred to as monetary value</a:t>
                </a:r>
              </a:p>
              <a:p>
                <a:pPr marL="457200" lvl="1" indent="0">
                  <a:lnSpc>
                    <a:spcPct val="150000"/>
                  </a:lnSpc>
                  <a:buClr>
                    <a:srgbClr val="5B9BD5"/>
                  </a:buClr>
                  <a:buNone/>
                </a:pPr>
                <a:r>
                  <a:rPr lang="en-US" sz="1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		</a:t>
                </a:r>
                <a:r>
                  <a:rPr lang="en-US" sz="28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($) 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produced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Cost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($) </m:t>
                        </m:r>
                        <m:r>
                          <m:rPr>
                            <m:nor/>
                          </m:rPr>
                          <a:rPr lang="en-US" sz="2800" i="1" dirty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energy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1" dirty="0" smtClean="0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</a:rPr>
                          <m:t>used</m:t>
                        </m:r>
                      </m:den>
                    </m:f>
                  </m:oMath>
                </a14:m>
                <a:endParaRPr lang="en-US" sz="18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 marL="457200" lvl="1" indent="0" algn="ctr">
                  <a:lnSpc>
                    <a:spcPct val="150000"/>
                  </a:lnSpc>
                  <a:buClr>
                    <a:srgbClr val="5B9BD5"/>
                  </a:buClr>
                  <a:buNone/>
                </a:pPr>
                <a:r>
                  <a:rPr lang="en-US" sz="1800" dirty="0">
                    <a:solidFill>
                      <a:srgbClr val="0070C0"/>
                    </a:solidFill>
                  </a:rPr>
                  <a:t>    </a:t>
                </a:r>
                <a:r>
                  <a:rPr lang="en-US" sz="3200" dirty="0">
                    <a:solidFill>
                      <a:srgbClr val="0070C0"/>
                    </a:solidFill>
                  </a:rPr>
                  <a:t>3.22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i="1" dirty="0">
                            <a:solidFill>
                              <a:srgbClr val="0070C0"/>
                            </a:solidFill>
                          </a:rPr>
                          <m:t>$</m:t>
                        </m:r>
                        <m:r>
                          <m:rPr>
                            <m:nor/>
                          </m:rPr>
                          <a:rPr lang="en-US" sz="3200" b="0" i="1" dirty="0" smtClean="0">
                            <a:solidFill>
                              <a:srgbClr val="0070C0"/>
                            </a:solidFill>
                          </a:rPr>
                          <m:t> 3.22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i="1" dirty="0">
                            <a:solidFill>
                              <a:srgbClr val="0070C0"/>
                            </a:solidFill>
                          </a:rPr>
                          <m:t>$</m:t>
                        </m:r>
                        <m:r>
                          <m:rPr>
                            <m:nor/>
                          </m:rPr>
                          <a:rPr lang="en-US" sz="3200" b="0" i="1" dirty="0" smtClean="0">
                            <a:solidFill>
                              <a:srgbClr val="0070C0"/>
                            </a:solidFill>
                          </a:rPr>
                          <m:t> 1</m:t>
                        </m:r>
                      </m:den>
                    </m:f>
                  </m:oMath>
                </a14:m>
                <a:endParaRPr lang="en-US" sz="18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5049" y="1391332"/>
                <a:ext cx="8596668" cy="49804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0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5491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471"/>
          <a:stretch/>
        </p:blipFill>
        <p:spPr>
          <a:xfrm>
            <a:off x="811415" y="1037774"/>
            <a:ext cx="9408169" cy="45828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2A6F25-FA24-4354-A631-366773AE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8180"/>
            <a:ext cx="8596668" cy="132080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Expected 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415" y="5620660"/>
            <a:ext cx="9274088" cy="845248"/>
          </a:xfrm>
        </p:spPr>
        <p:txBody>
          <a:bodyPr>
            <a:noAutofit/>
          </a:bodyPr>
          <a:lstStyle/>
          <a:p>
            <a:r>
              <a:rPr lang="en-US" sz="2400" dirty="0"/>
              <a:t>Cost includes ground removal/fill and protection walls at 6’ </a:t>
            </a:r>
          </a:p>
          <a:p>
            <a:r>
              <a:rPr lang="en-US" sz="2400" dirty="0"/>
              <a:t>Price of unit and material are </a:t>
            </a:r>
            <a:r>
              <a:rPr lang="en-US" sz="2400" dirty="0" smtClean="0"/>
              <a:t>fixed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23409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85052C-7E55-4218-91BA-E65C36FE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874552" cy="13208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Ongoing and Future </a:t>
            </a:r>
            <a:r>
              <a:rPr lang="en-US" sz="6600" dirty="0" smtClean="0">
                <a:solidFill>
                  <a:schemeClr val="tx1"/>
                </a:solidFill>
              </a:rPr>
              <a:t>Plans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53BE69-5330-49FA-8867-009DEEA4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04" y="2249715"/>
            <a:ext cx="11267924" cy="3880773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Testing of the GSHP with other </a:t>
            </a:r>
            <a:r>
              <a:rPr lang="en-US" sz="3200" dirty="0" smtClean="0">
                <a:solidFill>
                  <a:schemeClr val="tx1"/>
                </a:solidFill>
              </a:rPr>
              <a:t>depths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Alleviate the barriers previously discussed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Publicize </a:t>
            </a:r>
            <a:r>
              <a:rPr lang="en-US" sz="3200" dirty="0">
                <a:solidFill>
                  <a:schemeClr val="tx1"/>
                </a:solidFill>
              </a:rPr>
              <a:t>results to share knowledge with the </a:t>
            </a:r>
            <a:r>
              <a:rPr lang="en-US" sz="3200" dirty="0" smtClean="0">
                <a:solidFill>
                  <a:schemeClr val="tx1"/>
                </a:solidFill>
              </a:rPr>
              <a:t>community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Provide cost savings that benefit consumers </a:t>
            </a:r>
            <a:r>
              <a:rPr lang="en-US" sz="3200" dirty="0" smtClean="0">
                <a:solidFill>
                  <a:schemeClr val="tx1"/>
                </a:solidFill>
              </a:rPr>
              <a:t>                    &amp; </a:t>
            </a:r>
            <a:r>
              <a:rPr lang="en-US" sz="3200" dirty="0">
                <a:solidFill>
                  <a:schemeClr val="tx1"/>
                </a:solidFill>
              </a:rPr>
              <a:t>the </a:t>
            </a:r>
            <a:r>
              <a:rPr lang="en-US" sz="3200" dirty="0" smtClean="0">
                <a:solidFill>
                  <a:schemeClr val="tx1"/>
                </a:solidFill>
              </a:rPr>
              <a:t>environment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004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867" y="1719226"/>
            <a:ext cx="8596668" cy="4260659"/>
          </a:xfrm>
        </p:spPr>
        <p:txBody>
          <a:bodyPr>
            <a:noAutofit/>
          </a:bodyPr>
          <a:lstStyle/>
          <a:p>
            <a:r>
              <a:rPr lang="en-US" sz="11500" dirty="0"/>
              <a:t>Thank you!</a:t>
            </a:r>
            <a:br>
              <a:rPr lang="en-US" sz="11500" dirty="0"/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Question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Comments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206881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>References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pPr>
              <a:buClrTx/>
              <a:buFont typeface="+mj-lt"/>
              <a:buAutoNum type="arabicPeriod"/>
            </a:pPr>
            <a:r>
              <a:rPr lang="en-US" sz="2800" dirty="0" err="1" smtClean="0"/>
              <a:t>Sieminski</a:t>
            </a:r>
            <a:r>
              <a:rPr lang="en-US" sz="2800" dirty="0" smtClean="0"/>
              <a:t> </a:t>
            </a:r>
            <a:r>
              <a:rPr lang="en-US" sz="2800" dirty="0"/>
              <a:t>A. Annual Energy Outlook 2017. AEO2017 Rollout Presentation. 2017.</a:t>
            </a:r>
          </a:p>
          <a:p>
            <a:pPr>
              <a:buClrTx/>
              <a:buFont typeface="+mj-lt"/>
              <a:buAutoNum type="arabicPeriod"/>
            </a:pPr>
            <a:r>
              <a:rPr lang="en-US" sz="2800" dirty="0" smtClean="0"/>
              <a:t>Hughes</a:t>
            </a:r>
            <a:r>
              <a:rPr lang="en-US" sz="2800" dirty="0"/>
              <a:t>, P.J., Geothermal (ground-source) heat pumps: Market status, barriers to adoption, and actions to overcome barriers. 2008.</a:t>
            </a:r>
          </a:p>
          <a:p>
            <a:pPr>
              <a:buClrTx/>
              <a:buFont typeface="+mj-lt"/>
              <a:buAutoNum type="arabicPeriod"/>
            </a:pPr>
            <a:r>
              <a:rPr lang="en-US" sz="2800" dirty="0" err="1" smtClean="0"/>
              <a:t>Brandl</a:t>
            </a:r>
            <a:r>
              <a:rPr lang="en-US" sz="2800" dirty="0" smtClean="0"/>
              <a:t> </a:t>
            </a:r>
            <a:r>
              <a:rPr lang="en-US" sz="2800" dirty="0"/>
              <a:t>H. Energy foundations and other thermo-active ground structures. </a:t>
            </a:r>
            <a:r>
              <a:rPr lang="en-US" sz="2800" dirty="0" err="1"/>
              <a:t>Geotechnique</a:t>
            </a:r>
            <a:r>
              <a:rPr lang="en-US" sz="2800" dirty="0"/>
              <a:t>. 2006;56(2):81-122.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365264" y="6040185"/>
            <a:ext cx="913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9727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F2824-E04B-49D6-9A12-D64EE7D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19" y="312077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Geothermal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6600" dirty="0">
                <a:solidFill>
                  <a:schemeClr val="tx1"/>
                </a:solidFill>
              </a:rPr>
              <a:t>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4CE5D9-C181-469C-B3C5-69FAFAED4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490" y="2026343"/>
            <a:ext cx="6722974" cy="4099327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</a:rPr>
              <a:t>Geo: earth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</a:rPr>
              <a:t>Thermal: heat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</a:rPr>
              <a:t>Heat energy produced by earths core</a:t>
            </a:r>
          </a:p>
          <a:p>
            <a:pPr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</a:rPr>
              <a:t>Dissipated and stored underground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6" name="Picture 2" descr="http://www.yalescientific.org/wp-content/uploads/2015/03/Core_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345" y="1100024"/>
            <a:ext cx="5662561" cy="566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763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41854E-69F9-4F05-B0D6-F63DCA81B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53" y="1632027"/>
            <a:ext cx="5295900" cy="486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F9064E-6E33-4EA4-A91C-1F1C1C88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150" y="489899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Geothermal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E3C40A-DA99-403B-8B63-07F49F0C5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035" y="1883266"/>
            <a:ext cx="4919770" cy="447808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At certain depth below the surface, the ground maintains a nearly constant temperature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Usually </a:t>
            </a:r>
            <a:r>
              <a:rPr lang="en-US" sz="2800" dirty="0">
                <a:solidFill>
                  <a:schemeClr val="tx1"/>
                </a:solidFill>
              </a:rPr>
              <a:t>at a comfortable room temperature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04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8010" r="9692"/>
          <a:stretch/>
        </p:blipFill>
        <p:spPr>
          <a:xfrm>
            <a:off x="0" y="-29029"/>
            <a:ext cx="12308114" cy="68870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D21D4A-862D-476B-8806-B05D39351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932" y="276617"/>
            <a:ext cx="10192250" cy="13208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Ground Source Heat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44790F-4816-4DBC-BAD3-DCDA3037B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323" y="1371356"/>
            <a:ext cx="6160825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Air conditioning systems that utilizes geothermal </a:t>
            </a:r>
            <a:r>
              <a:rPr lang="en-US" sz="2800" dirty="0" smtClean="0">
                <a:solidFill>
                  <a:schemeClr val="tx1"/>
                </a:solidFill>
              </a:rPr>
              <a:t>energy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The Ground Source Heat Pumps (GSHP) work as a two-way </a:t>
            </a:r>
            <a:r>
              <a:rPr lang="en-US" sz="2800" dirty="0" smtClean="0">
                <a:solidFill>
                  <a:schemeClr val="tx1"/>
                </a:solidFill>
              </a:rPr>
              <a:t>refrigerator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Heat is not created, simply transferred to and from the </a:t>
            </a:r>
            <a:r>
              <a:rPr lang="en-US" sz="2800" dirty="0" smtClean="0">
                <a:solidFill>
                  <a:schemeClr val="tx1"/>
                </a:solidFill>
              </a:rPr>
              <a:t>earth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808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89FC95-CF91-4DD6-87A5-3EA5F846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75" y="419997"/>
            <a:ext cx="10243952" cy="13208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Ground Source Heat Pump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D99941-4BD4-4123-9D75-4FDC7B166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572" y="1671079"/>
            <a:ext cx="5149259" cy="4351338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Heat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u="sng" dirty="0">
                <a:solidFill>
                  <a:schemeClr val="tx1"/>
                </a:solidFill>
              </a:rPr>
              <a:t>injected</a:t>
            </a:r>
            <a:r>
              <a:rPr lang="en-US" sz="2800" i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into the ground to cool buildings </a:t>
            </a:r>
            <a:r>
              <a:rPr lang="en-US" sz="2800" dirty="0" smtClean="0">
                <a:solidFill>
                  <a:schemeClr val="tx1"/>
                </a:solidFill>
              </a:rPr>
              <a:t>    in </a:t>
            </a:r>
            <a:r>
              <a:rPr lang="en-US" sz="2800" u="sng" dirty="0" smtClean="0">
                <a:solidFill>
                  <a:schemeClr val="tx1"/>
                </a:solidFill>
              </a:rPr>
              <a:t>summer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Heat </a:t>
            </a:r>
            <a:r>
              <a:rPr lang="en-US" sz="2800" u="sng" dirty="0">
                <a:solidFill>
                  <a:schemeClr val="tx1"/>
                </a:solidFill>
              </a:rPr>
              <a:t>extracted</a:t>
            </a:r>
            <a:r>
              <a:rPr lang="en-US" sz="2800" dirty="0">
                <a:solidFill>
                  <a:schemeClr val="tx1"/>
                </a:solidFill>
              </a:rPr>
              <a:t> from ground to heat buildings in </a:t>
            </a:r>
            <a:r>
              <a:rPr lang="en-US" sz="2800" u="sng" dirty="0" smtClean="0">
                <a:solidFill>
                  <a:schemeClr val="tx1"/>
                </a:solidFill>
              </a:rPr>
              <a:t>winter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Heat a</a:t>
            </a:r>
            <a:r>
              <a:rPr lang="en-US" sz="2800" dirty="0" smtClean="0">
                <a:solidFill>
                  <a:schemeClr val="tx1"/>
                </a:solidFill>
              </a:rPr>
              <a:t>ccessed </a:t>
            </a:r>
            <a:r>
              <a:rPr lang="en-US" sz="2800" dirty="0">
                <a:solidFill>
                  <a:schemeClr val="tx1"/>
                </a:solidFill>
              </a:rPr>
              <a:t>via circulating fluid that runs through the heat exchanger pipes buried in the </a:t>
            </a:r>
            <a:r>
              <a:rPr lang="en-US" sz="2800" dirty="0" smtClean="0">
                <a:solidFill>
                  <a:schemeClr val="tx1"/>
                </a:solidFill>
              </a:rPr>
              <a:t>ground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</p:txBody>
      </p:sp>
      <p:pic>
        <p:nvPicPr>
          <p:cNvPr id="4098" name="Picture 2" descr="http://www.geothermalheatingandcoolingreview.com/wp-content/uploads/2013/02/GeothermalHeatPump.png">
            <a:extLst>
              <a:ext uri="{FF2B5EF4-FFF2-40B4-BE49-F238E27FC236}">
                <a16:creationId xmlns:a16="http://schemas.microsoft.com/office/drawing/2014/main" xmlns="" id="{D022518B-2CAF-42BC-B8CC-8D1C0A075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73"/>
          <a:stretch/>
        </p:blipFill>
        <p:spPr bwMode="auto">
          <a:xfrm>
            <a:off x="0" y="2034862"/>
            <a:ext cx="3078051" cy="42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geothermalheatingandcoolingreview.com/wp-content/uploads/2013/02/GeothermalHeatPump.png">
            <a:extLst>
              <a:ext uri="{FF2B5EF4-FFF2-40B4-BE49-F238E27FC236}">
                <a16:creationId xmlns:a16="http://schemas.microsoft.com/office/drawing/2014/main" xmlns="" id="{D022518B-2CAF-42BC-B8CC-8D1C0A0750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2"/>
          <a:stretch/>
        </p:blipFill>
        <p:spPr bwMode="auto">
          <a:xfrm>
            <a:off x="2955679" y="2034862"/>
            <a:ext cx="2970893" cy="428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027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192000" cy="701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372962-01EB-4839-98C2-3C4D30B2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45" y="81821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Building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98FEFF-BB3D-47FC-AC3A-0620AB1B5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45" y="1259067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Transfers loads to the earth.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Slab on grade foundation (Home)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Shallow foundation (</a:t>
            </a:r>
            <a:r>
              <a:rPr lang="en-US" sz="2800" dirty="0" smtClean="0">
                <a:solidFill>
                  <a:schemeClr val="tx1"/>
                </a:solidFill>
              </a:rPr>
              <a:t>Low-rise </a:t>
            </a:r>
            <a:r>
              <a:rPr lang="en-US" sz="2800" dirty="0">
                <a:solidFill>
                  <a:schemeClr val="tx1"/>
                </a:solidFill>
              </a:rPr>
              <a:t>Building)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Deep foundation (Medium- to High-rise)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677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930"/>
          <a:stretch/>
        </p:blipFill>
        <p:spPr>
          <a:xfrm>
            <a:off x="1" y="-28135"/>
            <a:ext cx="12192000" cy="68861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220950-942A-4747-8A02-9F225E9AA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76" y="133082"/>
            <a:ext cx="8596668" cy="13208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Energy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1985F4-43DF-457E-A4CD-9C719C76E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76" y="1076818"/>
            <a:ext cx="8596668" cy="80922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Energy Foundation = Buildings Foundation + GSHP</a:t>
            </a:r>
          </a:p>
          <a:p>
            <a:pPr marL="0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451985F4-43DF-457E-A4CD-9C719C76E7FC}"/>
              </a:ext>
            </a:extLst>
          </p:cNvPr>
          <p:cNvSpPr txBox="1">
            <a:spLocks/>
          </p:cNvSpPr>
          <p:nvPr/>
        </p:nvSpPr>
        <p:spPr>
          <a:xfrm>
            <a:off x="651576" y="1886040"/>
            <a:ext cx="580223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Incorporate the heat exchanger pipes </a:t>
            </a:r>
            <a:r>
              <a:rPr lang="en-US" sz="2800" dirty="0" smtClean="0">
                <a:solidFill>
                  <a:schemeClr val="tx1"/>
                </a:solidFill>
              </a:rPr>
              <a:t>of </a:t>
            </a:r>
            <a:r>
              <a:rPr lang="en-US" sz="2800" dirty="0">
                <a:solidFill>
                  <a:schemeClr val="tx1"/>
                </a:solidFill>
              </a:rPr>
              <a:t>the GSHP with the </a:t>
            </a:r>
            <a:r>
              <a:rPr lang="en-US" sz="2800" dirty="0" smtClean="0">
                <a:solidFill>
                  <a:schemeClr val="tx1"/>
                </a:solidFill>
              </a:rPr>
              <a:t>buildings foundation</a:t>
            </a: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5285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rri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1" b="2813"/>
          <a:stretch/>
        </p:blipFill>
        <p:spPr bwMode="auto">
          <a:xfrm>
            <a:off x="6680970" y="2610491"/>
            <a:ext cx="2478977" cy="289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296"/>
            <a:ext cx="8596668" cy="13208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Barriers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648" y="1637168"/>
            <a:ext cx="7791752" cy="431287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High installation cost, </a:t>
            </a:r>
            <a:r>
              <a:rPr lang="en-US" sz="2800" dirty="0" smtClean="0">
                <a:solidFill>
                  <a:schemeClr val="tx1"/>
                </a:solidFill>
              </a:rPr>
              <a:t>around $15k </a:t>
            </a:r>
            <a:r>
              <a:rPr lang="en-US" sz="2800" dirty="0">
                <a:solidFill>
                  <a:schemeClr val="tx1"/>
                </a:solidFill>
              </a:rPr>
              <a:t>more than </a:t>
            </a:r>
            <a:r>
              <a:rPr lang="en-US" sz="2800" dirty="0" smtClean="0">
                <a:solidFill>
                  <a:schemeClr val="tx1"/>
                </a:solidFill>
              </a:rPr>
              <a:t>conventional heating &amp; cooling systems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Lack of new technologies and techniques to improve system cost and </a:t>
            </a:r>
            <a:r>
              <a:rPr lang="en-US" sz="2800" dirty="0" smtClean="0">
                <a:solidFill>
                  <a:schemeClr val="tx1"/>
                </a:solidFill>
              </a:rPr>
              <a:t>performance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Design limitations and ability to </a:t>
            </a:r>
            <a:r>
              <a:rPr lang="en-US" sz="2800" dirty="0" smtClean="0">
                <a:solidFill>
                  <a:schemeClr val="tx1"/>
                </a:solidFill>
              </a:rPr>
              <a:t>accommodate business </a:t>
            </a:r>
            <a:r>
              <a:rPr lang="en-US" sz="2800" dirty="0">
                <a:solidFill>
                  <a:schemeClr val="tx1"/>
                </a:solidFill>
              </a:rPr>
              <a:t>planning </a:t>
            </a:r>
            <a:r>
              <a:rPr lang="en-US" sz="2800" dirty="0" smtClean="0">
                <a:solidFill>
                  <a:schemeClr val="tx1"/>
                </a:solidFill>
              </a:rPr>
              <a:t>infrastructure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Lack of consumer knowledge on system benefits</a:t>
            </a:r>
          </a:p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6864" y="6054699"/>
            <a:ext cx="71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7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40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F4B18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99966DF91680439CE55B3AF89E1E8A" ma:contentTypeVersion="6" ma:contentTypeDescription="Create a new document." ma:contentTypeScope="" ma:versionID="c8688e55b982db70aa90385c528f4027">
  <xsd:schema xmlns:xsd="http://www.w3.org/2001/XMLSchema" xmlns:xs="http://www.w3.org/2001/XMLSchema" xmlns:p="http://schemas.microsoft.com/office/2006/metadata/properties" xmlns:ns2="dbbd2d06-cba3-467a-b832-54219c7514d3" xmlns:ns3="a5defca8-4e84-4abd-9778-71be286fb006" targetNamespace="http://schemas.microsoft.com/office/2006/metadata/properties" ma:root="true" ma:fieldsID="5e965779d74eab9f23b1648ffb13b9e7" ns2:_="" ns3:_="">
    <xsd:import namespace="dbbd2d06-cba3-467a-b832-54219c7514d3"/>
    <xsd:import namespace="a5defca8-4e84-4abd-9778-71be286fb0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efca8-4e84-4abd-9778-71be286fb0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EEC361-2E17-47C0-9CC0-06F42F7DED54}"/>
</file>

<file path=customXml/itemProps2.xml><?xml version="1.0" encoding="utf-8"?>
<ds:datastoreItem xmlns:ds="http://schemas.openxmlformats.org/officeDocument/2006/customXml" ds:itemID="{0F051B1B-2B11-49CE-A6E5-889E8180F6DD}"/>
</file>

<file path=customXml/itemProps3.xml><?xml version="1.0" encoding="utf-8"?>
<ds:datastoreItem xmlns:ds="http://schemas.openxmlformats.org/officeDocument/2006/customXml" ds:itemID="{98AF80C6-1A34-4F45-92A4-89B0297F09E2}"/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1550</TotalTime>
  <Words>703</Words>
  <Application>Microsoft Office PowerPoint</Application>
  <PresentationFormat>Widescreen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Cambria Math</vt:lpstr>
      <vt:lpstr>Trebuchet MS</vt:lpstr>
      <vt:lpstr>Wingdings</vt:lpstr>
      <vt:lpstr>Wingdings 3</vt:lpstr>
      <vt:lpstr>Facet</vt:lpstr>
      <vt:lpstr>Optimum depth of Horizontal energy foundations  for residential buildings </vt:lpstr>
      <vt:lpstr>Outline</vt:lpstr>
      <vt:lpstr>Geothermal Energy</vt:lpstr>
      <vt:lpstr>Geothermal Energy</vt:lpstr>
      <vt:lpstr>Ground Source Heat Pump</vt:lpstr>
      <vt:lpstr>Ground Source Heat Pump</vt:lpstr>
      <vt:lpstr>Building Foundations</vt:lpstr>
      <vt:lpstr>Energy Foundation</vt:lpstr>
      <vt:lpstr>Barriers </vt:lpstr>
      <vt:lpstr>Benefits</vt:lpstr>
      <vt:lpstr>Research</vt:lpstr>
      <vt:lpstr>Objective </vt:lpstr>
      <vt:lpstr>Design</vt:lpstr>
      <vt:lpstr>GST Construction</vt:lpstr>
      <vt:lpstr>Construction</vt:lpstr>
      <vt:lpstr>Construction</vt:lpstr>
      <vt:lpstr>Construction</vt:lpstr>
      <vt:lpstr>Completed Construction</vt:lpstr>
      <vt:lpstr>Initial Ground Temperature (August) </vt:lpstr>
      <vt:lpstr>Ground Temperature Change After First Run With 16’ Loop Depth (November)</vt:lpstr>
      <vt:lpstr>Coefficient of Performance (COP)</vt:lpstr>
      <vt:lpstr>Coefficient of Performance</vt:lpstr>
      <vt:lpstr>Expected Outcome</vt:lpstr>
      <vt:lpstr>Ongoing and Future Plans</vt:lpstr>
      <vt:lpstr>Thank you! Question Comments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Foundations</dc:title>
  <dc:creator>Carlos Aguirre</dc:creator>
  <cp:lastModifiedBy>Carlos Aguirre</cp:lastModifiedBy>
  <cp:revision>110</cp:revision>
  <dcterms:created xsi:type="dcterms:W3CDTF">2017-11-02T15:45:07Z</dcterms:created>
  <dcterms:modified xsi:type="dcterms:W3CDTF">2017-11-16T04:14:22Z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0x0101004E99966DF91680439CE55B3AF89E1E8A</vt:lpwstr>
  </property>
</Properties>
</file>