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260" r:id="rId3"/>
    <p:sldId id="301" r:id="rId4"/>
    <p:sldId id="307" r:id="rId5"/>
    <p:sldId id="300" r:id="rId6"/>
    <p:sldId id="306" r:id="rId7"/>
    <p:sldId id="272" r:id="rId8"/>
    <p:sldId id="273" r:id="rId9"/>
    <p:sldId id="261" r:id="rId10"/>
    <p:sldId id="262" r:id="rId11"/>
    <p:sldId id="302" r:id="rId12"/>
    <p:sldId id="263" r:id="rId13"/>
    <p:sldId id="282" r:id="rId14"/>
    <p:sldId id="265" r:id="rId15"/>
    <p:sldId id="267" r:id="rId16"/>
    <p:sldId id="268" r:id="rId17"/>
    <p:sldId id="276" r:id="rId18"/>
    <p:sldId id="277" r:id="rId19"/>
    <p:sldId id="308" r:id="rId20"/>
    <p:sldId id="278" r:id="rId21"/>
    <p:sldId id="312" r:id="rId22"/>
    <p:sldId id="281" r:id="rId23"/>
    <p:sldId id="303" r:id="rId24"/>
    <p:sldId id="280" r:id="rId25"/>
    <p:sldId id="283" r:id="rId26"/>
    <p:sldId id="284" r:id="rId27"/>
    <p:sldId id="285" r:id="rId28"/>
    <p:sldId id="286" r:id="rId29"/>
    <p:sldId id="287" r:id="rId30"/>
    <p:sldId id="309" r:id="rId31"/>
    <p:sldId id="310" r:id="rId32"/>
    <p:sldId id="288" r:id="rId33"/>
    <p:sldId id="297" r:id="rId34"/>
    <p:sldId id="298" r:id="rId35"/>
    <p:sldId id="304" r:id="rId36"/>
    <p:sldId id="290" r:id="rId37"/>
    <p:sldId id="296" r:id="rId38"/>
    <p:sldId id="289" r:id="rId39"/>
    <p:sldId id="305" r:id="rId40"/>
    <p:sldId id="311" r:id="rId41"/>
    <p:sldId id="269" r:id="rId4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34" autoAdjust="0"/>
  </p:normalViewPr>
  <p:slideViewPr>
    <p:cSldViewPr>
      <p:cViewPr varScale="1">
        <p:scale>
          <a:sx n="97" d="100"/>
          <a:sy n="97" d="100"/>
        </p:scale>
        <p:origin x="90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C68DF-A9D9-41AE-AD38-AB51C12D15D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CDAFF-3EC8-4A7C-8C9C-6D8D292F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1ECBB-33B2-424C-A950-DBF394F989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5D10E-E1D6-41EA-8FD3-5DFA685D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6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7B5BD25-7405-4BF2-9BAE-50AA6BFE1456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829C5-42EC-4114-8691-BC9FCF9189F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499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8" name="Date Placeholder 3"/>
          <p:cNvSpPr txBox="1">
            <a:spLocks noGrp="1"/>
          </p:cNvSpPr>
          <p:nvPr/>
        </p:nvSpPr>
        <p:spPr bwMode="auto">
          <a:xfrm>
            <a:off x="4043367" y="0"/>
            <a:ext cx="3091987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8" rIns="91118" bIns="45558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9E0504E-0421-4ACA-A29A-843579DFD415}" type="datetime1">
              <a:rPr lang="en-US" sz="1200">
                <a:latin typeface="Times New Roman" pitchFamily="18" charset="0"/>
              </a:rPr>
              <a:pPr algn="r"/>
              <a:t>10/19/2017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9" name="Slide Number Placeholder 4"/>
          <p:cNvSpPr txBox="1">
            <a:spLocks noGrp="1"/>
          </p:cNvSpPr>
          <p:nvPr/>
        </p:nvSpPr>
        <p:spPr bwMode="auto">
          <a:xfrm>
            <a:off x="4043367" y="8774271"/>
            <a:ext cx="3091987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8" rIns="91118" bIns="45558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F13D0BA-E30F-4555-9DEF-C1BA3049F39A}" type="slidenum">
              <a:rPr lang="en-US" sz="1200">
                <a:latin typeface="Times New Roman" pitchFamily="18" charset="0"/>
              </a:rPr>
              <a:pPr algn="r"/>
              <a:t>7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3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8AEAC43-605E-40BD-973F-F3DD83E287B4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85755-5821-4AF2-8CF4-76AE30E6948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602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2" name="Date Placeholder 3"/>
          <p:cNvSpPr txBox="1">
            <a:spLocks noGrp="1"/>
          </p:cNvSpPr>
          <p:nvPr/>
        </p:nvSpPr>
        <p:spPr bwMode="auto">
          <a:xfrm>
            <a:off x="4043367" y="0"/>
            <a:ext cx="3091987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8" rIns="91118" bIns="45558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0AB6D9F-4CD5-4D43-9630-BA3D86197712}" type="datetime1">
              <a:rPr lang="en-US" sz="1200">
                <a:latin typeface="Times New Roman" pitchFamily="18" charset="0"/>
              </a:rPr>
              <a:pPr algn="r"/>
              <a:t>10/19/2017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6023" name="Slide Number Placeholder 4"/>
          <p:cNvSpPr txBox="1">
            <a:spLocks noGrp="1"/>
          </p:cNvSpPr>
          <p:nvPr/>
        </p:nvSpPr>
        <p:spPr bwMode="auto">
          <a:xfrm>
            <a:off x="4043367" y="8774271"/>
            <a:ext cx="3091987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8" rIns="91118" bIns="45558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785BA6E-229B-4483-AE57-20D109E72BAE}" type="slidenum">
              <a:rPr lang="en-US" sz="1200">
                <a:latin typeface="Times New Roman" pitchFamily="18" charset="0"/>
              </a:rPr>
              <a:pPr algn="r"/>
              <a:t>8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6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9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8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17D7-165D-4991-8C86-D1D3635F501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9F7DE-13AF-428C-9023-323687B3F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atutes.legis.state.tx.u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28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OUR 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ETHICAL RESPONSIBILITY</a:t>
            </a:r>
          </a:p>
          <a:p>
            <a:pPr marL="0" indent="0" algn="ctr">
              <a:buNone/>
            </a:pPr>
            <a:r>
              <a:rPr lang="en-US" sz="4400" dirty="0" smtClean="0"/>
              <a:t>IN THE </a:t>
            </a:r>
          </a:p>
          <a:p>
            <a:pPr marL="0" indent="0" algn="ctr">
              <a:buNone/>
            </a:pPr>
            <a:r>
              <a:rPr lang="en-US" sz="4400" dirty="0" smtClean="0"/>
              <a:t>PUBLIC </a:t>
            </a:r>
            <a:r>
              <a:rPr lang="en-US" sz="4400" dirty="0"/>
              <a:t>WORKS </a:t>
            </a:r>
            <a:r>
              <a:rPr lang="en-US" sz="4400" dirty="0" smtClean="0"/>
              <a:t>INDUSTRY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2800" dirty="0" smtClean="0"/>
              <a:t>- LAMBERTO </a:t>
            </a:r>
            <a:r>
              <a:rPr lang="en-US" sz="2800" dirty="0" smtClean="0"/>
              <a:t>“BOBBY” BALLI, PE, PWLF</a:t>
            </a:r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7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Hurricane Harvey, </a:t>
            </a:r>
            <a:br>
              <a:rPr lang="en-US" sz="4800" dirty="0" smtClean="0"/>
            </a:br>
            <a:r>
              <a:rPr lang="en-US" sz="4800" dirty="0" smtClean="0"/>
              <a:t>TEXAS 2017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88" y="1600200"/>
            <a:ext cx="6786823" cy="4525963"/>
          </a:xfrm>
        </p:spPr>
      </p:pic>
    </p:spTree>
    <p:extLst>
      <p:ext uri="{BB962C8B-B14F-4D97-AF65-F5344CB8AC3E}">
        <p14:creationId xmlns:p14="http://schemas.microsoft.com/office/powerpoint/2010/main" val="37485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WHY ARE WE HERE ??</a:t>
            </a:r>
          </a:p>
          <a:p>
            <a:pPr lvl="0"/>
            <a:endParaRPr lang="en-US" sz="1000" dirty="0">
              <a:solidFill>
                <a:prstClr val="black"/>
              </a:solidFill>
            </a:endParaRPr>
          </a:p>
          <a:p>
            <a:r>
              <a:rPr lang="en-US" sz="2800" dirty="0" smtClean="0"/>
              <a:t>RESPONSIBILITIES OF THE PUBLIC WORKS PROFESSIONAL</a:t>
            </a:r>
          </a:p>
          <a:p>
            <a:endParaRPr lang="en-US" sz="1000" dirty="0" smtClean="0"/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DIFFERENCE BETWEEN RIGHT AND WRONG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HOW DO WE “WALK THE LINE”?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0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RESPONSIBILITIES OF A PUBLIC WORKS </a:t>
            </a:r>
            <a:r>
              <a:rPr lang="en-US" sz="4800" dirty="0" smtClean="0"/>
              <a:t>PROFESSIONAL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UNDERSTANDING </a:t>
            </a:r>
            <a:r>
              <a:rPr lang="en-US" sz="2800" dirty="0" smtClean="0"/>
              <a:t>OF LAWS AND RULES</a:t>
            </a:r>
          </a:p>
          <a:p>
            <a:r>
              <a:rPr lang="en-US" sz="2800" dirty="0" smtClean="0"/>
              <a:t>TECHNICAL COMPETENCE</a:t>
            </a:r>
          </a:p>
          <a:p>
            <a:r>
              <a:rPr lang="en-US" sz="2800" dirty="0" smtClean="0"/>
              <a:t>PROFESSIONALISM</a:t>
            </a:r>
          </a:p>
          <a:p>
            <a:r>
              <a:rPr lang="en-US" sz="2800" dirty="0" smtClean="0"/>
              <a:t>COMMON SENSE/STREET SMART</a:t>
            </a:r>
          </a:p>
          <a:p>
            <a:r>
              <a:rPr lang="en-US" sz="2800" dirty="0" smtClean="0"/>
              <a:t>ETHICAL RESPONSIBILITY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2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UNDERSTANDING LAWS AND RULES!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TEXAS </a:t>
            </a:r>
            <a:r>
              <a:rPr lang="en-US" sz="2800" dirty="0" smtClean="0"/>
              <a:t>LOCAL GOVERNMENT CODE</a:t>
            </a:r>
          </a:p>
          <a:p>
            <a:r>
              <a:rPr lang="en-US" sz="2800" dirty="0" smtClean="0"/>
              <a:t>TEXAS ENGINEERING PRACTICES ACT</a:t>
            </a:r>
          </a:p>
          <a:p>
            <a:r>
              <a:rPr lang="en-US" sz="2800" dirty="0" smtClean="0"/>
              <a:t>PROFESSIONAL </a:t>
            </a:r>
            <a:r>
              <a:rPr lang="en-US" sz="2800" dirty="0" smtClean="0"/>
              <a:t>SERVICES PROCUREMENT </a:t>
            </a:r>
            <a:r>
              <a:rPr lang="en-US" sz="2800" dirty="0" smtClean="0"/>
              <a:t>ACT</a:t>
            </a:r>
          </a:p>
          <a:p>
            <a:r>
              <a:rPr lang="en-US" sz="2800" dirty="0" smtClean="0"/>
              <a:t>OTHER ENVIRONMENTAL and HEALTH/SAFETY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1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TEXAS LOCAL GOVERNMENT CODE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www.statutes.legis.state.tx.us/</a:t>
            </a:r>
            <a:endParaRPr lang="en-US" sz="2800" dirty="0" smtClean="0"/>
          </a:p>
          <a:p>
            <a:endParaRPr lang="en-US" sz="1800" dirty="0"/>
          </a:p>
          <a:p>
            <a:r>
              <a:rPr lang="en-US" sz="2800" dirty="0" smtClean="0"/>
              <a:t>FOR BOTH MUNICIPALITIES AND COUNTIES</a:t>
            </a:r>
          </a:p>
          <a:p>
            <a:pPr lvl="1"/>
            <a:r>
              <a:rPr lang="en-US" sz="2000" dirty="0" smtClean="0"/>
              <a:t>CHAPTERS 1 - 99</a:t>
            </a:r>
          </a:p>
          <a:p>
            <a:pPr lvl="2"/>
            <a:r>
              <a:rPr lang="en-US" sz="2000" dirty="0"/>
              <a:t>BOUNDAIRES, </a:t>
            </a:r>
            <a:r>
              <a:rPr lang="en-US" sz="2000" dirty="0" smtClean="0"/>
              <a:t>TYPES/FORMS </a:t>
            </a:r>
            <a:r>
              <a:rPr lang="en-US" sz="2000" dirty="0" smtClean="0"/>
              <a:t>OF GOVERNMENT</a:t>
            </a:r>
          </a:p>
          <a:p>
            <a:pPr lvl="2"/>
            <a:r>
              <a:rPr lang="en-US" sz="2000" dirty="0" smtClean="0"/>
              <a:t>POWERS AND ENFORCEMENT</a:t>
            </a:r>
          </a:p>
          <a:p>
            <a:pPr lvl="1"/>
            <a:r>
              <a:rPr lang="en-US" sz="2000" dirty="0"/>
              <a:t>CHAPTERS 101 – 150 +/-</a:t>
            </a:r>
          </a:p>
          <a:p>
            <a:pPr lvl="2"/>
            <a:r>
              <a:rPr lang="en-US" sz="2000" dirty="0"/>
              <a:t>MUNICIPALITY AND COUNTY FINANCES AND BUDGET </a:t>
            </a:r>
          </a:p>
          <a:p>
            <a:pPr lvl="1"/>
            <a:r>
              <a:rPr lang="en-US" sz="2000" dirty="0"/>
              <a:t>CHAPTERS 200 AND ON!!!</a:t>
            </a:r>
          </a:p>
          <a:p>
            <a:pPr lvl="2"/>
            <a:r>
              <a:rPr lang="en-US" sz="2000" dirty="0"/>
              <a:t>ZONING, PURCHASING AND CONTRACTING</a:t>
            </a:r>
          </a:p>
          <a:p>
            <a:pPr lvl="2"/>
            <a:r>
              <a:rPr lang="en-US" sz="2000" dirty="0"/>
              <a:t>FUN STUFF</a:t>
            </a:r>
          </a:p>
          <a:p>
            <a:pPr lvl="1"/>
            <a:endParaRPr lang="en-US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2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ENGINEERING PRACTICES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9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82000" cy="6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PROFESSIONAL SERVICES PROCUREMENT </a:t>
            </a:r>
            <a:r>
              <a:rPr lang="en-US" sz="3600" dirty="0" smtClean="0"/>
              <a:t>ACT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6172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LAWS AND REGS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Texas Transportation Code</a:t>
            </a:r>
          </a:p>
          <a:p>
            <a:r>
              <a:rPr lang="en-US" sz="2800" dirty="0" smtClean="0"/>
              <a:t>Texas Utilities Code</a:t>
            </a:r>
          </a:p>
          <a:p>
            <a:r>
              <a:rPr lang="en-US" sz="2800" dirty="0" smtClean="0"/>
              <a:t>Texas Water Code</a:t>
            </a:r>
          </a:p>
          <a:p>
            <a:r>
              <a:rPr lang="en-US" sz="2800" dirty="0" smtClean="0"/>
              <a:t>Texas Commission on Environmental Quality</a:t>
            </a:r>
          </a:p>
          <a:p>
            <a:pPr lvl="1"/>
            <a:r>
              <a:rPr lang="en-US" sz="2400" dirty="0" smtClean="0"/>
              <a:t>Water, Wastewater, Solid Waste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dirty="0" smtClean="0"/>
              <a:t>EPA, FEMA, HUD, USACE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24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9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WHY ARE WE HERE ??</a:t>
            </a:r>
          </a:p>
          <a:p>
            <a:pPr lvl="0"/>
            <a:endParaRPr lang="en-US" sz="1000" dirty="0">
              <a:solidFill>
                <a:prstClr val="black"/>
              </a:solidFill>
            </a:endParaRPr>
          </a:p>
          <a:p>
            <a:r>
              <a:rPr lang="en-US" sz="2800" dirty="0" smtClean="0"/>
              <a:t>RESPONSIBILITIES OF THE PUBLIC WORKS PROFESSIONAL</a:t>
            </a:r>
          </a:p>
          <a:p>
            <a:endParaRPr lang="en-US" sz="1000" dirty="0" smtClean="0"/>
          </a:p>
          <a:p>
            <a:r>
              <a:rPr lang="en-US" sz="2800" dirty="0" smtClean="0"/>
              <a:t>DIFFERENCE BETWEEN RIGHT AND WRONG</a:t>
            </a:r>
          </a:p>
          <a:p>
            <a:endParaRPr lang="en-US" sz="1000" dirty="0" smtClean="0"/>
          </a:p>
          <a:p>
            <a:r>
              <a:rPr lang="en-US" sz="2800" dirty="0" smtClean="0"/>
              <a:t>HOW DO WE “WALK THE LINE”?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4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RESPONSIBILITIES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TECHNICAL COMPETENCE</a:t>
            </a:r>
          </a:p>
          <a:p>
            <a:pPr lvl="1"/>
            <a:r>
              <a:rPr lang="en-US" sz="2400" dirty="0" smtClean="0"/>
              <a:t>Engineering, Fleet Maintenance, Solid Waste, Utilities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sz="2400" dirty="0" smtClean="0"/>
              <a:t>Credentials – licenses and permits</a:t>
            </a:r>
          </a:p>
          <a:p>
            <a:r>
              <a:rPr lang="en-US" sz="2800" dirty="0" smtClean="0"/>
              <a:t>PROFESSIONALISM</a:t>
            </a:r>
          </a:p>
          <a:p>
            <a:endParaRPr lang="en-US" sz="2800" dirty="0"/>
          </a:p>
          <a:p>
            <a:r>
              <a:rPr lang="en-US" sz="2800" dirty="0" smtClean="0"/>
              <a:t>COMMON SENSE = STREET SMARTS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5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RESPONSIBILITIES OF A PUBLIC WORKS </a:t>
            </a:r>
            <a:r>
              <a:rPr lang="en-US" sz="4800" dirty="0" smtClean="0"/>
              <a:t>PROFESSIONAL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UNDERSTANDING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OF LAWS AND RULES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TECHNICAL COMPETENCE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PROFESSIONALISM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COMMON SENSE/STREET SMART</a:t>
            </a:r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ETHICAL </a:t>
            </a:r>
            <a:r>
              <a:rPr lang="en-US" sz="3600" b="1" i="1" dirty="0" smtClean="0">
                <a:solidFill>
                  <a:srgbClr val="FF0000"/>
                </a:solidFill>
              </a:rPr>
              <a:t>RESPONSIBILITY!!!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4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PERCEPTION = EXPECTATIONS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</a:rPr>
              <a:t>Perception of </a:t>
            </a:r>
            <a:r>
              <a:rPr lang="en-US" sz="2800" dirty="0" smtClean="0">
                <a:latin typeface="Calibri" pitchFamily="34" charset="0"/>
              </a:rPr>
              <a:t>Competence</a:t>
            </a:r>
          </a:p>
          <a:p>
            <a:r>
              <a:rPr lang="en-US" sz="2800" dirty="0">
                <a:latin typeface="Calibri" pitchFamily="34" charset="0"/>
              </a:rPr>
              <a:t>Perception of </a:t>
            </a:r>
            <a:r>
              <a:rPr lang="en-US" sz="2800" dirty="0" smtClean="0">
                <a:latin typeface="Calibri" pitchFamily="34" charset="0"/>
              </a:rPr>
              <a:t>Professionalism</a:t>
            </a:r>
          </a:p>
          <a:p>
            <a:r>
              <a:rPr lang="en-US" sz="2800" dirty="0">
                <a:latin typeface="Calibri" pitchFamily="34" charset="0"/>
              </a:rPr>
              <a:t>Perception of </a:t>
            </a:r>
            <a:r>
              <a:rPr lang="en-US" sz="2800" dirty="0" smtClean="0">
                <a:latin typeface="Calibri" pitchFamily="34" charset="0"/>
              </a:rPr>
              <a:t>Ethics</a:t>
            </a:r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WHAT DOES THE PUBLIC THINK OF OUR ROLE</a:t>
            </a:r>
            <a:r>
              <a:rPr lang="en-US" sz="2800" dirty="0" smtClean="0">
                <a:latin typeface="Calibri" pitchFamily="34" charset="0"/>
              </a:rPr>
              <a:t>?</a:t>
            </a:r>
          </a:p>
          <a:p>
            <a:endParaRPr lang="en-US" sz="2800" dirty="0"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99% OF OUR JOB IS BASED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ON PERCEPTION!!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3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WHY ARE WE HERE ??</a:t>
            </a:r>
          </a:p>
          <a:p>
            <a:pPr lvl="0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RESPONSIBILITIES OF THE PUBLIC WORKS PROFESSIONAL</a:t>
            </a:r>
          </a:p>
          <a:p>
            <a:endParaRPr lang="en-US" sz="1000" dirty="0" smtClean="0"/>
          </a:p>
          <a:p>
            <a:r>
              <a:rPr lang="en-US" sz="2800" dirty="0" smtClean="0"/>
              <a:t>DIFFERENCE BETWEEN RIGHT AND WRONG</a:t>
            </a:r>
          </a:p>
          <a:p>
            <a:endParaRPr lang="en-US" sz="1000" dirty="0" smtClean="0"/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HOW DO WE “WALK THE LINE”?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9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Difference between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RIGHT </a:t>
            </a:r>
            <a:r>
              <a:rPr lang="en-US" sz="4800" dirty="0"/>
              <a:t>and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SOMETIMES QUITE OBVIOUS!</a:t>
            </a:r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Difference between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RIGHT </a:t>
            </a:r>
            <a:r>
              <a:rPr lang="en-US" sz="4800" dirty="0"/>
              <a:t>and WRONG</a:t>
            </a:r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9655"/>
            <a:ext cx="3903327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\\San01\Redirects$\bballi\My Documents\My Pictures\Stupi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39655"/>
            <a:ext cx="375441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Difference between RIGHT and WRONG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2632"/>
            <a:ext cx="3618043" cy="3618043"/>
          </a:xfrm>
        </p:spPr>
      </p:pic>
      <p:pic>
        <p:nvPicPr>
          <p:cNvPr id="7" name="Picture 2" descr="C:\Users\bballi@cpyi.com\AppData\Local\Microsoft\Windows\Temporary Internet Files\Content.IE5\M6IKNZOY\i'm-with-stupid-penguin-cartoo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10" y="1782632"/>
            <a:ext cx="3376840" cy="361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bballi@cpyi.com\AppData\Local\Microsoft\Windows\Temporary Internet Files\Content.IE5\UTTOXPIS\hey1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9" y="1632888"/>
            <a:ext cx="2249371" cy="21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an01\Redirects$\bballi\My Documents\My Pictures\Stupi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25214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…and some NOT so very obvious!!!!</a:t>
            </a:r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06" y="1295400"/>
            <a:ext cx="5538787" cy="40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EIGHT ETHICAL TESTS!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Golden Rule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Truth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What-If-Everybody-Did-This Test: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Parents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Religion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Conscience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Consequences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Front Page Test</a:t>
            </a:r>
          </a:p>
          <a:p>
            <a:pPr marL="0" indent="0">
              <a:buNone/>
            </a:pPr>
            <a:r>
              <a:rPr lang="en-US" sz="2800" dirty="0">
                <a:latin typeface="Eras Demi ITC" panose="020B0805030504020804" pitchFamily="34" charset="0"/>
              </a:rPr>
              <a:t>           </a:t>
            </a:r>
            <a:r>
              <a:rPr lang="en-US" sz="1800" dirty="0" smtClean="0">
                <a:latin typeface="Eras Demi ITC" panose="020B0805030504020804" pitchFamily="34" charset="0"/>
              </a:rPr>
              <a:t>— </a:t>
            </a:r>
            <a:r>
              <a:rPr lang="en-US" sz="1800" dirty="0">
                <a:latin typeface="Eras Demi ITC" panose="020B0805030504020804" pitchFamily="34" charset="0"/>
              </a:rPr>
              <a:t>Dr. Tom </a:t>
            </a:r>
            <a:r>
              <a:rPr lang="en-US" sz="1800" dirty="0" err="1">
                <a:latin typeface="Eras Demi ITC" panose="020B0805030504020804" pitchFamily="34" charset="0"/>
              </a:rPr>
              <a:t>Lickona</a:t>
            </a:r>
            <a:r>
              <a:rPr lang="en-US" sz="1800" dirty="0">
                <a:latin typeface="Eras Demi ITC" panose="020B0805030504020804" pitchFamily="34" charset="0"/>
              </a:rPr>
              <a:t>, Character Matters (www.Amazon.com)</a:t>
            </a:r>
            <a:endParaRPr lang="en-US" sz="1800" dirty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2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WHY ARE WE HERE ??</a:t>
            </a:r>
          </a:p>
          <a:p>
            <a:pPr lvl="0"/>
            <a:endParaRPr lang="en-US" sz="10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RESPONSIBILITIES OF THE PUBLIC WORKS PROFESSIONAL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DIFFERENCE BETWEEN RIGHT AND WRONG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HOW DO WE “WALK THE LINE”?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8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</a:t>
            </a:r>
            <a:r>
              <a:rPr lang="en-US" sz="4800" dirty="0" smtClean="0"/>
              <a:t>SMELL TEST!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7848600" cy="2248694"/>
          </a:xfrm>
          <a:prstGeom prst="rect">
            <a:avLst/>
          </a:prstGeom>
        </p:spPr>
      </p:pic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960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</a:t>
            </a:r>
            <a:r>
              <a:rPr lang="en-US" sz="4800" dirty="0" smtClean="0"/>
              <a:t>SMELL TEST!</a:t>
            </a:r>
            <a:endParaRPr lang="en-US" sz="4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041797"/>
            <a:ext cx="3276600" cy="24669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42416"/>
            <a:ext cx="4343400" cy="2743200"/>
          </a:xfrm>
        </p:spPr>
      </p:pic>
    </p:spTree>
    <p:extLst>
      <p:ext uri="{BB962C8B-B14F-4D97-AF65-F5344CB8AC3E}">
        <p14:creationId xmlns:p14="http://schemas.microsoft.com/office/powerpoint/2010/main" val="30102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 How do I define ETHICS?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3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 How do I define ETHICS?</a:t>
            </a:r>
            <a:endParaRPr lang="en-US" sz="4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247080"/>
              </p:ext>
            </p:extLst>
          </p:nvPr>
        </p:nvGraphicFramePr>
        <p:xfrm>
          <a:off x="762000" y="1143000"/>
          <a:ext cx="3232830" cy="441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3428789" imgH="4800499" progId="AcroExch.Document.DC">
                  <p:embed/>
                </p:oleObj>
              </mc:Choice>
              <mc:Fallback>
                <p:oleObj name="Acrobat Document" r:id="rId4" imgW="3428789" imgH="4800499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3232830" cy="44195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5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 How do I define ETHICS?</a:t>
            </a:r>
            <a:endParaRPr lang="en-US" sz="4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247080"/>
              </p:ext>
            </p:extLst>
          </p:nvPr>
        </p:nvGraphicFramePr>
        <p:xfrm>
          <a:off x="762000" y="1143000"/>
          <a:ext cx="3232830" cy="441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4" imgW="3428789" imgH="4800499" progId="AcroExch.Document.DC">
                  <p:embed/>
                </p:oleObj>
              </mc:Choice>
              <mc:Fallback>
                <p:oleObj name="Acrobat Document" r:id="rId4" imgW="3428789" imgH="4800499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3232830" cy="44195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0" descr="\\San01\Redirects$\bballi\My Documents\My Pictures\AstrosAtAlam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53" y="1219200"/>
            <a:ext cx="3202847" cy="42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4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WHY ARE WE HERE ??</a:t>
            </a:r>
          </a:p>
          <a:p>
            <a:pPr lvl="0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RESPONSIBILITIES OF THE PUBLIC WORKS PROFESSIONAL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DIFFERENCE BETWEEN RIGHT AND WRONG</a:t>
            </a:r>
          </a:p>
          <a:p>
            <a:endParaRPr lang="en-US" sz="1000" dirty="0" smtClean="0"/>
          </a:p>
          <a:p>
            <a:r>
              <a:rPr lang="en-US" sz="2800" dirty="0" smtClean="0"/>
              <a:t>HOW DO WE “WALK THE LINE”?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“WALKING THE LINE”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Clear and Concise Communication</a:t>
            </a:r>
          </a:p>
          <a:p>
            <a:r>
              <a:rPr lang="en-US" dirty="0"/>
              <a:t>Clear and Concise Communication </a:t>
            </a:r>
          </a:p>
          <a:p>
            <a:r>
              <a:rPr lang="en-US" sz="4000" b="1" u="sng" dirty="0"/>
              <a:t>Clear and Concise Communication </a:t>
            </a:r>
          </a:p>
          <a:p>
            <a:endParaRPr lang="en-US" sz="2800" dirty="0" smtClean="0"/>
          </a:p>
          <a:p>
            <a:r>
              <a:rPr lang="en-US" sz="2800" dirty="0" smtClean="0"/>
              <a:t>Communicate!</a:t>
            </a:r>
          </a:p>
          <a:p>
            <a:r>
              <a:rPr lang="en-US" sz="2800" dirty="0" smtClean="0"/>
              <a:t>Communicate again!</a:t>
            </a:r>
          </a:p>
          <a:p>
            <a:r>
              <a:rPr lang="en-US" sz="2800" dirty="0" smtClean="0"/>
              <a:t>Communicate again some more! </a:t>
            </a:r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2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RESPONSIBILITIES TO YOURSELF!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dirty="0"/>
              <a:t>Keep track of the expectations of your </a:t>
            </a:r>
            <a:r>
              <a:rPr lang="en-US" altLang="en-US" dirty="0" smtClean="0"/>
              <a:t>profession (Training,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Utilize </a:t>
            </a:r>
            <a:r>
              <a:rPr lang="en-US" altLang="en-US" dirty="0"/>
              <a:t>a Mentor</a:t>
            </a:r>
          </a:p>
          <a:p>
            <a:r>
              <a:rPr lang="en-US" altLang="en-US" dirty="0"/>
              <a:t>Manage well</a:t>
            </a:r>
          </a:p>
          <a:p>
            <a:pPr lvl="1"/>
            <a:r>
              <a:rPr lang="en-US" altLang="en-US" dirty="0"/>
              <a:t>Management Courses</a:t>
            </a:r>
          </a:p>
          <a:p>
            <a:pPr lvl="1"/>
            <a:r>
              <a:rPr lang="en-US" altLang="en-US" dirty="0"/>
              <a:t>Leadership Course</a:t>
            </a:r>
          </a:p>
          <a:p>
            <a:r>
              <a:rPr lang="en-US" altLang="en-US" dirty="0"/>
              <a:t>Social Media </a:t>
            </a:r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2133600" cy="29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RESPONSIBILITIES TO OTHERS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Have a protégé </a:t>
            </a:r>
          </a:p>
          <a:p>
            <a:r>
              <a:rPr lang="en-US" altLang="en-US" sz="2800" dirty="0"/>
              <a:t>Lead by example</a:t>
            </a:r>
          </a:p>
          <a:p>
            <a:r>
              <a:rPr lang="en-US" altLang="en-US" sz="2800" dirty="0"/>
              <a:t>Serve your community</a:t>
            </a:r>
          </a:p>
          <a:p>
            <a:pPr lvl="1"/>
            <a:r>
              <a:rPr lang="en-US" sz="2400" dirty="0" smtClean="0"/>
              <a:t>Civic organizations</a:t>
            </a:r>
          </a:p>
          <a:p>
            <a:pPr lvl="1"/>
            <a:r>
              <a:rPr lang="en-US" sz="2400" dirty="0" smtClean="0"/>
              <a:t>Religious organizations </a:t>
            </a:r>
          </a:p>
          <a:p>
            <a:pPr lvl="1"/>
            <a:r>
              <a:rPr lang="en-US" sz="2400" dirty="0" smtClean="0"/>
              <a:t>Professional organizations</a:t>
            </a:r>
            <a:endParaRPr lang="en-US" sz="24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63" y="1524000"/>
            <a:ext cx="3334337" cy="29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“WALK THE LINE”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708525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 </a:t>
            </a:r>
            <a:r>
              <a:rPr lang="en-US" sz="2400" dirty="0"/>
              <a:t>keep a close watch on this </a:t>
            </a:r>
            <a:r>
              <a:rPr lang="en-US" sz="2400" dirty="0">
                <a:solidFill>
                  <a:srgbClr val="FF0000"/>
                </a:solidFill>
              </a:rPr>
              <a:t>heart</a:t>
            </a:r>
            <a:r>
              <a:rPr lang="en-US" sz="2400" dirty="0"/>
              <a:t> of </a:t>
            </a:r>
            <a:r>
              <a:rPr lang="en-US" sz="2400" dirty="0" smtClean="0"/>
              <a:t>mine!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 </a:t>
            </a:r>
            <a:r>
              <a:rPr lang="en-US" sz="2400" dirty="0"/>
              <a:t>keep my eyes wide open </a:t>
            </a:r>
            <a:r>
              <a:rPr lang="en-US" sz="2400" dirty="0">
                <a:solidFill>
                  <a:srgbClr val="FF0000"/>
                </a:solidFill>
              </a:rPr>
              <a:t>all the </a:t>
            </a:r>
            <a:r>
              <a:rPr lang="en-US" sz="2400" dirty="0" smtClean="0">
                <a:solidFill>
                  <a:srgbClr val="FF0000"/>
                </a:solidFill>
              </a:rPr>
              <a:t>time</a:t>
            </a:r>
            <a:r>
              <a:rPr lang="en-US" sz="2400" dirty="0" smtClean="0"/>
              <a:t>!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I keep the ends out for the </a:t>
            </a:r>
            <a:r>
              <a:rPr lang="en-US" sz="2400" dirty="0">
                <a:solidFill>
                  <a:srgbClr val="FF0000"/>
                </a:solidFill>
              </a:rPr>
              <a:t>tie that </a:t>
            </a:r>
            <a:r>
              <a:rPr lang="en-US" sz="2400" dirty="0" smtClean="0">
                <a:solidFill>
                  <a:srgbClr val="FF0000"/>
                </a:solidFill>
              </a:rPr>
              <a:t>binds</a:t>
            </a:r>
            <a:r>
              <a:rPr lang="en-US" sz="2400" dirty="0" smtClean="0"/>
              <a:t>!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Because you're </a:t>
            </a:r>
            <a:r>
              <a:rPr lang="en-US" sz="2400" dirty="0">
                <a:solidFill>
                  <a:srgbClr val="FF0000"/>
                </a:solidFill>
              </a:rPr>
              <a:t>mine</a:t>
            </a:r>
            <a:r>
              <a:rPr lang="en-US" sz="2400" dirty="0"/>
              <a:t>, I walk the </a:t>
            </a:r>
            <a:r>
              <a:rPr lang="en-US" sz="2400" dirty="0" smtClean="0"/>
              <a:t>line!</a:t>
            </a:r>
            <a:endParaRPr lang="en-US" sz="24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114800"/>
            <a:ext cx="2209800" cy="22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WHY ARE </a:t>
            </a:r>
            <a:r>
              <a:rPr lang="en-US" sz="4000" dirty="0" smtClean="0">
                <a:solidFill>
                  <a:prstClr val="black"/>
                </a:solidFill>
              </a:rPr>
              <a:t>YOU</a:t>
            </a:r>
            <a:r>
              <a:rPr lang="en-US" sz="2800" dirty="0" smtClean="0">
                <a:solidFill>
                  <a:prstClr val="black"/>
                </a:solidFill>
              </a:rPr>
              <a:t> HERE ??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WHY </a:t>
            </a:r>
            <a:r>
              <a:rPr lang="en-US" sz="2800" dirty="0" smtClean="0">
                <a:solidFill>
                  <a:prstClr val="black"/>
                </a:solidFill>
              </a:rPr>
              <a:t>AM </a:t>
            </a:r>
            <a:r>
              <a:rPr lang="en-US" sz="4000" dirty="0" smtClean="0">
                <a:solidFill>
                  <a:prstClr val="black"/>
                </a:solidFill>
              </a:rPr>
              <a:t>I </a:t>
            </a:r>
            <a:r>
              <a:rPr lang="en-US" sz="2800" dirty="0" smtClean="0">
                <a:solidFill>
                  <a:prstClr val="black"/>
                </a:solidFill>
              </a:rPr>
              <a:t>HERE ??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PUBLIC WORKS IS A PASSION OF OURS!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IT’S IN OUR BLOOD!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1000" dirty="0">
              <a:solidFill>
                <a:prstClr val="black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03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WHY ARE WE HERE ??</a:t>
            </a:r>
          </a:p>
          <a:p>
            <a:pPr lvl="0"/>
            <a:endParaRPr lang="en-US" sz="1000" dirty="0">
              <a:solidFill>
                <a:prstClr val="black"/>
              </a:solidFill>
            </a:endParaRPr>
          </a:p>
          <a:p>
            <a:r>
              <a:rPr lang="en-US" sz="2800" dirty="0" smtClean="0"/>
              <a:t>RESPONSIBILITIES OF THE PUBLIC WORKS PROFESSIONAL</a:t>
            </a:r>
          </a:p>
          <a:p>
            <a:endParaRPr lang="en-US" sz="1000" dirty="0" smtClean="0"/>
          </a:p>
          <a:p>
            <a:r>
              <a:rPr lang="en-US" sz="2800" dirty="0" smtClean="0"/>
              <a:t>DIFFERENCE BETWEEN RIGHT AND WRONG</a:t>
            </a:r>
          </a:p>
          <a:p>
            <a:endParaRPr lang="en-US" sz="1000" dirty="0" smtClean="0"/>
          </a:p>
          <a:p>
            <a:r>
              <a:rPr lang="en-US" sz="2800" dirty="0" smtClean="0"/>
              <a:t>HOW DO WE “WALK THE LINE”?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2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mtClean="0"/>
              <a:t>Thank you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dirty="0" smtClean="0"/>
              <a:t>Lamberto “Bobby” Ballí, PE, PWLF</a:t>
            </a:r>
          </a:p>
          <a:p>
            <a:pPr marL="457200" lvl="1" indent="0">
              <a:buNone/>
            </a:pPr>
            <a:r>
              <a:rPr lang="en-US" sz="2000" dirty="0" smtClean="0"/>
              <a:t>              	          </a:t>
            </a:r>
            <a:r>
              <a:rPr lang="en-US" sz="3200" dirty="0" smtClean="0"/>
              <a:t>(210) 846-1097 </a:t>
            </a:r>
            <a:endParaRPr lang="en-US" sz="32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048000" cy="11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QUALITIES OF A PUBLIC WORKS PROFESSIONAL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Genuine concern for our community</a:t>
            </a:r>
          </a:p>
          <a:p>
            <a:r>
              <a:rPr lang="en-US" sz="2800" dirty="0"/>
              <a:t>Not generally concerned about monetary gain</a:t>
            </a:r>
          </a:p>
          <a:p>
            <a:r>
              <a:rPr lang="en-US" sz="2800" dirty="0" smtClean="0"/>
              <a:t>End result is important</a:t>
            </a:r>
          </a:p>
          <a:p>
            <a:r>
              <a:rPr lang="en-US" sz="2800" dirty="0" smtClean="0"/>
              <a:t>Multi-</a:t>
            </a:r>
            <a:r>
              <a:rPr lang="en-US" sz="2800" dirty="0" err="1" smtClean="0"/>
              <a:t>Tasker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Plate spinner </a:t>
            </a:r>
          </a:p>
          <a:p>
            <a:r>
              <a:rPr lang="en-US" sz="2800" dirty="0" smtClean="0"/>
              <a:t>Chain saw juggler</a:t>
            </a:r>
          </a:p>
          <a:p>
            <a:r>
              <a:rPr lang="en-US" sz="4000" dirty="0"/>
              <a:t>Disciplined and Responsible! 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3048000" cy="96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7 CHARACTERISTICS OF HIGHLY SUCCESSFUL GOVERNMENT LEADERS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Self-awareness</a:t>
            </a:r>
          </a:p>
          <a:p>
            <a:r>
              <a:rPr lang="en-US" sz="2800" dirty="0" smtClean="0"/>
              <a:t>Authenticity</a:t>
            </a:r>
          </a:p>
          <a:p>
            <a:r>
              <a:rPr lang="en-US" sz="2800" dirty="0" smtClean="0"/>
              <a:t>Reputation</a:t>
            </a:r>
          </a:p>
          <a:p>
            <a:r>
              <a:rPr lang="en-US" sz="2800" dirty="0" smtClean="0"/>
              <a:t>Ethical Behavior</a:t>
            </a:r>
          </a:p>
          <a:p>
            <a:r>
              <a:rPr lang="en-US" sz="2800" dirty="0" smtClean="0"/>
              <a:t>Willingness to Listen</a:t>
            </a:r>
          </a:p>
          <a:p>
            <a:r>
              <a:rPr lang="en-US" sz="2800" dirty="0" smtClean="0"/>
              <a:t>Ability to Communicate</a:t>
            </a:r>
          </a:p>
          <a:p>
            <a:r>
              <a:rPr lang="en-US" sz="2800" dirty="0" smtClean="0"/>
              <a:t>Optimism</a:t>
            </a:r>
          </a:p>
          <a:p>
            <a:pPr marL="0" indent="0">
              <a:buNone/>
            </a:pPr>
            <a:r>
              <a:rPr lang="en-US" sz="1800" dirty="0" smtClean="0"/>
              <a:t>CREDIT: John </a:t>
            </a:r>
            <a:r>
              <a:rPr lang="en-US" sz="1800" dirty="0" err="1" smtClean="0"/>
              <a:t>Kamensky</a:t>
            </a:r>
            <a:r>
              <a:rPr lang="en-US" sz="1800" dirty="0" smtClean="0"/>
              <a:t>, </a:t>
            </a:r>
            <a:r>
              <a:rPr lang="en-US" sz="1800" dirty="0" smtClean="0"/>
              <a:t>IBM Center for the Business of Government</a:t>
            </a:r>
            <a:endParaRPr lang="en-US" sz="1800" dirty="0"/>
          </a:p>
        </p:txBody>
      </p:sp>
      <p:pic>
        <p:nvPicPr>
          <p:cNvPr id="4" name="Picture 3" descr="C:\Users\Jubilldy 2010\AppData\Local\Microsoft\Windows\Temporary Internet Files\Content.IE5\MTY86UBZ\PWITX-Logo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30480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1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400"/>
          </a:p>
        </p:txBody>
      </p:sp>
      <p:pic>
        <p:nvPicPr>
          <p:cNvPr id="13315" name="Picture 4" descr="nl-schoolbefore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0198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038600" y="57150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1937</a:t>
            </a:r>
          </a:p>
        </p:txBody>
      </p:sp>
      <p:sp>
        <p:nvSpPr>
          <p:cNvPr id="133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Garamond" pitchFamily="18" charset="0"/>
              </a:rPr>
              <a:t>Engineering for a better Texas</a:t>
            </a:r>
          </a:p>
        </p:txBody>
      </p:sp>
    </p:spTree>
    <p:extLst>
      <p:ext uri="{BB962C8B-B14F-4D97-AF65-F5344CB8AC3E}">
        <p14:creationId xmlns:p14="http://schemas.microsoft.com/office/powerpoint/2010/main" val="3227754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1434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Garamond" pitchFamily="18" charset="0"/>
              </a:rPr>
              <a:t>Engineering for a better Texas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1145059"/>
            <a:ext cx="8625017" cy="5576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652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La </a:t>
            </a:r>
            <a:r>
              <a:rPr lang="en-US" sz="4800" dirty="0" err="1" smtClean="0"/>
              <a:t>Tienda</a:t>
            </a:r>
            <a:r>
              <a:rPr lang="en-US" sz="4800" dirty="0" smtClean="0"/>
              <a:t> Amigo Collapse, Brownsville Texas 1988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32046"/>
            <a:ext cx="6781800" cy="45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9966DF91680439CE55B3AF89E1E8A" ma:contentTypeVersion="6" ma:contentTypeDescription="Create a new document." ma:contentTypeScope="" ma:versionID="c8688e55b982db70aa90385c528f4027">
  <xsd:schema xmlns:xsd="http://www.w3.org/2001/XMLSchema" xmlns:xs="http://www.w3.org/2001/XMLSchema" xmlns:p="http://schemas.microsoft.com/office/2006/metadata/properties" xmlns:ns2="dbbd2d06-cba3-467a-b832-54219c7514d3" xmlns:ns3="a5defca8-4e84-4abd-9778-71be286fb006" targetNamespace="http://schemas.microsoft.com/office/2006/metadata/properties" ma:root="true" ma:fieldsID="5e965779d74eab9f23b1648ffb13b9e7" ns2:_="" ns3:_="">
    <xsd:import namespace="dbbd2d06-cba3-467a-b832-54219c7514d3"/>
    <xsd:import namespace="a5defca8-4e84-4abd-9778-71be286fb0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d2d06-cba3-467a-b832-54219c7514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efca8-4e84-4abd-9778-71be286fb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FF2CD4-A664-4CB7-BD53-603A9A78158C}"/>
</file>

<file path=customXml/itemProps2.xml><?xml version="1.0" encoding="utf-8"?>
<ds:datastoreItem xmlns:ds="http://schemas.openxmlformats.org/officeDocument/2006/customXml" ds:itemID="{E11DA342-7B58-42CF-ADAF-208E25332A73}"/>
</file>

<file path=customXml/itemProps3.xml><?xml version="1.0" encoding="utf-8"?>
<ds:datastoreItem xmlns:ds="http://schemas.openxmlformats.org/officeDocument/2006/customXml" ds:itemID="{18C39C5A-DAA7-4CAA-A1B3-E78D81369DA2}"/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701</Words>
  <Application>Microsoft Office PowerPoint</Application>
  <PresentationFormat>On-screen Show (4:3)</PresentationFormat>
  <Paragraphs>206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Eras Demi ITC</vt:lpstr>
      <vt:lpstr>Garamond</vt:lpstr>
      <vt:lpstr>Times New Roman</vt:lpstr>
      <vt:lpstr>Office Theme</vt:lpstr>
      <vt:lpstr>Acrobat Document</vt:lpstr>
      <vt:lpstr>PowerPoint Presentation</vt:lpstr>
      <vt:lpstr>AGENDA</vt:lpstr>
      <vt:lpstr>AGENDA</vt:lpstr>
      <vt:lpstr>PowerPoint Presentation</vt:lpstr>
      <vt:lpstr>QUALITIES OF A PUBLIC WORKS PROFESSIONAL</vt:lpstr>
      <vt:lpstr>7 CHARACTERISTICS OF HIGHLY SUCCESSFUL GOVERNMENT LEADERS</vt:lpstr>
      <vt:lpstr>PowerPoint Presentation</vt:lpstr>
      <vt:lpstr>PowerPoint Presentation</vt:lpstr>
      <vt:lpstr>La Tienda Amigo Collapse, Brownsville Texas 1988</vt:lpstr>
      <vt:lpstr>Hurricane Harvey,  TEXAS 2017</vt:lpstr>
      <vt:lpstr>AGENDA</vt:lpstr>
      <vt:lpstr>RESPONSIBILITIES OF A PUBLIC WORKS PROFESSIONAL</vt:lpstr>
      <vt:lpstr>UNDERSTANDING LAWS AND RULES!</vt:lpstr>
      <vt:lpstr>TEXAS LOCAL GOVERNMENT CODE </vt:lpstr>
      <vt:lpstr>TEXAS ENGINEERING PRACTICES ACT </vt:lpstr>
      <vt:lpstr>PowerPoint Presentation</vt:lpstr>
      <vt:lpstr>PROFESSIONAL SERVICES PROCUREMENT ACT</vt:lpstr>
      <vt:lpstr>PowerPoint Presentation</vt:lpstr>
      <vt:lpstr>OTHER LAWS AND REGS</vt:lpstr>
      <vt:lpstr>RESPONSIBILITIES </vt:lpstr>
      <vt:lpstr>RESPONSIBILITIES OF A PUBLIC WORKS PROFESSIONAL</vt:lpstr>
      <vt:lpstr>PERCEPTION = EXPECTATIONS </vt:lpstr>
      <vt:lpstr>AGENDA</vt:lpstr>
      <vt:lpstr>Difference between  RIGHT and WRONG</vt:lpstr>
      <vt:lpstr>Difference between  RIGHT and WRONG</vt:lpstr>
      <vt:lpstr>Difference between RIGHT and WRONG</vt:lpstr>
      <vt:lpstr>PowerPoint Presentation</vt:lpstr>
      <vt:lpstr>…and some NOT so very obvious!!!!</vt:lpstr>
      <vt:lpstr>THE EIGHT ETHICAL TESTS!</vt:lpstr>
      <vt:lpstr>THE SMELL TEST!</vt:lpstr>
      <vt:lpstr>THE SMELL TEST!</vt:lpstr>
      <vt:lpstr> How do I define ETHICS?</vt:lpstr>
      <vt:lpstr> How do I define ETHICS?</vt:lpstr>
      <vt:lpstr> How do I define ETHICS?</vt:lpstr>
      <vt:lpstr>AGENDA</vt:lpstr>
      <vt:lpstr>“WALKING THE LINE”</vt:lpstr>
      <vt:lpstr>RESPONSIBILITIES TO YOURSELF!</vt:lpstr>
      <vt:lpstr>RESPONSIBILITIES TO OTHERS</vt:lpstr>
      <vt:lpstr>“WALK THE LINE”</vt:lpstr>
      <vt:lpstr>AGENDA</vt:lpstr>
      <vt:lpstr>Thank you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GUIDELINES</dc:title>
  <dc:creator>Jubilldy 2010</dc:creator>
  <cp:lastModifiedBy>Bobby Balli</cp:lastModifiedBy>
  <cp:revision>34</cp:revision>
  <cp:lastPrinted>2017-10-19T14:58:55Z</cp:lastPrinted>
  <dcterms:created xsi:type="dcterms:W3CDTF">2015-01-04T19:36:24Z</dcterms:created>
  <dcterms:modified xsi:type="dcterms:W3CDTF">2017-10-19T21:27:29Z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0x0101004E99966DF91680439CE55B3AF89E1E8A</vt:lpwstr>
  </property>
</Properties>
</file>