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05" r:id="rId3"/>
    <p:sldMasterId id="2147483727" r:id="rId4"/>
    <p:sldMasterId id="2147483749" r:id="rId5"/>
  </p:sldMasterIdLst>
  <p:notesMasterIdLst>
    <p:notesMasterId r:id="rId26"/>
  </p:notesMasterIdLst>
  <p:handoutMasterIdLst>
    <p:handoutMasterId r:id="rId27"/>
  </p:handoutMasterIdLst>
  <p:sldIdLst>
    <p:sldId id="270" r:id="rId6"/>
    <p:sldId id="322" r:id="rId7"/>
    <p:sldId id="344" r:id="rId8"/>
    <p:sldId id="271" r:id="rId9"/>
    <p:sldId id="309" r:id="rId10"/>
    <p:sldId id="310" r:id="rId11"/>
    <p:sldId id="311" r:id="rId12"/>
    <p:sldId id="312" r:id="rId13"/>
    <p:sldId id="331" r:id="rId14"/>
    <p:sldId id="332" r:id="rId15"/>
    <p:sldId id="333" r:id="rId16"/>
    <p:sldId id="313" r:id="rId17"/>
    <p:sldId id="335" r:id="rId18"/>
    <p:sldId id="336" r:id="rId19"/>
    <p:sldId id="314" r:id="rId20"/>
    <p:sldId id="337" r:id="rId21"/>
    <p:sldId id="345" r:id="rId22"/>
    <p:sldId id="346" r:id="rId23"/>
    <p:sldId id="343" r:id="rId24"/>
    <p:sldId id="308"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7" autoAdjust="0"/>
    <p:restoredTop sz="94660"/>
  </p:normalViewPr>
  <p:slideViewPr>
    <p:cSldViewPr snapToGrid="0">
      <p:cViewPr varScale="1">
        <p:scale>
          <a:sx n="101" d="100"/>
          <a:sy n="101" d="100"/>
        </p:scale>
        <p:origin x="114" y="282"/>
      </p:cViewPr>
      <p:guideLst/>
    </p:cSldViewPr>
  </p:slideViewPr>
  <p:notesTextViewPr>
    <p:cViewPr>
      <p:scale>
        <a:sx n="1" d="1"/>
        <a:sy n="1" d="1"/>
      </p:scale>
      <p:origin x="0" y="0"/>
    </p:cViewPr>
  </p:notesTextViewPr>
  <p:notesViewPr>
    <p:cSldViewPr snapToGrid="0">
      <p:cViewPr varScale="1">
        <p:scale>
          <a:sx n="85" d="100"/>
          <a:sy n="85" d="100"/>
        </p:scale>
        <p:origin x="106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AA9C167-A21F-46A3-8CED-DA562B727633}" type="datetimeFigureOut">
              <a:rPr lang="en-US" smtClean="0"/>
              <a:t>5/12/2017</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F2D70A6-67B6-40F1-A266-1E9359D24C6A}" type="slidenum">
              <a:rPr lang="en-US" smtClean="0"/>
              <a:t>‹#›</a:t>
            </a:fld>
            <a:endParaRPr lang="en-US" dirty="0"/>
          </a:p>
        </p:txBody>
      </p:sp>
    </p:spTree>
    <p:extLst>
      <p:ext uri="{BB962C8B-B14F-4D97-AF65-F5344CB8AC3E}">
        <p14:creationId xmlns:p14="http://schemas.microsoft.com/office/powerpoint/2010/main" val="324202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121599D-A942-4880-BAAB-3506C1E8D54A}" type="datetimeFigureOut">
              <a:rPr lang="en-US" smtClean="0"/>
              <a:t>5/12/2017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F71ABEB-5CF3-44EF-93D3-737FD328D7EE}" type="slidenum">
              <a:rPr lang="en-US" smtClean="0"/>
              <a:t>‹#›</a:t>
            </a:fld>
            <a:endParaRPr lang="en-US" dirty="0"/>
          </a:p>
        </p:txBody>
      </p:sp>
    </p:spTree>
    <p:extLst>
      <p:ext uri="{BB962C8B-B14F-4D97-AF65-F5344CB8AC3E}">
        <p14:creationId xmlns:p14="http://schemas.microsoft.com/office/powerpoint/2010/main" val="191699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286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60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9631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4061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5232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430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069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1262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3464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2865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1325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2796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1185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1869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913283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hyperlink" Target="https://creativecommons.org/licenses/by/2.0/"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lumMod val="50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2161" t="-61" r="14742" b="12284"/>
          <a:stretch/>
        </p:blipFill>
        <p:spPr>
          <a:xfrm>
            <a:off x="0" y="-646176"/>
            <a:ext cx="9144000" cy="7320355"/>
          </a:xfrm>
          <a:prstGeom prst="rect">
            <a:avLst/>
          </a:prstGeom>
        </p:spPr>
      </p:pic>
      <p:sp>
        <p:nvSpPr>
          <p:cNvPr id="16" name="Rectangle 15"/>
          <p:cNvSpPr/>
          <p:nvPr userDrawn="1"/>
        </p:nvSpPr>
        <p:spPr>
          <a:xfrm>
            <a:off x="0" y="-646176"/>
            <a:ext cx="9144000" cy="73203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376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Filler Slide">
    <p:spTree>
      <p:nvGrpSpPr>
        <p:cNvPr id="1" name=""/>
        <p:cNvGrpSpPr/>
        <p:nvPr/>
      </p:nvGrpSpPr>
      <p:grpSpPr>
        <a:xfrm>
          <a:off x="0" y="0"/>
          <a:ext cx="0" cy="0"/>
          <a:chOff x="0" y="0"/>
          <a:chExt cx="0" cy="0"/>
        </a:xfrm>
      </p:grpSpPr>
      <p:pic>
        <p:nvPicPr>
          <p:cNvPr id="2050" name="Picture 2" descr="Bicycle, Bike, Cyclist, Hills, Nature, Spo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937" y="-138408"/>
            <a:ext cx="11658937" cy="689507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708"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602" y="215515"/>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8602" y="1447412"/>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5" name="TextBox 14"/>
          <p:cNvSpPr txBox="1"/>
          <p:nvPr userDrawn="1"/>
        </p:nvSpPr>
        <p:spPr>
          <a:xfrm>
            <a:off x="82958" y="6280919"/>
            <a:ext cx="5274789" cy="553998"/>
          </a:xfrm>
          <a:prstGeom prst="rect">
            <a:avLst/>
          </a:prstGeom>
          <a:noFill/>
        </p:spPr>
        <p:txBody>
          <a:bodyPr wrap="square" rtlCol="0">
            <a:spAutoFit/>
          </a:bodyPr>
          <a:lstStyle/>
          <a:p>
            <a:r>
              <a:rPr lang="en-US" sz="1000" dirty="0" smtClean="0">
                <a:solidFill>
                  <a:schemeClr val="bg1"/>
                </a:solidFill>
              </a:rPr>
              <a:t>“20130822-OC-RBN-3021,” by U.S. Department of Agriculture, Available under a Creative Commons Attribution 2.0 Generic </a:t>
            </a:r>
            <a:r>
              <a:rPr lang="en-US" sz="1000" dirty="0">
                <a:solidFill>
                  <a:schemeClr val="bg1"/>
                </a:solidFill>
              </a:rPr>
              <a:t>License (</a:t>
            </a:r>
            <a:r>
              <a:rPr lang="en-US" sz="1000" dirty="0">
                <a:solidFill>
                  <a:schemeClr val="bg1"/>
                </a:solidFill>
                <a:hlinkClick r:id="rId3"/>
              </a:rPr>
              <a:t>https://creativecommons.org/licenses/by/2.0</a:t>
            </a:r>
            <a:r>
              <a:rPr lang="en-US" sz="1000" dirty="0" smtClean="0">
                <a:solidFill>
                  <a:schemeClr val="bg1"/>
                </a:solidFill>
                <a:hlinkClick r:id="rId3"/>
              </a:rPr>
              <a:t>/</a:t>
            </a:r>
            <a:r>
              <a:rPr lang="en-US" sz="1000" dirty="0" smtClean="0">
                <a:solidFill>
                  <a:schemeClr val="bg1"/>
                </a:solidFill>
              </a:rPr>
              <a:t>), cropped.</a:t>
            </a:r>
            <a:endParaRPr lang="en-US" sz="1000" dirty="0">
              <a:solidFill>
                <a:schemeClr val="bg1"/>
              </a:solidFill>
            </a:endParaRPr>
          </a:p>
        </p:txBody>
      </p:sp>
    </p:spTree>
    <p:extLst>
      <p:ext uri="{BB962C8B-B14F-4D97-AF65-F5344CB8AC3E}">
        <p14:creationId xmlns:p14="http://schemas.microsoft.com/office/powerpoint/2010/main" val="346304689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E7D5C-934C-41AA-AB53-5921C1963754}"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168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999A717-36D8-4AAA-AE10-747BE363E974}" type="datetime1">
              <a:rPr lang="en-US" smtClean="0"/>
              <a:pPr/>
              <a:t>5/12/2017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 2015 Bickerstaff Heath Delgado Acosta LLP</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F77725F9-580E-42D3-9DC3-C365D5D4A628}" type="slidenum">
              <a:rPr lang="en-US" smtClean="0"/>
              <a:pPr/>
              <a:t>‹#›</a:t>
            </a:fld>
            <a:endParaRPr lang="en-US" dirty="0"/>
          </a:p>
        </p:txBody>
      </p: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3606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tut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B67FF970-2131-47C4-AD30-E34CD520F58C}"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33507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tatut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B67FF970-2131-47C4-AD30-E34CD520F58C}"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04189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tute Slide 2">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8F3BC1EB-0BE2-44C6-AFB6-9D471BEF42B7}"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18" name="Rectangle 1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8588783" y="6255292"/>
            <a:ext cx="481784" cy="567242"/>
            <a:chOff x="5620789" y="3346373"/>
            <a:chExt cx="1675557" cy="1972763"/>
          </a:xfrm>
        </p:grpSpPr>
        <p:sp>
          <p:nvSpPr>
            <p:cNvPr id="20" name="Rectangle 1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2" name="Content Placeholder 2"/>
          <p:cNvSpPr>
            <a:spLocks noGrp="1"/>
          </p:cNvSpPr>
          <p:nvPr>
            <p:ph idx="1"/>
          </p:nvPr>
        </p:nvSpPr>
        <p:spPr>
          <a:xfrm>
            <a:off x="628650" y="1825625"/>
            <a:ext cx="78867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39873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tute Slide 3">
    <p:spTree>
      <p:nvGrpSpPr>
        <p:cNvPr id="1" name=""/>
        <p:cNvGrpSpPr/>
        <p:nvPr/>
      </p:nvGrpSpPr>
      <p:grpSpPr>
        <a:xfrm>
          <a:off x="0" y="0"/>
          <a:ext cx="0" cy="0"/>
          <a:chOff x="0" y="0"/>
          <a:chExt cx="0" cy="0"/>
        </a:xfrm>
      </p:grpSpPr>
      <p:sp>
        <p:nvSpPr>
          <p:cNvPr id="7" name="Rectangle 6"/>
          <p:cNvSpPr/>
          <p:nvPr userDrawn="1"/>
        </p:nvSpPr>
        <p:spPr>
          <a:xfrm>
            <a:off x="0" y="2318"/>
            <a:ext cx="9168714" cy="685568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7BAB319-12B0-488A-8374-E18508C99F21}"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a:xfrm>
            <a:off x="6457950" y="6294566"/>
            <a:ext cx="2057400" cy="365125"/>
          </a:xfrm>
        </p:spPr>
        <p:txBody>
          <a:bodyPr/>
          <a:lstStyle>
            <a:lvl1pPr>
              <a:defRPr>
                <a:solidFill>
                  <a:schemeClr val="bg1"/>
                </a:solidFill>
              </a:defRPr>
            </a:lvl1pPr>
          </a:lstStyle>
          <a:p>
            <a:endParaRPr lang="en-US" dirty="0" smtClean="0"/>
          </a:p>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2" name="Content Placeholder 2"/>
          <p:cNvSpPr>
            <a:spLocks noGrp="1"/>
          </p:cNvSpPr>
          <p:nvPr>
            <p:ph idx="1"/>
          </p:nvPr>
        </p:nvSpPr>
        <p:spPr>
          <a:xfrm>
            <a:off x="628650" y="1825625"/>
            <a:ext cx="78867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70953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CC817468-344C-49AF-B7AE-B644ED54903B}"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F77725F9-580E-42D3-9DC3-C365D5D4A628}" type="slidenum">
              <a:rPr lang="en-US" smtClean="0"/>
              <a:pPr/>
              <a:t>‹#›</a:t>
            </a:fld>
            <a:endParaRPr lang="en-US" dirty="0"/>
          </a:p>
        </p:txBody>
      </p:sp>
      <p:cxnSp>
        <p:nvCxnSpPr>
          <p:cNvPr id="6" name="Straight Connector 5"/>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628650" y="1825625"/>
            <a:ext cx="78867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342259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Slide for Maps or Large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904F4835-EA9E-435F-8C95-77D69BD59A10}" type="datetime1">
              <a:rPr lang="en-US" smtClean="0"/>
              <a:pPr/>
              <a:t>5/12/2017</a:t>
            </a:fld>
            <a:endParaRPr lang="en-US"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Tree>
    <p:extLst>
      <p:ext uri="{BB962C8B-B14F-4D97-AF65-F5344CB8AC3E}">
        <p14:creationId xmlns:p14="http://schemas.microsoft.com/office/powerpoint/2010/main" val="304181033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2FF6669D-9957-43AE-ADD0-3B62197E9DE3}" type="datetime1">
              <a:rPr lang="en-US" smtClean="0"/>
              <a:pPr/>
              <a:t>5/12/2017</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cxnSp>
        <p:nvCxnSpPr>
          <p:cNvPr id="8" name="Straight Connector 7"/>
          <p:cNvCxnSpPr/>
          <p:nvPr userDrawn="1"/>
        </p:nvCxnSpPr>
        <p:spPr>
          <a:xfrm>
            <a:off x="628650" y="2057400"/>
            <a:ext cx="295036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34844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EDDE57F8-6B97-4D8E-A3C7-E69510BEAAA7}" type="datetime1">
              <a:rPr lang="en-US" smtClean="0"/>
              <a:pPr/>
              <a:t>5/12/2017</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Tree>
    <p:extLst>
      <p:ext uri="{BB962C8B-B14F-4D97-AF65-F5344CB8AC3E}">
        <p14:creationId xmlns:p14="http://schemas.microsoft.com/office/powerpoint/2010/main" val="4600348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8" b="16931"/>
          <a:stretch/>
        </p:blipFill>
        <p:spPr>
          <a:xfrm>
            <a:off x="3583459" y="-37070"/>
            <a:ext cx="5560541" cy="6907427"/>
          </a:xfrm>
          <a:prstGeom prst="rect">
            <a:avLst/>
          </a:prstGeom>
        </p:spPr>
      </p:pic>
      <p:sp>
        <p:nvSpPr>
          <p:cNvPr id="12" name="Rectangle 11"/>
          <p:cNvSpPr/>
          <p:nvPr userDrawn="1"/>
        </p:nvSpPr>
        <p:spPr>
          <a:xfrm>
            <a:off x="-708" y="-37070"/>
            <a:ext cx="4856206" cy="6895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602" y="215515"/>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8602" y="1447412"/>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5" name="TextBox 14"/>
          <p:cNvSpPr txBox="1"/>
          <p:nvPr userDrawn="1"/>
        </p:nvSpPr>
        <p:spPr>
          <a:xfrm>
            <a:off x="73433" y="6411759"/>
            <a:ext cx="5323620" cy="369332"/>
          </a:xfrm>
          <a:prstGeom prst="rect">
            <a:avLst/>
          </a:prstGeom>
          <a:noFill/>
        </p:spPr>
        <p:txBody>
          <a:bodyPr wrap="square" rtlCol="0">
            <a:spAutoFit/>
          </a:bodyPr>
          <a:lstStyle/>
          <a:p>
            <a:r>
              <a:rPr lang="en-US" sz="900" dirty="0" smtClean="0">
                <a:solidFill>
                  <a:schemeClr val="bg1"/>
                </a:solidFill>
              </a:rPr>
              <a:t>“Battery Mercer, Fort San Jacinto, Galveston,</a:t>
            </a:r>
            <a:r>
              <a:rPr lang="en-US" sz="900" baseline="0" dirty="0" smtClean="0">
                <a:solidFill>
                  <a:schemeClr val="bg1"/>
                </a:solidFill>
              </a:rPr>
              <a:t> Texas 0604111618</a:t>
            </a:r>
            <a:r>
              <a:rPr lang="en-US" sz="900" dirty="0" smtClean="0">
                <a:solidFill>
                  <a:schemeClr val="bg1"/>
                </a:solidFill>
              </a:rPr>
              <a:t>,” by Patrick Feller, Available under a Creative Commons Attribution 2.0 Generic </a:t>
            </a:r>
            <a:r>
              <a:rPr lang="en-US" sz="900" dirty="0">
                <a:solidFill>
                  <a:schemeClr val="bg1"/>
                </a:solidFill>
              </a:rPr>
              <a:t>License (</a:t>
            </a:r>
            <a:r>
              <a:rPr lang="en-US" sz="900" dirty="0">
                <a:solidFill>
                  <a:schemeClr val="bg1"/>
                </a:solidFill>
                <a:hlinkClick r:id="rId3"/>
              </a:rPr>
              <a:t>https://creativecommons.org/licenses/by/2.0</a:t>
            </a:r>
            <a:r>
              <a:rPr lang="en-US" sz="900" dirty="0" smtClean="0">
                <a:solidFill>
                  <a:schemeClr val="bg1"/>
                </a:solidFill>
                <a:hlinkClick r:id="rId3"/>
              </a:rPr>
              <a:t>/</a:t>
            </a:r>
            <a:r>
              <a:rPr lang="en-US" sz="900" dirty="0" smtClean="0">
                <a:solidFill>
                  <a:schemeClr val="bg1"/>
                </a:solidFill>
              </a:rPr>
              <a:t>), cropped.</a:t>
            </a:r>
            <a:endParaRPr lang="en-US" sz="900" dirty="0">
              <a:solidFill>
                <a:schemeClr val="bg1"/>
              </a:solidFill>
            </a:endParaRPr>
          </a:p>
        </p:txBody>
      </p:sp>
    </p:spTree>
    <p:extLst>
      <p:ext uri="{BB962C8B-B14F-4D97-AF65-F5344CB8AC3E}">
        <p14:creationId xmlns:p14="http://schemas.microsoft.com/office/powerpoint/2010/main" val="116148724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525343D-EC89-4921-9D38-01ADB02FA5A0}" type="datetime1">
              <a:rPr lang="en-US" smtClean="0"/>
              <a:pPr/>
              <a:t>5/12/2017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3084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16BEB3-308A-4171-9C69-46F9EB163BDA}"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64338288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4692" t="10353" r="12120" b="-10373"/>
          <a:stretch/>
        </p:blipFill>
        <p:spPr>
          <a:xfrm>
            <a:off x="-18288" y="-6985"/>
            <a:ext cx="9180576" cy="4090237"/>
          </a:xfrm>
          <a:prstGeom prst="rect">
            <a:avLst/>
          </a:prstGeom>
        </p:spPr>
      </p:pic>
      <p:sp>
        <p:nvSpPr>
          <p:cNvPr id="3" name="Date Placeholder 2"/>
          <p:cNvSpPr>
            <a:spLocks noGrp="1"/>
          </p:cNvSpPr>
          <p:nvPr>
            <p:ph type="dt" sz="half" idx="10"/>
          </p:nvPr>
        </p:nvSpPr>
        <p:spPr/>
        <p:txBody>
          <a:bodyPr/>
          <a:lstStyle>
            <a:lvl1pPr>
              <a:defRPr>
                <a:solidFill>
                  <a:schemeClr val="tx1"/>
                </a:solidFill>
              </a:defRPr>
            </a:lvl1pPr>
          </a:lstStyle>
          <a:p>
            <a:fld id="{5BF396E5-AA0E-48F2-B2F9-8D43BE755750}"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8" name="TextBox 7"/>
          <p:cNvSpPr txBox="1"/>
          <p:nvPr userDrawn="1"/>
        </p:nvSpPr>
        <p:spPr>
          <a:xfrm>
            <a:off x="493495" y="1475036"/>
            <a:ext cx="5321046" cy="1569660"/>
          </a:xfrm>
          <a:prstGeom prst="rect">
            <a:avLst/>
          </a:prstGeom>
          <a:noFill/>
        </p:spPr>
        <p:txBody>
          <a:bodyPr wrap="square" rtlCol="0">
            <a:spAutoFit/>
          </a:bodyPr>
          <a:lstStyle/>
          <a:p>
            <a:pPr algn="l"/>
            <a:r>
              <a:rPr lang="en-US" sz="3200"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524356" y="3874745"/>
            <a:ext cx="8095288" cy="1569660"/>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Brad Young represents municipalities, counties, and other local governmental entities in litigation involving employment, land use, real estate, constitutional rights, open government, and general civil matters.</a:t>
            </a:r>
          </a:p>
        </p:txBody>
      </p:sp>
      <p:sp>
        <p:nvSpPr>
          <p:cNvPr id="16" name="Rectangle 15"/>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8588783" y="6255292"/>
            <a:ext cx="481784" cy="567242"/>
            <a:chOff x="5620789" y="3346373"/>
            <a:chExt cx="1675557" cy="1972763"/>
          </a:xfrm>
        </p:grpSpPr>
        <p:sp>
          <p:nvSpPr>
            <p:cNvPr id="18" name="Rectangle 17"/>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1" name="TextBox 20"/>
          <p:cNvSpPr txBox="1"/>
          <p:nvPr userDrawn="1"/>
        </p:nvSpPr>
        <p:spPr>
          <a:xfrm>
            <a:off x="628650" y="5798028"/>
            <a:ext cx="8289107" cy="307777"/>
          </a:xfrm>
          <a:prstGeom prst="rect">
            <a:avLst/>
          </a:prstGeom>
          <a:noFill/>
        </p:spPr>
        <p:txBody>
          <a:bodyPr wrap="square" rtlCol="0">
            <a:spAutoFi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3711</a:t>
            </a:r>
            <a:r>
              <a:rPr lang="en-US" sz="1400" baseline="0" dirty="0" smtClean="0">
                <a:latin typeface="Segoe UI" panose="020B0502040204020203" pitchFamily="34" charset="0"/>
                <a:ea typeface="Segoe UI" panose="020B0502040204020203" pitchFamily="34" charset="0"/>
                <a:cs typeface="Segoe UI" panose="020B0502040204020203" pitchFamily="34" charset="0"/>
              </a:rPr>
              <a:t> S. MoPac Expressway, Building One, Suite 300, Austin, TX 78746 | www.bickerstaff.com</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p:cNvCxnSpPr/>
          <p:nvPr userDrawn="1"/>
        </p:nvCxnSpPr>
        <p:spPr>
          <a:xfrm>
            <a:off x="537927" y="5637229"/>
            <a:ext cx="8163013" cy="18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85714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fld id="{1EDD491E-3279-4149-BF09-8F01BC9B1FAA}"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Date Placeholder 2"/>
          <p:cNvSpPr txBox="1">
            <a:spLocks/>
          </p:cNvSpPr>
          <p:nvPr userDrawn="1"/>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3"/>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7725F9-580E-42D3-9DC3-C365D5D4A628}" type="slidenum">
              <a:rPr lang="en-US" smtClean="0">
                <a:solidFill>
                  <a:schemeClr val="tx1"/>
                </a:solidFill>
              </a:rPr>
              <a:pPr/>
              <a:t>‹#›</a:t>
            </a:fld>
            <a:endParaRPr lang="en-US" dirty="0">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1890244"/>
            <a:ext cx="2309622" cy="2309622"/>
          </a:xfrm>
          <a:prstGeom prst="rect">
            <a:avLst/>
          </a:prstGeom>
          <a:ln>
            <a:noFill/>
          </a:ln>
          <a:effectLst/>
        </p:spPr>
      </p:pic>
      <p:sp>
        <p:nvSpPr>
          <p:cNvPr id="11" name="TextBox 10"/>
          <p:cNvSpPr txBox="1"/>
          <p:nvPr userDrawn="1"/>
        </p:nvSpPr>
        <p:spPr>
          <a:xfrm>
            <a:off x="628649" y="4485954"/>
            <a:ext cx="4123287" cy="1384995"/>
          </a:xfrm>
          <a:prstGeom prst="rect">
            <a:avLst/>
          </a:prstGeom>
          <a:noFill/>
        </p:spPr>
        <p:txBody>
          <a:bodyPr wrap="square" rtlCol="0">
            <a:spAutoFit/>
          </a:bodyPr>
          <a:lstStyle/>
          <a:p>
            <a:pPr algn="l"/>
            <a:r>
              <a:rPr lang="en-US" sz="2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2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Tel:</a:t>
            </a:r>
            <a:r>
              <a:rPr lang="en-US" sz="28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28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2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26942" y="1730388"/>
            <a:ext cx="2388108" cy="646331"/>
          </a:xfrm>
          <a:prstGeom prst="rect">
            <a:avLst/>
          </a:prstGeom>
          <a:noFill/>
        </p:spPr>
        <p:txBody>
          <a:bodyPr wrap="square" rtlCol="0">
            <a:sp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Our Team</a:t>
            </a:r>
            <a:endParaRPr lang="en-US" sz="3600" b="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769" y="2415276"/>
            <a:ext cx="1468852" cy="146885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8886" y="4347950"/>
            <a:ext cx="1476464" cy="1476464"/>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038" y="2427530"/>
            <a:ext cx="1470120" cy="1470120"/>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866" y="4342909"/>
            <a:ext cx="1462508" cy="1462508"/>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2674" y="2439649"/>
            <a:ext cx="1462507" cy="1462507"/>
          </a:xfrm>
          <a:prstGeom prst="rect">
            <a:avLst/>
          </a:prstGeom>
        </p:spPr>
      </p:pic>
      <p:sp>
        <p:nvSpPr>
          <p:cNvPr id="20" name="TextBox 19"/>
          <p:cNvSpPr txBox="1"/>
          <p:nvPr userDrawn="1"/>
        </p:nvSpPr>
        <p:spPr>
          <a:xfrm>
            <a:off x="5404866" y="3921047"/>
            <a:ext cx="1450316"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Alex Acosta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6862793" y="3901410"/>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latin typeface="Segoe UI" panose="020B0502040204020203" pitchFamily="34" charset="0"/>
                <a:ea typeface="Segoe UI" panose="020B0502040204020203" pitchFamily="34" charset="0"/>
                <a:cs typeface="Segoe UI" panose="020B0502040204020203" pitchFamily="34" charset="0"/>
              </a:rPr>
              <a:t> Caputo</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3570727" y="3877784"/>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latin typeface="Segoe UI" panose="020B0502040204020203" pitchFamily="34" charset="0"/>
                <a:ea typeface="Segoe UI" panose="020B0502040204020203" pitchFamily="34" charset="0"/>
                <a:cs typeface="Segoe UI" panose="020B0502040204020203" pitchFamily="34" charset="0"/>
              </a:rPr>
              <a:t> Rogers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5248469" y="5794045"/>
            <a:ext cx="1798169"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Steven Weller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userDrawn="1"/>
        </p:nvSpPr>
        <p:spPr>
          <a:xfrm>
            <a:off x="6820315" y="5770661"/>
            <a:ext cx="2012202"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Vanessa Gonzalez</a:t>
            </a:r>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userDrawn="1"/>
        </p:nvCxnSpPr>
        <p:spPr>
          <a:xfrm>
            <a:off x="628650" y="4342909"/>
            <a:ext cx="229743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14730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am Slide - End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fld id="{C52CBFD2-118A-4671-87C8-A973DF160E4D}"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877314"/>
            <a:ext cx="1965617" cy="1965617"/>
          </a:xfrm>
          <a:prstGeom prst="rect">
            <a:avLst/>
          </a:prstGeom>
          <a:ln>
            <a:noFill/>
          </a:ln>
          <a:effectLst/>
        </p:spPr>
      </p:pic>
      <p:sp>
        <p:nvSpPr>
          <p:cNvPr id="7" name="TextBox 6"/>
          <p:cNvSpPr txBox="1"/>
          <p:nvPr userDrawn="1"/>
        </p:nvSpPr>
        <p:spPr>
          <a:xfrm>
            <a:off x="2744343" y="2041426"/>
            <a:ext cx="5321046" cy="1569660"/>
          </a:xfrm>
          <a:prstGeom prst="rect">
            <a:avLst/>
          </a:prstGeom>
          <a:noFill/>
        </p:spPr>
        <p:txBody>
          <a:bodyPr wrap="square" rtlCol="0">
            <a:spAutoFit/>
          </a:bodyPr>
          <a:lstStyle/>
          <a:p>
            <a:pPr algn="l"/>
            <a:r>
              <a:rPr lang="en-US" sz="3200" b="1" dirty="0" smtClean="0">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latin typeface="Segoe UI" panose="020B0502040204020203" pitchFamily="34" charset="0"/>
              <a:ea typeface="Segoe UI" panose="020B0502040204020203" pitchFamily="34" charset="0"/>
              <a:cs typeface="Segoe UI" panose="020B0502040204020203" pitchFamily="34" charset="0"/>
            </a:endParaRPr>
          </a:p>
        </p:txBody>
      </p:sp>
      <p:cxnSp>
        <p:nvCxnSpPr>
          <p:cNvPr id="8" name="Straight Connector 7"/>
          <p:cNvCxnSpPr/>
          <p:nvPr userDrawn="1"/>
        </p:nvCxnSpPr>
        <p:spPr>
          <a:xfrm flipV="1">
            <a:off x="2847594" y="3754615"/>
            <a:ext cx="5655564" cy="2697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16458" y="3792957"/>
            <a:ext cx="7898891" cy="646331"/>
          </a:xfrm>
          <a:prstGeom prst="rect">
            <a:avLst/>
          </a:prstGeom>
          <a:noFill/>
        </p:spPr>
        <p:txBody>
          <a:bodyPr wrap="square" rtlCol="0">
            <a:spAutoFit/>
          </a:bodyPr>
          <a:lstStyle/>
          <a:p>
            <a:pPr algn="ctr"/>
            <a:r>
              <a:rPr lang="en-US" sz="3600" dirty="0" smtClean="0">
                <a:latin typeface="Segoe UI" panose="020B0502040204020203" pitchFamily="34" charset="0"/>
                <a:ea typeface="Segoe UI" panose="020B0502040204020203" pitchFamily="34" charset="0"/>
                <a:cs typeface="Segoe UI" panose="020B0502040204020203" pitchFamily="34" charset="0"/>
              </a:rPr>
              <a:t>Our Municipal</a:t>
            </a:r>
            <a:r>
              <a:rPr lang="en-US" sz="3600" baseline="0" dirty="0" smtClean="0">
                <a:latin typeface="Segoe UI" panose="020B0502040204020203" pitchFamily="34" charset="0"/>
                <a:ea typeface="Segoe UI" panose="020B0502040204020203" pitchFamily="34" charset="0"/>
                <a:cs typeface="Segoe UI" panose="020B0502040204020203" pitchFamily="34" charset="0"/>
              </a:rPr>
              <a:t> </a:t>
            </a:r>
            <a:r>
              <a:rPr lang="en-US" sz="3600" dirty="0" smtClean="0">
                <a:latin typeface="Segoe UI" panose="020B0502040204020203" pitchFamily="34" charset="0"/>
                <a:ea typeface="Segoe UI" panose="020B0502040204020203" pitchFamily="34" charset="0"/>
                <a:cs typeface="Segoe UI" panose="020B0502040204020203" pitchFamily="34" charset="0"/>
              </a:rPr>
              <a:t>Team</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4799" y="4451792"/>
            <a:ext cx="1468852" cy="146885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873" y="4468845"/>
            <a:ext cx="1476464" cy="1476464"/>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6822" y="4451792"/>
            <a:ext cx="1470120" cy="1470120"/>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1508" y="4451792"/>
            <a:ext cx="1462508" cy="1462508"/>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4463911"/>
            <a:ext cx="1462507" cy="1462507"/>
          </a:xfrm>
          <a:prstGeom prst="rect">
            <a:avLst/>
          </a:prstGeom>
        </p:spPr>
      </p:pic>
      <p:sp>
        <p:nvSpPr>
          <p:cNvPr id="19" name="TextBox 18"/>
          <p:cNvSpPr txBox="1"/>
          <p:nvPr userDrawn="1"/>
        </p:nvSpPr>
        <p:spPr>
          <a:xfrm>
            <a:off x="628650" y="5945309"/>
            <a:ext cx="1450316"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Alex Acosta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2086577" y="5925672"/>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latin typeface="Segoe UI" panose="020B0502040204020203" pitchFamily="34" charset="0"/>
                <a:ea typeface="Segoe UI" panose="020B0502040204020203" pitchFamily="34" charset="0"/>
                <a:cs typeface="Segoe UI" panose="020B0502040204020203" pitchFamily="34" charset="0"/>
              </a:rPr>
              <a:t> Caputo</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3709757" y="5914300"/>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latin typeface="Segoe UI" panose="020B0502040204020203" pitchFamily="34" charset="0"/>
                <a:ea typeface="Segoe UI" panose="020B0502040204020203" pitchFamily="34" charset="0"/>
                <a:cs typeface="Segoe UI" panose="020B0502040204020203" pitchFamily="34" charset="0"/>
              </a:rPr>
              <a:t> Rogers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5395111" y="5902928"/>
            <a:ext cx="1798169"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Steven Weller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6973302" y="5891556"/>
            <a:ext cx="2012202"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Vanessa Gonzalez</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8588783" y="6255292"/>
            <a:ext cx="481784" cy="567242"/>
            <a:chOff x="5620789" y="3346373"/>
            <a:chExt cx="1675557" cy="1972763"/>
          </a:xfrm>
        </p:grpSpPr>
        <p:sp>
          <p:nvSpPr>
            <p:cNvPr id="27" name="Rectangle 26"/>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6205256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Filler Slide 2">
    <p:spTree>
      <p:nvGrpSpPr>
        <p:cNvPr id="1" name=""/>
        <p:cNvGrpSpPr/>
        <p:nvPr/>
      </p:nvGrpSpPr>
      <p:grpSpPr>
        <a:xfrm>
          <a:off x="0" y="0"/>
          <a:ext cx="0" cy="0"/>
          <a:chOff x="0" y="0"/>
          <a:chExt cx="0" cy="0"/>
        </a:xfrm>
      </p:grpSpPr>
      <p:pic>
        <p:nvPicPr>
          <p:cNvPr id="1026" name="Picture 2" descr="Bend, Curve, Rainy, Road, Slipper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233801" cy="68225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329184" y="-146304"/>
            <a:ext cx="4962144" cy="700430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8"/>
            <a:ext cx="4484560" cy="860401"/>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184600"/>
            <a:ext cx="4484560" cy="4905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9B674D-FD61-4DF1-9FDE-9C41F0F8C9F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61068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8925042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sition for Sub-Title 2">
    <p:spTree>
      <p:nvGrpSpPr>
        <p:cNvPr id="1" name=""/>
        <p:cNvGrpSpPr/>
        <p:nvPr/>
      </p:nvGrpSpPr>
      <p:grpSpPr>
        <a:xfrm>
          <a:off x="0" y="0"/>
          <a:ext cx="0" cy="0"/>
          <a:chOff x="0" y="0"/>
          <a:chExt cx="0" cy="0"/>
        </a:xfrm>
      </p:grpSpPr>
      <p:sp>
        <p:nvSpPr>
          <p:cNvPr id="14" name="Rectangle 13"/>
          <p:cNvSpPr/>
          <p:nvPr userDrawn="1"/>
        </p:nvSpPr>
        <p:spPr>
          <a:xfrm>
            <a:off x="0" y="1"/>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A0EF10B-91DC-4157-945C-7F4E4875940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6200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41375825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39427141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E7D5C-934C-41AA-AB53-5921C1963754}"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3930660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9A717-36D8-4AAA-AE10-747BE363E974}" type="datetime1">
              <a:rPr lang="en-US" smtClean="0"/>
              <a:t>5/12/2017</a:t>
            </a:fld>
            <a:endParaRPr lang="en-US" dirty="0"/>
          </a:p>
        </p:txBody>
      </p:sp>
      <p:sp>
        <p:nvSpPr>
          <p:cNvPr id="8" name="Footer Placeholder 7"/>
          <p:cNvSpPr>
            <a:spLocks noGrp="1"/>
          </p:cNvSpPr>
          <p:nvPr>
            <p:ph type="ftr" sz="quarter" idx="11"/>
          </p:nvPr>
        </p:nvSpPr>
        <p:spPr/>
        <p:txBody>
          <a:bodyPr/>
          <a:lstStyle/>
          <a:p>
            <a:r>
              <a:rPr lang="en-US" dirty="0" smtClean="0"/>
              <a:t>© 2015 Bickerstaff Heath Delgado Acosta LLP</a:t>
            </a:r>
            <a:endParaRPr lang="en-US" dirty="0"/>
          </a:p>
        </p:txBody>
      </p:sp>
      <p:sp>
        <p:nvSpPr>
          <p:cNvPr id="9" name="Slide Number Placeholder 8"/>
          <p:cNvSpPr>
            <a:spLocks noGrp="1"/>
          </p:cNvSpPr>
          <p:nvPr>
            <p:ph type="sldNum" sz="quarter" idx="12"/>
          </p:nvPr>
        </p:nvSpPr>
        <p:spPr/>
        <p:txBody>
          <a:bodyPr/>
          <a:lstStyle/>
          <a:p>
            <a:fld id="{F77725F9-580E-42D3-9DC3-C365D5D4A628}" type="slidenum">
              <a:rPr lang="en-US" smtClean="0"/>
              <a:t>‹#›</a:t>
            </a:fld>
            <a:endParaRPr lang="en-US" dirty="0"/>
          </a:p>
        </p:txBody>
      </p: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24406744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ut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23148508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tut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2710375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chemeClr val="tx1">
                <a:lumMod val="95000"/>
                <a:lumOff val="5000"/>
                <a:tint val="45000"/>
                <a:satMod val="400000"/>
              </a:schemeClr>
            </a:duotone>
          </a:blip>
          <a:stretch>
            <a:fillRect/>
          </a:stretch>
        </p:blipFill>
        <p:spPr>
          <a:xfrm>
            <a:off x="-1251550" y="-29052"/>
            <a:ext cx="10395550" cy="6887052"/>
          </a:xfrm>
          <a:prstGeom prst="rect">
            <a:avLst/>
          </a:prstGeom>
        </p:spPr>
      </p:pic>
      <p:sp>
        <p:nvSpPr>
          <p:cNvPr id="13" name="Rectangle 12"/>
          <p:cNvSpPr/>
          <p:nvPr userDrawn="1"/>
        </p:nvSpPr>
        <p:spPr>
          <a:xfrm>
            <a:off x="1" y="-29052"/>
            <a:ext cx="9144000" cy="6887052"/>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2831575" y="1840063"/>
            <a:ext cx="5274789" cy="646331"/>
          </a:xfrm>
          <a:prstGeom prst="rect">
            <a:avLst/>
          </a:prstGeom>
          <a:noFill/>
        </p:spPr>
        <p:txBody>
          <a:bodyPr wrap="square" rtlCol="0">
            <a:spAutoFit/>
          </a:bodyPr>
          <a:lstStyle/>
          <a:p>
            <a:r>
              <a:rPr lang="en-US" sz="1200" dirty="0" smtClean="0">
                <a:solidFill>
                  <a:schemeClr val="bg1"/>
                </a:solidFill>
              </a:rPr>
              <a:t>“Texas Capitol,” by Phil Roeder, Available under a Creative Commons Attribution 2.0 Generic </a:t>
            </a:r>
            <a:r>
              <a:rPr lang="en-US" sz="1200" dirty="0">
                <a:solidFill>
                  <a:schemeClr val="bg1"/>
                </a:solidFill>
              </a:rPr>
              <a:t>License (</a:t>
            </a:r>
            <a:r>
              <a:rPr lang="en-US" sz="1200" dirty="0">
                <a:solidFill>
                  <a:schemeClr val="bg1"/>
                </a:solidFill>
                <a:hlinkClick r:id="rId3"/>
              </a:rPr>
              <a:t>https://creativecommons.org/licenses/by/2.0</a:t>
            </a:r>
            <a:r>
              <a:rPr lang="en-US" sz="1200" dirty="0" smtClean="0">
                <a:solidFill>
                  <a:schemeClr val="bg1"/>
                </a:solidFill>
                <a:hlinkClick r:id="rId3"/>
              </a:rPr>
              <a:t>/</a:t>
            </a:r>
            <a:r>
              <a:rPr lang="en-US" sz="1200" dirty="0" smtClean="0">
                <a:solidFill>
                  <a:schemeClr val="bg1"/>
                </a:solidFill>
              </a:rPr>
              <a:t>), color and effects alterations.</a:t>
            </a:r>
            <a:endParaRPr lang="en-US" sz="1200" dirty="0">
              <a:solidFill>
                <a:schemeClr val="bg1"/>
              </a:solidFill>
            </a:endParaRPr>
          </a:p>
        </p:txBody>
      </p:sp>
    </p:spTree>
    <p:extLst>
      <p:ext uri="{BB962C8B-B14F-4D97-AF65-F5344CB8AC3E}">
        <p14:creationId xmlns:p14="http://schemas.microsoft.com/office/powerpoint/2010/main" val="8244605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ute Slide 2">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F3BC1EB-0BE2-44C6-AFB6-9D471BEF42B7}"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18" name="Rectangle 1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8588783" y="6255292"/>
            <a:ext cx="481784" cy="567242"/>
            <a:chOff x="5620789" y="3346373"/>
            <a:chExt cx="1675557" cy="1972763"/>
          </a:xfrm>
        </p:grpSpPr>
        <p:sp>
          <p:nvSpPr>
            <p:cNvPr id="20" name="Rectangle 1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8422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ute Slide 3">
    <p:spTree>
      <p:nvGrpSpPr>
        <p:cNvPr id="1" name=""/>
        <p:cNvGrpSpPr/>
        <p:nvPr/>
      </p:nvGrpSpPr>
      <p:grpSpPr>
        <a:xfrm>
          <a:off x="0" y="0"/>
          <a:ext cx="0" cy="0"/>
          <a:chOff x="0" y="0"/>
          <a:chExt cx="0" cy="0"/>
        </a:xfrm>
      </p:grpSpPr>
      <p:sp>
        <p:nvSpPr>
          <p:cNvPr id="7" name="Rectangle 6"/>
          <p:cNvSpPr/>
          <p:nvPr userDrawn="1"/>
        </p:nvSpPr>
        <p:spPr>
          <a:xfrm>
            <a:off x="0" y="2318"/>
            <a:ext cx="9168714" cy="685568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7BAB319-12B0-488A-8374-E18508C99F21}"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a:xfrm>
            <a:off x="6457950" y="6294566"/>
            <a:ext cx="2057400" cy="365125"/>
          </a:xfrm>
        </p:spPr>
        <p:txBody>
          <a:bodyPr/>
          <a:lstStyle>
            <a:lvl1pPr>
              <a:defRPr>
                <a:solidFill>
                  <a:schemeClr val="bg1"/>
                </a:solidFill>
              </a:defRPr>
            </a:lvl1pPr>
          </a:lstStyle>
          <a:p>
            <a:endParaRPr lang="en-US" dirty="0" smtClean="0"/>
          </a:p>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217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817468-344C-49AF-B7AE-B644ED54903B}" type="datetime1">
              <a:rPr lang="en-US" smtClean="0"/>
              <a:t>5/12/2017</a:t>
            </a:fld>
            <a:endParaRPr lang="en-US" dirty="0"/>
          </a:p>
        </p:txBody>
      </p:sp>
      <p:sp>
        <p:nvSpPr>
          <p:cNvPr id="4" name="Footer Placeholder 3"/>
          <p:cNvSpPr>
            <a:spLocks noGrp="1"/>
          </p:cNvSpPr>
          <p:nvPr>
            <p:ph type="ftr" sz="quarter" idx="11"/>
          </p:nvPr>
        </p:nvSpPr>
        <p:spPr/>
        <p:txBody>
          <a:body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p>
            <a:fld id="{F77725F9-580E-42D3-9DC3-C365D5D4A628}" type="slidenum">
              <a:rPr lang="en-US" smtClean="0"/>
              <a:t>‹#›</a:t>
            </a:fld>
            <a:endParaRPr lang="en-US" dirty="0"/>
          </a:p>
        </p:txBody>
      </p:sp>
      <p:cxnSp>
        <p:nvCxnSpPr>
          <p:cNvPr id="6" name="Straight Connector 5"/>
          <p:cNvCxnSpPr/>
          <p:nvPr userDrawn="1"/>
        </p:nvCxnSpPr>
        <p:spPr>
          <a:xfrm flipV="1">
            <a:off x="628650" y="1299319"/>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1866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for Maps or Large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F4835-EA9E-435F-8C95-77D69BD59A10}" type="datetime1">
              <a:rPr lang="en-US" smtClean="0"/>
              <a:t>5/12/2017</a:t>
            </a:fld>
            <a:endParaRPr lang="en-US" dirty="0"/>
          </a:p>
        </p:txBody>
      </p:sp>
      <p:sp>
        <p:nvSpPr>
          <p:cNvPr id="3" name="Footer Placeholder 2"/>
          <p:cNvSpPr>
            <a:spLocks noGrp="1"/>
          </p:cNvSpPr>
          <p:nvPr>
            <p:ph type="ftr" sz="quarter" idx="11"/>
          </p:nvPr>
        </p:nvSpPr>
        <p:spPr/>
        <p:txBody>
          <a:bodyPr/>
          <a:lstStyle/>
          <a:p>
            <a:r>
              <a:rPr lang="en-US" dirty="0" smtClean="0"/>
              <a:t>© 2015 Bickerstaff Heath Delgado Acosta LLP</a:t>
            </a:r>
            <a:endParaRPr lang="en-US" dirty="0"/>
          </a:p>
        </p:txBody>
      </p:sp>
      <p:sp>
        <p:nvSpPr>
          <p:cNvPr id="4" name="Slide Number Placeholder 3"/>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2383913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6669D-9957-43AE-ADD0-3B62197E9DE3}"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a:off x="628650" y="2057400"/>
            <a:ext cx="295036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159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E57F8-6B97-4D8E-A3C7-E69510BEAAA7}"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26995169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5343D-EC89-4921-9D38-01ADB02FA5A0}"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432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16BEB3-308A-4171-9C69-46F9EB163BDA}"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22673048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4692" t="10353" r="12120" b="-10373"/>
          <a:stretch/>
        </p:blipFill>
        <p:spPr>
          <a:xfrm>
            <a:off x="-18288" y="-6985"/>
            <a:ext cx="9180576" cy="4090237"/>
          </a:xfrm>
          <a:prstGeom prst="rect">
            <a:avLst/>
          </a:prstGeom>
        </p:spPr>
      </p:pic>
      <p:sp>
        <p:nvSpPr>
          <p:cNvPr id="3" name="Date Placeholder 2"/>
          <p:cNvSpPr>
            <a:spLocks noGrp="1"/>
          </p:cNvSpPr>
          <p:nvPr>
            <p:ph type="dt" sz="half" idx="10"/>
          </p:nvPr>
        </p:nvSpPr>
        <p:spPr/>
        <p:txBody>
          <a:bodyPr/>
          <a:lstStyle>
            <a:lvl1pPr>
              <a:defRPr>
                <a:solidFill>
                  <a:schemeClr val="tx1"/>
                </a:solidFill>
              </a:defRPr>
            </a:lvl1pPr>
          </a:lstStyle>
          <a:p>
            <a:fld id="{5BF396E5-AA0E-48F2-B2F9-8D43BE755750}"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8" name="TextBox 7"/>
          <p:cNvSpPr txBox="1"/>
          <p:nvPr userDrawn="1"/>
        </p:nvSpPr>
        <p:spPr>
          <a:xfrm>
            <a:off x="493495" y="147503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524356" y="3874745"/>
            <a:ext cx="8095288" cy="1569660"/>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Brad Young represents municipalities, counties, and other local governmental entities in litigation involving employment, land use, real estate, constitutional rights, open government, and general civil matters.</a:t>
            </a:r>
          </a:p>
        </p:txBody>
      </p:sp>
      <p:sp>
        <p:nvSpPr>
          <p:cNvPr id="16" name="Rectangle 15"/>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8588783" y="6255292"/>
            <a:ext cx="481784" cy="567242"/>
            <a:chOff x="5620789" y="3346373"/>
            <a:chExt cx="1675557" cy="1972763"/>
          </a:xfrm>
        </p:grpSpPr>
        <p:sp>
          <p:nvSpPr>
            <p:cNvPr id="18" name="Rectangle 17"/>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1" name="TextBox 20"/>
          <p:cNvSpPr txBox="1"/>
          <p:nvPr userDrawn="1"/>
        </p:nvSpPr>
        <p:spPr>
          <a:xfrm>
            <a:off x="628650" y="5798028"/>
            <a:ext cx="8289107" cy="307777"/>
          </a:xfrm>
          <a:prstGeom prst="rect">
            <a:avLst/>
          </a:prstGeom>
          <a:noFill/>
        </p:spPr>
        <p:txBody>
          <a:bodyPr wrap="square" rtlCol="0">
            <a:spAutoFi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3711</a:t>
            </a:r>
            <a:r>
              <a:rPr lang="en-US" sz="1400" baseline="0" dirty="0" smtClean="0">
                <a:latin typeface="Segoe UI" panose="020B0502040204020203" pitchFamily="34" charset="0"/>
                <a:ea typeface="Segoe UI" panose="020B0502040204020203" pitchFamily="34" charset="0"/>
                <a:cs typeface="Segoe UI" panose="020B0502040204020203" pitchFamily="34" charset="0"/>
              </a:rPr>
              <a:t> S. MoPac Expressway, Building One, Suite 300, Austin, TX 78746 | www.bickerstaff.com</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p:cNvCxnSpPr/>
          <p:nvPr userDrawn="1"/>
        </p:nvCxnSpPr>
        <p:spPr>
          <a:xfrm>
            <a:off x="537927" y="5637229"/>
            <a:ext cx="8163013" cy="18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254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fld id="{1EDD491E-3279-4149-BF09-8F01BC9B1FAA}"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Date Placeholder 2"/>
          <p:cNvSpPr txBox="1">
            <a:spLocks/>
          </p:cNvSpPr>
          <p:nvPr userDrawn="1"/>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3"/>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7725F9-580E-42D3-9DC3-C365D5D4A628}" type="slidenum">
              <a:rPr lang="en-US" smtClean="0">
                <a:solidFill>
                  <a:schemeClr val="tx1"/>
                </a:solidFill>
              </a:rPr>
              <a:pPr/>
              <a:t>‹#›</a:t>
            </a:fld>
            <a:endParaRPr lang="en-US" dirty="0">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1890244"/>
            <a:ext cx="2309622" cy="2309622"/>
          </a:xfrm>
          <a:prstGeom prst="rect">
            <a:avLst/>
          </a:prstGeom>
          <a:ln>
            <a:noFill/>
          </a:ln>
          <a:effectLst/>
        </p:spPr>
      </p:pic>
      <p:sp>
        <p:nvSpPr>
          <p:cNvPr id="11" name="TextBox 10"/>
          <p:cNvSpPr txBox="1"/>
          <p:nvPr userDrawn="1"/>
        </p:nvSpPr>
        <p:spPr>
          <a:xfrm>
            <a:off x="628649" y="4485954"/>
            <a:ext cx="4123287" cy="1384995"/>
          </a:xfrm>
          <a:prstGeom prst="rect">
            <a:avLst/>
          </a:prstGeom>
          <a:noFill/>
        </p:spPr>
        <p:txBody>
          <a:bodyPr wrap="square" rtlCol="0">
            <a:spAutoFit/>
          </a:bodyPr>
          <a:lstStyle/>
          <a:p>
            <a:pPr algn="l"/>
            <a:r>
              <a:rPr lang="en-US" sz="2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2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Tel:</a:t>
            </a:r>
            <a:r>
              <a:rPr lang="en-US" sz="28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28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2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26942" y="1730388"/>
            <a:ext cx="2388108" cy="646331"/>
          </a:xfrm>
          <a:prstGeom prst="rect">
            <a:avLst/>
          </a:prstGeom>
          <a:noFill/>
        </p:spPr>
        <p:txBody>
          <a:bodyPr wrap="square" rtlCol="0">
            <a:spAutoFit/>
          </a:bodyPr>
          <a:lstStyle/>
          <a:p>
            <a:r>
              <a:rPr lang="en-US" sz="3600" b="0" dirty="0" smtClean="0">
                <a:latin typeface="Segoe UI" panose="020B0502040204020203" pitchFamily="34" charset="0"/>
                <a:ea typeface="Segoe UI" panose="020B0502040204020203" pitchFamily="34" charset="0"/>
                <a:cs typeface="Segoe UI" panose="020B0502040204020203" pitchFamily="34" charset="0"/>
              </a:rPr>
              <a:t>Our Team</a:t>
            </a:r>
            <a:endParaRPr lang="en-US" sz="3600" b="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769" y="2415276"/>
            <a:ext cx="1468852" cy="146885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8886" y="4347950"/>
            <a:ext cx="1476464" cy="1476464"/>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038" y="2427530"/>
            <a:ext cx="1470120" cy="1470120"/>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866" y="4342909"/>
            <a:ext cx="1462508" cy="1462508"/>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2674" y="2439649"/>
            <a:ext cx="1462507" cy="1462507"/>
          </a:xfrm>
          <a:prstGeom prst="rect">
            <a:avLst/>
          </a:prstGeom>
        </p:spPr>
      </p:pic>
      <p:sp>
        <p:nvSpPr>
          <p:cNvPr id="20" name="TextBox 19"/>
          <p:cNvSpPr txBox="1"/>
          <p:nvPr userDrawn="1"/>
        </p:nvSpPr>
        <p:spPr>
          <a:xfrm>
            <a:off x="5404866" y="3921047"/>
            <a:ext cx="1450316"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Alex Acosta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6862793" y="3901410"/>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latin typeface="Segoe UI" panose="020B0502040204020203" pitchFamily="34" charset="0"/>
                <a:ea typeface="Segoe UI" panose="020B0502040204020203" pitchFamily="34" charset="0"/>
                <a:cs typeface="Segoe UI" panose="020B0502040204020203" pitchFamily="34" charset="0"/>
              </a:rPr>
              <a:t> Caputo</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3570727" y="3877784"/>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latin typeface="Segoe UI" panose="020B0502040204020203" pitchFamily="34" charset="0"/>
                <a:ea typeface="Segoe UI" panose="020B0502040204020203" pitchFamily="34" charset="0"/>
                <a:cs typeface="Segoe UI" panose="020B0502040204020203" pitchFamily="34" charset="0"/>
              </a:rPr>
              <a:t> Rogers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5248469" y="5794045"/>
            <a:ext cx="1798169"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Steven Weller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userDrawn="1"/>
        </p:nvSpPr>
        <p:spPr>
          <a:xfrm>
            <a:off x="6820315" y="5770661"/>
            <a:ext cx="2012202"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Vanessa Gonzalez</a:t>
            </a:r>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userDrawn="1"/>
        </p:nvCxnSpPr>
        <p:spPr>
          <a:xfrm>
            <a:off x="628650" y="4342909"/>
            <a:ext cx="229743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677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3" name="Rectangle 12"/>
          <p:cNvSpPr/>
          <p:nvPr userDrawn="1"/>
        </p:nvSpPr>
        <p:spPr>
          <a:xfrm>
            <a:off x="1" y="-29052"/>
            <a:ext cx="9144000" cy="6887052"/>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duotone>
              <a:prstClr val="black"/>
              <a:schemeClr val="tx1">
                <a:lumMod val="95000"/>
                <a:lumOff val="5000"/>
                <a:tint val="45000"/>
                <a:satMod val="400000"/>
              </a:schemeClr>
            </a:duoton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24714"/>
            <a:ext cx="9144000" cy="6887052"/>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2831575" y="1840063"/>
            <a:ext cx="5274789" cy="646331"/>
          </a:xfrm>
          <a:prstGeom prst="rect">
            <a:avLst/>
          </a:prstGeom>
          <a:noFill/>
        </p:spPr>
        <p:txBody>
          <a:bodyPr wrap="square" rtlCol="0">
            <a:spAutoFit/>
          </a:bodyPr>
          <a:lstStyle/>
          <a:p>
            <a:r>
              <a:rPr lang="en-US" sz="1200" dirty="0" smtClean="0">
                <a:solidFill>
                  <a:schemeClr val="bg1"/>
                </a:solidFill>
              </a:rPr>
              <a:t>“Texas Capitol,” by Phil Roeder, Available under a Creative Commons Attribution 2.0 Generic </a:t>
            </a:r>
            <a:r>
              <a:rPr lang="en-US" sz="1200" dirty="0">
                <a:solidFill>
                  <a:schemeClr val="bg1"/>
                </a:solidFill>
              </a:rPr>
              <a:t>License (</a:t>
            </a:r>
            <a:r>
              <a:rPr lang="en-US" sz="1200" dirty="0">
                <a:solidFill>
                  <a:schemeClr val="bg1"/>
                </a:solidFill>
                <a:hlinkClick r:id="rId4"/>
              </a:rPr>
              <a:t>https://creativecommons.org/licenses/by/2.0</a:t>
            </a:r>
            <a:r>
              <a:rPr lang="en-US" sz="1200" dirty="0" smtClean="0">
                <a:solidFill>
                  <a:schemeClr val="bg1"/>
                </a:solidFill>
                <a:hlinkClick r:id="rId4"/>
              </a:rPr>
              <a:t>/</a:t>
            </a:r>
            <a:r>
              <a:rPr lang="en-US" sz="1200" dirty="0" smtClean="0">
                <a:solidFill>
                  <a:schemeClr val="bg1"/>
                </a:solidFill>
              </a:rPr>
              <a:t>), color and effects alterations.</a:t>
            </a:r>
            <a:endParaRPr lang="en-US" sz="1200" dirty="0">
              <a:solidFill>
                <a:schemeClr val="bg1"/>
              </a:solidFill>
            </a:endParaRPr>
          </a:p>
        </p:txBody>
      </p:sp>
    </p:spTree>
    <p:extLst>
      <p:ext uri="{BB962C8B-B14F-4D97-AF65-F5344CB8AC3E}">
        <p14:creationId xmlns:p14="http://schemas.microsoft.com/office/powerpoint/2010/main" val="335181616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lide - End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fld id="{C52CBFD2-118A-4671-87C8-A973DF160E4D}"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77725F9-580E-42D3-9DC3-C365D5D4A6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877314"/>
            <a:ext cx="1965617" cy="1965617"/>
          </a:xfrm>
          <a:prstGeom prst="rect">
            <a:avLst/>
          </a:prstGeom>
          <a:ln>
            <a:noFill/>
          </a:ln>
          <a:effectLst/>
        </p:spPr>
      </p:pic>
      <p:sp>
        <p:nvSpPr>
          <p:cNvPr id="7" name="TextBox 6"/>
          <p:cNvSpPr txBox="1"/>
          <p:nvPr userDrawn="1"/>
        </p:nvSpPr>
        <p:spPr>
          <a:xfrm>
            <a:off x="2744343" y="2041426"/>
            <a:ext cx="5321046" cy="1569660"/>
          </a:xfrm>
          <a:prstGeom prst="rect">
            <a:avLst/>
          </a:prstGeom>
          <a:noFill/>
        </p:spPr>
        <p:txBody>
          <a:bodyPr wrap="square" rtlCol="0">
            <a:spAutoFit/>
          </a:bodyPr>
          <a:lstStyle/>
          <a:p>
            <a:pPr algn="l"/>
            <a:r>
              <a:rPr lang="en-US" sz="3200" b="1" dirty="0" smtClean="0">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latin typeface="Segoe UI" panose="020B0502040204020203" pitchFamily="34" charset="0"/>
              <a:ea typeface="Segoe UI" panose="020B0502040204020203" pitchFamily="34" charset="0"/>
              <a:cs typeface="Segoe UI" panose="020B0502040204020203" pitchFamily="34" charset="0"/>
            </a:endParaRPr>
          </a:p>
        </p:txBody>
      </p:sp>
      <p:cxnSp>
        <p:nvCxnSpPr>
          <p:cNvPr id="8" name="Straight Connector 7"/>
          <p:cNvCxnSpPr/>
          <p:nvPr userDrawn="1"/>
        </p:nvCxnSpPr>
        <p:spPr>
          <a:xfrm flipV="1">
            <a:off x="2847594" y="3754615"/>
            <a:ext cx="5655564" cy="2697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16458" y="3792957"/>
            <a:ext cx="7898891" cy="646331"/>
          </a:xfrm>
          <a:prstGeom prst="rect">
            <a:avLst/>
          </a:prstGeom>
          <a:noFill/>
        </p:spPr>
        <p:txBody>
          <a:bodyPr wrap="square" rtlCol="0">
            <a:spAutoFit/>
          </a:bodyPr>
          <a:lstStyle/>
          <a:p>
            <a:pPr algn="ctr"/>
            <a:r>
              <a:rPr lang="en-US" sz="3600" dirty="0" smtClean="0">
                <a:latin typeface="Segoe UI" panose="020B0502040204020203" pitchFamily="34" charset="0"/>
                <a:ea typeface="Segoe UI" panose="020B0502040204020203" pitchFamily="34" charset="0"/>
                <a:cs typeface="Segoe UI" panose="020B0502040204020203" pitchFamily="34" charset="0"/>
              </a:rPr>
              <a:t>Our Municipal</a:t>
            </a:r>
            <a:r>
              <a:rPr lang="en-US" sz="3600" baseline="0" dirty="0" smtClean="0">
                <a:latin typeface="Segoe UI" panose="020B0502040204020203" pitchFamily="34" charset="0"/>
                <a:ea typeface="Segoe UI" panose="020B0502040204020203" pitchFamily="34" charset="0"/>
                <a:cs typeface="Segoe UI" panose="020B0502040204020203" pitchFamily="34" charset="0"/>
              </a:rPr>
              <a:t> </a:t>
            </a:r>
            <a:r>
              <a:rPr lang="en-US" sz="3600" dirty="0" smtClean="0">
                <a:latin typeface="Segoe UI" panose="020B0502040204020203" pitchFamily="34" charset="0"/>
                <a:ea typeface="Segoe UI" panose="020B0502040204020203" pitchFamily="34" charset="0"/>
                <a:cs typeface="Segoe UI" panose="020B0502040204020203" pitchFamily="34" charset="0"/>
              </a:rPr>
              <a:t>Team</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4799" y="4451792"/>
            <a:ext cx="1468852" cy="146885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873" y="4468845"/>
            <a:ext cx="1476464" cy="1476464"/>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6822" y="4451792"/>
            <a:ext cx="1470120" cy="1470120"/>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1508" y="4451792"/>
            <a:ext cx="1462508" cy="1462508"/>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4463911"/>
            <a:ext cx="1462507" cy="1462507"/>
          </a:xfrm>
          <a:prstGeom prst="rect">
            <a:avLst/>
          </a:prstGeom>
        </p:spPr>
      </p:pic>
      <p:sp>
        <p:nvSpPr>
          <p:cNvPr id="19" name="TextBox 18"/>
          <p:cNvSpPr txBox="1"/>
          <p:nvPr userDrawn="1"/>
        </p:nvSpPr>
        <p:spPr>
          <a:xfrm>
            <a:off x="628650" y="5945309"/>
            <a:ext cx="1450316"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Alex Acosta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2086577" y="5925672"/>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latin typeface="Segoe UI" panose="020B0502040204020203" pitchFamily="34" charset="0"/>
                <a:ea typeface="Segoe UI" panose="020B0502040204020203" pitchFamily="34" charset="0"/>
                <a:cs typeface="Segoe UI" panose="020B0502040204020203" pitchFamily="34" charset="0"/>
              </a:rPr>
              <a:t> Caputo</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3709757" y="5914300"/>
            <a:ext cx="1810610"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latin typeface="Segoe UI" panose="020B0502040204020203" pitchFamily="34" charset="0"/>
                <a:ea typeface="Segoe UI" panose="020B0502040204020203" pitchFamily="34" charset="0"/>
                <a:cs typeface="Segoe UI" panose="020B0502040204020203" pitchFamily="34" charset="0"/>
              </a:rPr>
              <a:t> Rogers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5395111" y="5902928"/>
            <a:ext cx="1798169"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Steven Weller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6973302" y="5891556"/>
            <a:ext cx="2012202"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Vanessa Gonzalez</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8588783" y="6255292"/>
            <a:ext cx="481784" cy="567242"/>
            <a:chOff x="5620789" y="3346373"/>
            <a:chExt cx="1675557" cy="1972763"/>
          </a:xfrm>
        </p:grpSpPr>
        <p:sp>
          <p:nvSpPr>
            <p:cNvPr id="27" name="Rectangle 26"/>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41784218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lumMod val="50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2161" t="-61" r="14742" b="12284"/>
          <a:stretch/>
        </p:blipFill>
        <p:spPr>
          <a:xfrm>
            <a:off x="0" y="-646176"/>
            <a:ext cx="9144000" cy="7320355"/>
          </a:xfrm>
          <a:prstGeom prst="rect">
            <a:avLst/>
          </a:prstGeom>
        </p:spPr>
      </p:pic>
      <p:sp>
        <p:nvSpPr>
          <p:cNvPr id="16" name="Rectangle 15"/>
          <p:cNvSpPr/>
          <p:nvPr userDrawn="1"/>
        </p:nvSpPr>
        <p:spPr>
          <a:xfrm>
            <a:off x="0" y="-646176"/>
            <a:ext cx="9144000" cy="73203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2359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B991D65-B398-4954-958A-BC47669D8B4B}"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1414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 t="2488" r="13659" b="1131"/>
          <a:stretch/>
        </p:blipFill>
        <p:spPr>
          <a:xfrm>
            <a:off x="-12357" y="-37070"/>
            <a:ext cx="9181071" cy="6882714"/>
          </a:xfrm>
          <a:prstGeom prst="rect">
            <a:avLst/>
          </a:prstGeom>
        </p:spPr>
      </p:pic>
      <p:sp>
        <p:nvSpPr>
          <p:cNvPr id="12" name="Rectangle 11"/>
          <p:cNvSpPr/>
          <p:nvPr userDrawn="1"/>
        </p:nvSpPr>
        <p:spPr>
          <a:xfrm>
            <a:off x="-2471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9"/>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371600"/>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3282146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Filler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4" t="234" r="14543" b="9307"/>
          <a:stretch/>
        </p:blipFill>
        <p:spPr>
          <a:xfrm>
            <a:off x="-12192" y="-24385"/>
            <a:ext cx="9192768" cy="6754369"/>
          </a:xfrm>
          <a:prstGeom prst="rect">
            <a:avLst/>
          </a:prstGeom>
        </p:spPr>
      </p:pic>
      <p:sp>
        <p:nvSpPr>
          <p:cNvPr id="12" name="Rectangle 11"/>
          <p:cNvSpPr/>
          <p:nvPr userDrawn="1"/>
        </p:nvSpPr>
        <p:spPr>
          <a:xfrm>
            <a:off x="329184" y="-146304"/>
            <a:ext cx="4962144" cy="700430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8"/>
            <a:ext cx="4484560" cy="860401"/>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184600"/>
            <a:ext cx="4484560" cy="4905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9B674D-FD61-4DF1-9FDE-9C41F0F8C9F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6945177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2969184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sition for Sub-Title 2">
    <p:spTree>
      <p:nvGrpSpPr>
        <p:cNvPr id="1" name=""/>
        <p:cNvGrpSpPr/>
        <p:nvPr/>
      </p:nvGrpSpPr>
      <p:grpSpPr>
        <a:xfrm>
          <a:off x="0" y="0"/>
          <a:ext cx="0" cy="0"/>
          <a:chOff x="0" y="0"/>
          <a:chExt cx="0" cy="0"/>
        </a:xfrm>
      </p:grpSpPr>
      <p:sp>
        <p:nvSpPr>
          <p:cNvPr id="14" name="Rectangle 13"/>
          <p:cNvSpPr/>
          <p:nvPr userDrawn="1"/>
        </p:nvSpPr>
        <p:spPr>
          <a:xfrm>
            <a:off x="0" y="1"/>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A0EF10B-91DC-4157-945C-7F4E4875940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6200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6003273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30E7D5C-934C-41AA-AB53-5921C1963754}"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067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99A717-36D8-4AAA-AE10-747BE363E974}" type="datetime1">
              <a:rPr lang="en-US" smtClean="0"/>
              <a:t>5/12/2017</a:t>
            </a:fld>
            <a:endParaRPr lang="en-US" dirty="0"/>
          </a:p>
        </p:txBody>
      </p:sp>
      <p:sp>
        <p:nvSpPr>
          <p:cNvPr id="8" name="Footer Placeholder 7"/>
          <p:cNvSpPr>
            <a:spLocks noGrp="1"/>
          </p:cNvSpPr>
          <p:nvPr>
            <p:ph type="ftr" sz="quarter" idx="11"/>
          </p:nvPr>
        </p:nvSpPr>
        <p:spPr/>
        <p:txBody>
          <a:bodyPr/>
          <a:lstStyle/>
          <a:p>
            <a:r>
              <a:rPr lang="en-US" dirty="0" smtClean="0"/>
              <a:t>© 2015 Bickerstaff Heath Delgado Acosta LLP</a:t>
            </a:r>
            <a:endParaRPr lang="en-US" dirty="0"/>
          </a:p>
        </p:txBody>
      </p:sp>
      <p:sp>
        <p:nvSpPr>
          <p:cNvPr id="9" name="Slide Number Placeholder 8"/>
          <p:cNvSpPr>
            <a:spLocks noGrp="1"/>
          </p:cNvSpPr>
          <p:nvPr>
            <p:ph type="sldNum" sz="quarter" idx="12"/>
          </p:nvPr>
        </p:nvSpPr>
        <p:spPr/>
        <p:txBody>
          <a:bodyPr/>
          <a:lstStyle/>
          <a:p>
            <a:fld id="{F77725F9-580E-42D3-9DC3-C365D5D4A628}" type="slidenum">
              <a:rPr lang="en-US" smtClean="0"/>
              <a:t>‹#›</a:t>
            </a:fld>
            <a:endParaRPr lang="en-US" dirty="0"/>
          </a:p>
        </p:txBody>
      </p: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936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ut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999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3" name="Rectangle 12"/>
          <p:cNvSpPr/>
          <p:nvPr userDrawn="1"/>
        </p:nvSpPr>
        <p:spPr>
          <a:xfrm>
            <a:off x="1" y="-29052"/>
            <a:ext cx="9144000" cy="6887052"/>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2831575" y="1840063"/>
            <a:ext cx="5274789" cy="646331"/>
          </a:xfrm>
          <a:prstGeom prst="rect">
            <a:avLst/>
          </a:prstGeom>
          <a:noFill/>
        </p:spPr>
        <p:txBody>
          <a:bodyPr wrap="square" rtlCol="0">
            <a:spAutoFit/>
          </a:bodyPr>
          <a:lstStyle/>
          <a:p>
            <a:r>
              <a:rPr lang="en-US" sz="1200" dirty="0" smtClean="0">
                <a:solidFill>
                  <a:schemeClr val="bg1"/>
                </a:solidFill>
              </a:rPr>
              <a:t>“Texas Capitol,” by Phil Roeder, Available under a Creative Commons Attribution 2.0 Generic </a:t>
            </a:r>
            <a:r>
              <a:rPr lang="en-US" sz="1200" dirty="0">
                <a:solidFill>
                  <a:schemeClr val="bg1"/>
                </a:solidFill>
              </a:rPr>
              <a:t>License (</a:t>
            </a:r>
            <a:r>
              <a:rPr lang="en-US" sz="1200" dirty="0">
                <a:solidFill>
                  <a:schemeClr val="bg1"/>
                </a:solidFill>
                <a:hlinkClick r:id="rId3"/>
              </a:rPr>
              <a:t>https://creativecommons.org/licenses/by/2.0</a:t>
            </a:r>
            <a:r>
              <a:rPr lang="en-US" sz="1200" dirty="0" smtClean="0">
                <a:solidFill>
                  <a:schemeClr val="bg1"/>
                </a:solidFill>
                <a:hlinkClick r:id="rId3"/>
              </a:rPr>
              <a:t>/</a:t>
            </a:r>
            <a:r>
              <a:rPr lang="en-US" sz="1200" dirty="0" smtClean="0">
                <a:solidFill>
                  <a:schemeClr val="bg1"/>
                </a:solidFill>
              </a:rPr>
              <a:t>), color and effects alterations.</a:t>
            </a:r>
            <a:endParaRPr lang="en-US" sz="1200" dirty="0">
              <a:solidFill>
                <a:schemeClr val="bg1"/>
              </a:solidFill>
            </a:endParaRPr>
          </a:p>
        </p:txBody>
      </p:sp>
    </p:spTree>
    <p:extLst>
      <p:ext uri="{BB962C8B-B14F-4D97-AF65-F5344CB8AC3E}">
        <p14:creationId xmlns:p14="http://schemas.microsoft.com/office/powerpoint/2010/main" val="5390899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tatut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29230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ute Slide 2">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F3BC1EB-0BE2-44C6-AFB6-9D471BEF42B7}"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18" name="Rectangle 1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8588783" y="6255292"/>
            <a:ext cx="481784" cy="567242"/>
            <a:chOff x="5620789" y="3346373"/>
            <a:chExt cx="1675557" cy="1972763"/>
          </a:xfrm>
        </p:grpSpPr>
        <p:sp>
          <p:nvSpPr>
            <p:cNvPr id="20" name="Rectangle 1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5002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ute Slide 3">
    <p:spTree>
      <p:nvGrpSpPr>
        <p:cNvPr id="1" name=""/>
        <p:cNvGrpSpPr/>
        <p:nvPr/>
      </p:nvGrpSpPr>
      <p:grpSpPr>
        <a:xfrm>
          <a:off x="0" y="0"/>
          <a:ext cx="0" cy="0"/>
          <a:chOff x="0" y="0"/>
          <a:chExt cx="0" cy="0"/>
        </a:xfrm>
      </p:grpSpPr>
      <p:sp>
        <p:nvSpPr>
          <p:cNvPr id="7" name="Rectangle 6"/>
          <p:cNvSpPr/>
          <p:nvPr userDrawn="1"/>
        </p:nvSpPr>
        <p:spPr>
          <a:xfrm>
            <a:off x="0" y="2318"/>
            <a:ext cx="9168714" cy="685568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7BAB319-12B0-488A-8374-E18508C99F21}"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a:xfrm>
            <a:off x="6457950" y="6294566"/>
            <a:ext cx="2057400" cy="365125"/>
          </a:xfrm>
        </p:spPr>
        <p:txBody>
          <a:bodyPr/>
          <a:lstStyle>
            <a:lvl1pPr>
              <a:defRPr>
                <a:solidFill>
                  <a:schemeClr val="bg1"/>
                </a:solidFill>
              </a:defRPr>
            </a:lvl1pPr>
          </a:lstStyle>
          <a:p>
            <a:endParaRPr lang="en-US" dirty="0" smtClean="0"/>
          </a:p>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6210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817468-344C-49AF-B7AE-B644ED54903B}" type="datetime1">
              <a:rPr lang="en-US" smtClean="0"/>
              <a:t>5/12/2017</a:t>
            </a:fld>
            <a:endParaRPr lang="en-US" dirty="0"/>
          </a:p>
        </p:txBody>
      </p:sp>
      <p:sp>
        <p:nvSpPr>
          <p:cNvPr id="4" name="Footer Placeholder 3"/>
          <p:cNvSpPr>
            <a:spLocks noGrp="1"/>
          </p:cNvSpPr>
          <p:nvPr>
            <p:ph type="ftr" sz="quarter" idx="11"/>
          </p:nvPr>
        </p:nvSpPr>
        <p:spPr/>
        <p:txBody>
          <a:body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p>
            <a:fld id="{F77725F9-580E-42D3-9DC3-C365D5D4A628}" type="slidenum">
              <a:rPr lang="en-US" smtClean="0"/>
              <a:t>‹#›</a:t>
            </a:fld>
            <a:endParaRPr lang="en-US" dirty="0"/>
          </a:p>
        </p:txBody>
      </p:sp>
      <p:cxnSp>
        <p:nvCxnSpPr>
          <p:cNvPr id="6" name="Straight Connector 5"/>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0477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Slide for Maps or Large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F4835-EA9E-435F-8C95-77D69BD59A10}" type="datetime1">
              <a:rPr lang="en-US" smtClean="0"/>
              <a:t>5/12/2017</a:t>
            </a:fld>
            <a:endParaRPr lang="en-US" dirty="0"/>
          </a:p>
        </p:txBody>
      </p:sp>
      <p:sp>
        <p:nvSpPr>
          <p:cNvPr id="3" name="Footer Placeholder 2"/>
          <p:cNvSpPr>
            <a:spLocks noGrp="1"/>
          </p:cNvSpPr>
          <p:nvPr>
            <p:ph type="ftr" sz="quarter" idx="11"/>
          </p:nvPr>
        </p:nvSpPr>
        <p:spPr/>
        <p:txBody>
          <a:bodyPr/>
          <a:lstStyle/>
          <a:p>
            <a:r>
              <a:rPr lang="en-US" dirty="0" smtClean="0"/>
              <a:t>© 2015 Bickerstaff Heath Delgado Acosta LLP</a:t>
            </a:r>
            <a:endParaRPr lang="en-US" dirty="0"/>
          </a:p>
        </p:txBody>
      </p:sp>
      <p:sp>
        <p:nvSpPr>
          <p:cNvPr id="4" name="Slide Number Placeholder 3"/>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27134133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F6669D-9957-43AE-ADD0-3B62197E9DE3}"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a:off x="628650" y="2057400"/>
            <a:ext cx="295036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4727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DDE57F8-6B97-4D8E-A3C7-E69510BEAAA7}"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7036206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5343D-EC89-4921-9D38-01ADB02FA5A0}"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3008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16BEB3-308A-4171-9C69-46F9EB163BDA}"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110987507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4692" t="10353" r="12120" b="-10373"/>
          <a:stretch/>
        </p:blipFill>
        <p:spPr>
          <a:xfrm>
            <a:off x="-18288" y="-6985"/>
            <a:ext cx="9180576" cy="4090237"/>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5BF396E5-AA0E-48F2-B2F9-8D43BE755750}"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TextBox 7"/>
          <p:cNvSpPr txBox="1"/>
          <p:nvPr userDrawn="1"/>
        </p:nvSpPr>
        <p:spPr>
          <a:xfrm>
            <a:off x="493495" y="147503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524356" y="3874745"/>
            <a:ext cx="8095288" cy="1569660"/>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Brad Young represents municipalities, counties, and other local governmental entities in litigation involving employment, land use, real estate, constitutional rights, open government, and general civil matters.</a:t>
            </a:r>
          </a:p>
        </p:txBody>
      </p:sp>
      <p:sp>
        <p:nvSpPr>
          <p:cNvPr id="16" name="Rectangle 15"/>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8588783" y="6255292"/>
            <a:ext cx="481784" cy="567242"/>
            <a:chOff x="5620789" y="3346373"/>
            <a:chExt cx="1675557" cy="1972763"/>
          </a:xfrm>
        </p:grpSpPr>
        <p:sp>
          <p:nvSpPr>
            <p:cNvPr id="18" name="Rectangle 17"/>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1" name="TextBox 20"/>
          <p:cNvSpPr txBox="1"/>
          <p:nvPr userDrawn="1"/>
        </p:nvSpPr>
        <p:spPr>
          <a:xfrm>
            <a:off x="628650" y="5798028"/>
            <a:ext cx="8289107" cy="307777"/>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3711</a:t>
            </a:r>
            <a:r>
              <a:rPr lang="en-US" sz="14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 MoPac Expressway, Building One, Suite 300, Austin, TX 78746 | www.bickerstaff.com</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p:cNvCxnSpPr/>
          <p:nvPr userDrawn="1"/>
        </p:nvCxnSpPr>
        <p:spPr>
          <a:xfrm>
            <a:off x="537927" y="5637229"/>
            <a:ext cx="8163013" cy="18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708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B991D65-B398-4954-958A-BC47669D8B4B}"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28650" y="124561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83419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EDD491E-3279-4149-BF09-8F01BC9B1FAA}"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schemeClr val="bg1"/>
                </a:solidFill>
              </a:rPr>
              <a:t>©</a:t>
            </a:r>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Date Placeholder 2"/>
          <p:cNvSpPr txBox="1">
            <a:spLocks/>
          </p:cNvSpPr>
          <p:nvPr userDrawn="1"/>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3"/>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7725F9-580E-42D3-9DC3-C365D5D4A628}" type="slidenum">
              <a:rPr lang="en-US" smtClean="0">
                <a:solidFill>
                  <a:schemeClr val="tx1"/>
                </a:solidFill>
              </a:rPr>
              <a:pPr/>
              <a:t>‹#›</a:t>
            </a:fld>
            <a:endParaRPr lang="en-US" dirty="0">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1890244"/>
            <a:ext cx="2309622" cy="2309622"/>
          </a:xfrm>
          <a:prstGeom prst="rect">
            <a:avLst/>
          </a:prstGeom>
          <a:ln>
            <a:noFill/>
          </a:ln>
          <a:effectLst/>
        </p:spPr>
      </p:pic>
      <p:sp>
        <p:nvSpPr>
          <p:cNvPr id="11" name="TextBox 10"/>
          <p:cNvSpPr txBox="1"/>
          <p:nvPr userDrawn="1"/>
        </p:nvSpPr>
        <p:spPr>
          <a:xfrm>
            <a:off x="628649" y="4485954"/>
            <a:ext cx="4123287" cy="1384995"/>
          </a:xfrm>
          <a:prstGeom prst="rect">
            <a:avLst/>
          </a:prstGeom>
          <a:noFill/>
        </p:spPr>
        <p:txBody>
          <a:bodyPr wrap="square" rtlCol="0">
            <a:spAutoFit/>
          </a:bodyPr>
          <a:lstStyle/>
          <a:p>
            <a:pPr algn="l"/>
            <a:r>
              <a:rPr lang="en-US"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26942" y="1730388"/>
            <a:ext cx="2388108" cy="646331"/>
          </a:xfrm>
          <a:prstGeom prst="rect">
            <a:avLst/>
          </a:prstGeom>
          <a:noFill/>
        </p:spPr>
        <p:txBody>
          <a:bodyPr wrap="square" rtlCol="0">
            <a:spAutoFit/>
          </a:bodyPr>
          <a:lstStyle/>
          <a:p>
            <a:r>
              <a:rPr lang="en-US" sz="36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Team</a:t>
            </a:r>
            <a:endParaRPr lang="en-US" sz="36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769" y="2415276"/>
            <a:ext cx="1468852" cy="146885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8886" y="4347950"/>
            <a:ext cx="1476464" cy="1476464"/>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038" y="2427530"/>
            <a:ext cx="1470120" cy="1470120"/>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866" y="4342909"/>
            <a:ext cx="1462508" cy="1462508"/>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2674" y="2439649"/>
            <a:ext cx="1462507" cy="1462507"/>
          </a:xfrm>
          <a:prstGeom prst="rect">
            <a:avLst/>
          </a:prstGeom>
        </p:spPr>
      </p:pic>
      <p:sp>
        <p:nvSpPr>
          <p:cNvPr id="20" name="TextBox 19"/>
          <p:cNvSpPr txBox="1"/>
          <p:nvPr userDrawn="1"/>
        </p:nvSpPr>
        <p:spPr>
          <a:xfrm>
            <a:off x="5404866" y="3921047"/>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6862793" y="390141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3570727" y="3877784"/>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5248469" y="5794045"/>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userDrawn="1"/>
        </p:nvSpPr>
        <p:spPr>
          <a:xfrm>
            <a:off x="6820315" y="5770661"/>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userDrawn="1"/>
        </p:nvCxnSpPr>
        <p:spPr>
          <a:xfrm>
            <a:off x="628650" y="4342909"/>
            <a:ext cx="229743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6887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Slide - End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52CBFD2-118A-4671-87C8-A973DF160E4D}"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877314"/>
            <a:ext cx="1965617" cy="1965617"/>
          </a:xfrm>
          <a:prstGeom prst="rect">
            <a:avLst/>
          </a:prstGeom>
          <a:ln>
            <a:noFill/>
          </a:ln>
          <a:effectLst/>
        </p:spPr>
      </p:pic>
      <p:sp>
        <p:nvSpPr>
          <p:cNvPr id="7" name="TextBox 6"/>
          <p:cNvSpPr txBox="1"/>
          <p:nvPr userDrawn="1"/>
        </p:nvSpPr>
        <p:spPr>
          <a:xfrm>
            <a:off x="2744343" y="204142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8" name="Straight Connector 7"/>
          <p:cNvCxnSpPr/>
          <p:nvPr userDrawn="1"/>
        </p:nvCxnSpPr>
        <p:spPr>
          <a:xfrm flipV="1">
            <a:off x="2847594" y="3754615"/>
            <a:ext cx="5655564" cy="2697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16458" y="3792957"/>
            <a:ext cx="7898891" cy="646331"/>
          </a:xfrm>
          <a:prstGeom prst="rect">
            <a:avLst/>
          </a:prstGeom>
          <a:noFill/>
        </p:spPr>
        <p:txBody>
          <a:bodyPr wrap="square" rtlCol="0">
            <a:spAutoFit/>
          </a:bodyPr>
          <a:lstStyle/>
          <a:p>
            <a:pPr algn="ct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Municipal</a:t>
            </a:r>
            <a:r>
              <a:rPr lang="en-US" sz="36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Team</a:t>
            </a:r>
            <a:endPar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4799" y="4451792"/>
            <a:ext cx="1468852" cy="146885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873" y="4468845"/>
            <a:ext cx="1476464" cy="1476464"/>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6822" y="4451792"/>
            <a:ext cx="1470120" cy="1470120"/>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1508" y="4451792"/>
            <a:ext cx="1462508" cy="1462508"/>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4463911"/>
            <a:ext cx="1462507" cy="1462507"/>
          </a:xfrm>
          <a:prstGeom prst="rect">
            <a:avLst/>
          </a:prstGeom>
        </p:spPr>
      </p:pic>
      <p:sp>
        <p:nvSpPr>
          <p:cNvPr id="19" name="TextBox 18"/>
          <p:cNvSpPr txBox="1"/>
          <p:nvPr userDrawn="1"/>
        </p:nvSpPr>
        <p:spPr>
          <a:xfrm>
            <a:off x="628650" y="5945309"/>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2086577" y="5925672"/>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3709757" y="591430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5395111" y="5902928"/>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6973302" y="5891556"/>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8588783" y="6255292"/>
            <a:ext cx="481784" cy="567242"/>
            <a:chOff x="5620789" y="3346373"/>
            <a:chExt cx="1675557" cy="1972763"/>
          </a:xfrm>
        </p:grpSpPr>
        <p:sp>
          <p:nvSpPr>
            <p:cNvPr id="27" name="Rectangle 26"/>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98534730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lumMod val="50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2161" t="-61" r="14742" b="12284"/>
          <a:stretch/>
        </p:blipFill>
        <p:spPr>
          <a:xfrm>
            <a:off x="0" y="-646176"/>
            <a:ext cx="9144000" cy="7320355"/>
          </a:xfrm>
          <a:prstGeom prst="rect">
            <a:avLst/>
          </a:prstGeom>
        </p:spPr>
      </p:pic>
      <p:sp>
        <p:nvSpPr>
          <p:cNvPr id="16" name="Rectangle 15"/>
          <p:cNvSpPr/>
          <p:nvPr userDrawn="1"/>
        </p:nvSpPr>
        <p:spPr>
          <a:xfrm>
            <a:off x="0" y="-646176"/>
            <a:ext cx="9144000" cy="73203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28045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B991D65-B398-4954-958A-BC47669D8B4B}"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3356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 t="2488" r="13659" b="1131"/>
          <a:stretch/>
        </p:blipFill>
        <p:spPr>
          <a:xfrm>
            <a:off x="-12357" y="-37070"/>
            <a:ext cx="9181071" cy="6882714"/>
          </a:xfrm>
          <a:prstGeom prst="rect">
            <a:avLst/>
          </a:prstGeom>
        </p:spPr>
      </p:pic>
      <p:sp>
        <p:nvSpPr>
          <p:cNvPr id="12" name="Rectangle 11"/>
          <p:cNvSpPr/>
          <p:nvPr userDrawn="1"/>
        </p:nvSpPr>
        <p:spPr>
          <a:xfrm>
            <a:off x="-2471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9"/>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371600"/>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35142311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iller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4" t="234" r="14543" b="9307"/>
          <a:stretch/>
        </p:blipFill>
        <p:spPr>
          <a:xfrm>
            <a:off x="-12192" y="-24385"/>
            <a:ext cx="9192768" cy="6754369"/>
          </a:xfrm>
          <a:prstGeom prst="rect">
            <a:avLst/>
          </a:prstGeom>
        </p:spPr>
      </p:pic>
      <p:sp>
        <p:nvSpPr>
          <p:cNvPr id="12" name="Rectangle 11"/>
          <p:cNvSpPr/>
          <p:nvPr userDrawn="1"/>
        </p:nvSpPr>
        <p:spPr>
          <a:xfrm>
            <a:off x="329184" y="-146304"/>
            <a:ext cx="4962144" cy="700430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8"/>
            <a:ext cx="4484560" cy="860401"/>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184600"/>
            <a:ext cx="4484560" cy="4905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9B674D-FD61-4DF1-9FDE-9C41F0F8C9F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776683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9758005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ansisition for Sub-Title 2">
    <p:spTree>
      <p:nvGrpSpPr>
        <p:cNvPr id="1" name=""/>
        <p:cNvGrpSpPr/>
        <p:nvPr/>
      </p:nvGrpSpPr>
      <p:grpSpPr>
        <a:xfrm>
          <a:off x="0" y="0"/>
          <a:ext cx="0" cy="0"/>
          <a:chOff x="0" y="0"/>
          <a:chExt cx="0" cy="0"/>
        </a:xfrm>
      </p:grpSpPr>
      <p:sp>
        <p:nvSpPr>
          <p:cNvPr id="14" name="Rectangle 13"/>
          <p:cNvSpPr/>
          <p:nvPr userDrawn="1"/>
        </p:nvSpPr>
        <p:spPr>
          <a:xfrm>
            <a:off x="0" y="1"/>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A0EF10B-91DC-4157-945C-7F4E4875940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6200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3854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30E7D5C-934C-41AA-AB53-5921C1963754}"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387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99A717-36D8-4AAA-AE10-747BE363E974}" type="datetime1">
              <a:rPr lang="en-US" smtClean="0"/>
              <a:t>5/12/2017</a:t>
            </a:fld>
            <a:endParaRPr lang="en-US" dirty="0"/>
          </a:p>
        </p:txBody>
      </p:sp>
      <p:sp>
        <p:nvSpPr>
          <p:cNvPr id="8" name="Footer Placeholder 7"/>
          <p:cNvSpPr>
            <a:spLocks noGrp="1"/>
          </p:cNvSpPr>
          <p:nvPr>
            <p:ph type="ftr" sz="quarter" idx="11"/>
          </p:nvPr>
        </p:nvSpPr>
        <p:spPr/>
        <p:txBody>
          <a:bodyPr/>
          <a:lstStyle/>
          <a:p>
            <a:r>
              <a:rPr lang="en-US" dirty="0" smtClean="0"/>
              <a:t>© 2015 Bickerstaff Heath Delgado Acosta LLP</a:t>
            </a:r>
            <a:endParaRPr lang="en-US" dirty="0"/>
          </a:p>
        </p:txBody>
      </p:sp>
      <p:sp>
        <p:nvSpPr>
          <p:cNvPr id="9" name="Slide Number Placeholder 8"/>
          <p:cNvSpPr>
            <a:spLocks noGrp="1"/>
          </p:cNvSpPr>
          <p:nvPr>
            <p:ph type="sldNum" sz="quarter" idx="12"/>
          </p:nvPr>
        </p:nvSpPr>
        <p:spPr/>
        <p:txBody>
          <a:bodyPr/>
          <a:lstStyle/>
          <a:p>
            <a:fld id="{F77725F9-580E-42D3-9DC3-C365D5D4A628}" type="slidenum">
              <a:rPr lang="en-US" smtClean="0"/>
              <a:t>‹#›</a:t>
            </a:fld>
            <a:endParaRPr lang="en-US" dirty="0"/>
          </a:p>
        </p:txBody>
      </p: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650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FAEF2E-34DE-4D3A-B3FB-714EE0F5A917}" type="datetime1">
              <a:rPr lang="en-US" smtClean="0"/>
              <a:t>5/12/2017</a:t>
            </a:fld>
            <a:endParaRPr lang="en-US" dirty="0"/>
          </a:p>
        </p:txBody>
      </p:sp>
      <p:sp>
        <p:nvSpPr>
          <p:cNvPr id="4" name="Footer Placeholder 3"/>
          <p:cNvSpPr>
            <a:spLocks noGrp="1"/>
          </p:cNvSpPr>
          <p:nvPr>
            <p:ph type="ftr" sz="quarter" idx="11"/>
          </p:nvPr>
        </p:nvSpPr>
        <p:spPr/>
        <p:txBody>
          <a:body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p>
            <a:fld id="{F77725F9-580E-42D3-9DC3-C365D5D4A628}" type="slidenum">
              <a:rPr lang="en-US" smtClean="0"/>
              <a:pPr/>
              <a:t>‹#›</a:t>
            </a:fld>
            <a:endParaRPr lang="en-US" dirty="0"/>
          </a:p>
        </p:txBody>
      </p:sp>
      <p:sp>
        <p:nvSpPr>
          <p:cNvPr id="6"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flipV="1">
            <a:off x="628650" y="1436339"/>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spTree>
    <p:extLst>
      <p:ext uri="{BB962C8B-B14F-4D97-AF65-F5344CB8AC3E}">
        <p14:creationId xmlns:p14="http://schemas.microsoft.com/office/powerpoint/2010/main" val="2398826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tut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993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atut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055446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tute Slide 2">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F3BC1EB-0BE2-44C6-AFB6-9D471BEF42B7}"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18" name="Rectangle 1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8588783" y="6255292"/>
            <a:ext cx="481784" cy="567242"/>
            <a:chOff x="5620789" y="3346373"/>
            <a:chExt cx="1675557" cy="1972763"/>
          </a:xfrm>
        </p:grpSpPr>
        <p:sp>
          <p:nvSpPr>
            <p:cNvPr id="20" name="Rectangle 1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1618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tute Slide 3">
    <p:spTree>
      <p:nvGrpSpPr>
        <p:cNvPr id="1" name=""/>
        <p:cNvGrpSpPr/>
        <p:nvPr/>
      </p:nvGrpSpPr>
      <p:grpSpPr>
        <a:xfrm>
          <a:off x="0" y="0"/>
          <a:ext cx="0" cy="0"/>
          <a:chOff x="0" y="0"/>
          <a:chExt cx="0" cy="0"/>
        </a:xfrm>
      </p:grpSpPr>
      <p:sp>
        <p:nvSpPr>
          <p:cNvPr id="7" name="Rectangle 6"/>
          <p:cNvSpPr/>
          <p:nvPr userDrawn="1"/>
        </p:nvSpPr>
        <p:spPr>
          <a:xfrm>
            <a:off x="0" y="2318"/>
            <a:ext cx="9168714" cy="685568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7BAB319-12B0-488A-8374-E18508C99F21}"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a:xfrm>
            <a:off x="6457950" y="6294566"/>
            <a:ext cx="2057400" cy="365125"/>
          </a:xfrm>
        </p:spPr>
        <p:txBody>
          <a:bodyPr/>
          <a:lstStyle>
            <a:lvl1pPr>
              <a:defRPr>
                <a:solidFill>
                  <a:schemeClr val="bg1"/>
                </a:solidFill>
              </a:defRPr>
            </a:lvl1pPr>
          </a:lstStyle>
          <a:p>
            <a:endParaRPr lang="en-US" dirty="0" smtClean="0"/>
          </a:p>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86475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817468-344C-49AF-B7AE-B644ED54903B}" type="datetime1">
              <a:rPr lang="en-US" smtClean="0"/>
              <a:t>5/12/2017</a:t>
            </a:fld>
            <a:endParaRPr lang="en-US" dirty="0"/>
          </a:p>
        </p:txBody>
      </p:sp>
      <p:sp>
        <p:nvSpPr>
          <p:cNvPr id="4" name="Footer Placeholder 3"/>
          <p:cNvSpPr>
            <a:spLocks noGrp="1"/>
          </p:cNvSpPr>
          <p:nvPr>
            <p:ph type="ftr" sz="quarter" idx="11"/>
          </p:nvPr>
        </p:nvSpPr>
        <p:spPr/>
        <p:txBody>
          <a:body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p>
            <a:fld id="{F77725F9-580E-42D3-9DC3-C365D5D4A628}" type="slidenum">
              <a:rPr lang="en-US" smtClean="0"/>
              <a:t>‹#›</a:t>
            </a:fld>
            <a:endParaRPr lang="en-US" dirty="0"/>
          </a:p>
        </p:txBody>
      </p:sp>
      <p:cxnSp>
        <p:nvCxnSpPr>
          <p:cNvPr id="6" name="Straight Connector 5"/>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1153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Slide for Maps or Large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F4835-EA9E-435F-8C95-77D69BD59A10}" type="datetime1">
              <a:rPr lang="en-US" smtClean="0"/>
              <a:t>5/12/2017</a:t>
            </a:fld>
            <a:endParaRPr lang="en-US" dirty="0"/>
          </a:p>
        </p:txBody>
      </p:sp>
      <p:sp>
        <p:nvSpPr>
          <p:cNvPr id="3" name="Footer Placeholder 2"/>
          <p:cNvSpPr>
            <a:spLocks noGrp="1"/>
          </p:cNvSpPr>
          <p:nvPr>
            <p:ph type="ftr" sz="quarter" idx="11"/>
          </p:nvPr>
        </p:nvSpPr>
        <p:spPr/>
        <p:txBody>
          <a:bodyPr/>
          <a:lstStyle/>
          <a:p>
            <a:r>
              <a:rPr lang="en-US" dirty="0" smtClean="0"/>
              <a:t>© 2015 Bickerstaff Heath Delgado Acosta LLP</a:t>
            </a:r>
            <a:endParaRPr lang="en-US" dirty="0"/>
          </a:p>
        </p:txBody>
      </p:sp>
      <p:sp>
        <p:nvSpPr>
          <p:cNvPr id="4" name="Slide Number Placeholder 3"/>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188906141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F6669D-9957-43AE-ADD0-3B62197E9DE3}"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a:off x="628650" y="2057400"/>
            <a:ext cx="295036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8038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DDE57F8-6B97-4D8E-A3C7-E69510BEAAA7}"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55769252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5343D-EC89-4921-9D38-01ADB02FA5A0}"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42627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16BEB3-308A-4171-9C69-46F9EB163BDA}"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38856327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 t="2488" r="13659" b="1131"/>
          <a:stretch/>
        </p:blipFill>
        <p:spPr>
          <a:xfrm>
            <a:off x="-12357" y="-37070"/>
            <a:ext cx="9181071" cy="6882714"/>
          </a:xfrm>
          <a:prstGeom prst="rect">
            <a:avLst/>
          </a:prstGeom>
        </p:spPr>
      </p:pic>
      <p:sp>
        <p:nvSpPr>
          <p:cNvPr id="12" name="Rectangle 11"/>
          <p:cNvSpPr/>
          <p:nvPr userDrawn="1"/>
        </p:nvSpPr>
        <p:spPr>
          <a:xfrm>
            <a:off x="-2471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9"/>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371600"/>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9544623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4692" t="10353" r="12120" b="-10373"/>
          <a:stretch/>
        </p:blipFill>
        <p:spPr>
          <a:xfrm>
            <a:off x="-18288" y="-6985"/>
            <a:ext cx="9180576" cy="4090237"/>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5BF396E5-AA0E-48F2-B2F9-8D43BE755750}"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schemeClr val="bg1"/>
                </a:solidFill>
              </a:rPr>
              <a:t>©</a:t>
            </a:r>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TextBox 7"/>
          <p:cNvSpPr txBox="1"/>
          <p:nvPr userDrawn="1"/>
        </p:nvSpPr>
        <p:spPr>
          <a:xfrm>
            <a:off x="493495" y="1475036"/>
            <a:ext cx="5321046" cy="1569660"/>
          </a:xfrm>
          <a:prstGeom prst="rect">
            <a:avLst/>
          </a:prstGeom>
          <a:noFill/>
        </p:spPr>
        <p:txBody>
          <a:bodyPr wrap="square" rtlCol="0">
            <a:spAutoFit/>
          </a:bodyPr>
          <a:lstStyle/>
          <a:p>
            <a:pPr algn="l"/>
            <a:r>
              <a:rPr lang="en-US" sz="3200" b="1"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524356" y="3874745"/>
            <a:ext cx="8095288" cy="1569660"/>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Brad Young represents municipalities, counties, and other local governmental entities in litigation involving employment, land use, real estate, constitutional rights, open government, and general civil matters.</a:t>
            </a:r>
          </a:p>
        </p:txBody>
      </p:sp>
      <p:sp>
        <p:nvSpPr>
          <p:cNvPr id="16" name="Rectangle 15"/>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8588783" y="6255292"/>
            <a:ext cx="481784" cy="567242"/>
            <a:chOff x="5620789" y="3346373"/>
            <a:chExt cx="1675557" cy="1972763"/>
          </a:xfrm>
        </p:grpSpPr>
        <p:sp>
          <p:nvSpPr>
            <p:cNvPr id="18" name="Rectangle 17"/>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1" name="TextBox 20"/>
          <p:cNvSpPr txBox="1"/>
          <p:nvPr userDrawn="1"/>
        </p:nvSpPr>
        <p:spPr>
          <a:xfrm>
            <a:off x="628650" y="5798028"/>
            <a:ext cx="8289107" cy="307777"/>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3711</a:t>
            </a:r>
            <a:r>
              <a:rPr lang="en-US" sz="14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 MoPac Expressway, Building One, Suite 300, Austin, TX 78746 | www.bickerstaff.com</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p:cNvCxnSpPr/>
          <p:nvPr userDrawn="1"/>
        </p:nvCxnSpPr>
        <p:spPr>
          <a:xfrm>
            <a:off x="537927" y="5637229"/>
            <a:ext cx="8163013" cy="18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1581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EDD491E-3279-4149-BF09-8F01BC9B1FAA}"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schemeClr val="bg1"/>
                </a:solidFill>
              </a:rPr>
              <a:t>©</a:t>
            </a:r>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Date Placeholder 2"/>
          <p:cNvSpPr txBox="1">
            <a:spLocks/>
          </p:cNvSpPr>
          <p:nvPr userDrawn="1"/>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3"/>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7725F9-580E-42D3-9DC3-C365D5D4A628}" type="slidenum">
              <a:rPr lang="en-US" smtClean="0">
                <a:solidFill>
                  <a:schemeClr val="tx1"/>
                </a:solidFill>
              </a:rPr>
              <a:pPr/>
              <a:t>‹#›</a:t>
            </a:fld>
            <a:endParaRPr lang="en-US" dirty="0">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1890244"/>
            <a:ext cx="2309622" cy="2309622"/>
          </a:xfrm>
          <a:prstGeom prst="rect">
            <a:avLst/>
          </a:prstGeom>
          <a:ln>
            <a:noFill/>
          </a:ln>
          <a:effectLst/>
        </p:spPr>
      </p:pic>
      <p:sp>
        <p:nvSpPr>
          <p:cNvPr id="11" name="TextBox 10"/>
          <p:cNvSpPr txBox="1"/>
          <p:nvPr userDrawn="1"/>
        </p:nvSpPr>
        <p:spPr>
          <a:xfrm>
            <a:off x="628649" y="4485954"/>
            <a:ext cx="4123287" cy="1384995"/>
          </a:xfrm>
          <a:prstGeom prst="rect">
            <a:avLst/>
          </a:prstGeom>
          <a:noFill/>
        </p:spPr>
        <p:txBody>
          <a:bodyPr wrap="square" rtlCol="0">
            <a:spAutoFit/>
          </a:bodyPr>
          <a:lstStyle/>
          <a:p>
            <a:pPr algn="l"/>
            <a:r>
              <a:rPr lang="en-US"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26942" y="1730388"/>
            <a:ext cx="2388108" cy="646331"/>
          </a:xfrm>
          <a:prstGeom prst="rect">
            <a:avLst/>
          </a:prstGeom>
          <a:noFill/>
        </p:spPr>
        <p:txBody>
          <a:bodyPr wrap="square" rtlCol="0">
            <a:spAutoFit/>
          </a:bodyPr>
          <a:lstStyle/>
          <a:p>
            <a:r>
              <a:rPr lang="en-US" sz="36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Team</a:t>
            </a:r>
            <a:endParaRPr lang="en-US" sz="36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769" y="2415276"/>
            <a:ext cx="1468852" cy="146885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8886" y="4347950"/>
            <a:ext cx="1476464" cy="1476464"/>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038" y="2427530"/>
            <a:ext cx="1470120" cy="1470120"/>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866" y="4342909"/>
            <a:ext cx="1462508" cy="1462508"/>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2674" y="2439649"/>
            <a:ext cx="1462507" cy="1462507"/>
          </a:xfrm>
          <a:prstGeom prst="rect">
            <a:avLst/>
          </a:prstGeom>
        </p:spPr>
      </p:pic>
      <p:sp>
        <p:nvSpPr>
          <p:cNvPr id="20" name="TextBox 19"/>
          <p:cNvSpPr txBox="1"/>
          <p:nvPr userDrawn="1"/>
        </p:nvSpPr>
        <p:spPr>
          <a:xfrm>
            <a:off x="5404866" y="3921047"/>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6862793" y="390141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3570727" y="3877784"/>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5248469" y="5794045"/>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userDrawn="1"/>
        </p:nvSpPr>
        <p:spPr>
          <a:xfrm>
            <a:off x="6820315" y="5770661"/>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userDrawn="1"/>
        </p:nvCxnSpPr>
        <p:spPr>
          <a:xfrm>
            <a:off x="628650" y="4342909"/>
            <a:ext cx="229743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94655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Slide - End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52CBFD2-118A-4671-87C8-A973DF160E4D}"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877314"/>
            <a:ext cx="1965617" cy="1965617"/>
          </a:xfrm>
          <a:prstGeom prst="rect">
            <a:avLst/>
          </a:prstGeom>
          <a:ln>
            <a:noFill/>
          </a:ln>
          <a:effectLst/>
        </p:spPr>
      </p:pic>
      <p:sp>
        <p:nvSpPr>
          <p:cNvPr id="7" name="TextBox 6"/>
          <p:cNvSpPr txBox="1"/>
          <p:nvPr userDrawn="1"/>
        </p:nvSpPr>
        <p:spPr>
          <a:xfrm>
            <a:off x="2744343" y="204142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8" name="Straight Connector 7"/>
          <p:cNvCxnSpPr/>
          <p:nvPr userDrawn="1"/>
        </p:nvCxnSpPr>
        <p:spPr>
          <a:xfrm flipV="1">
            <a:off x="2847594" y="3754615"/>
            <a:ext cx="5655564" cy="2697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16458" y="3792957"/>
            <a:ext cx="7898891" cy="646331"/>
          </a:xfrm>
          <a:prstGeom prst="rect">
            <a:avLst/>
          </a:prstGeom>
          <a:noFill/>
        </p:spPr>
        <p:txBody>
          <a:bodyPr wrap="square" rtlCol="0">
            <a:spAutoFit/>
          </a:bodyPr>
          <a:lstStyle/>
          <a:p>
            <a:pPr algn="ct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Municipal</a:t>
            </a:r>
            <a:r>
              <a:rPr lang="en-US" sz="36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Team</a:t>
            </a:r>
            <a:endPar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4799" y="4451792"/>
            <a:ext cx="1468852" cy="146885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873" y="4468845"/>
            <a:ext cx="1476464" cy="1476464"/>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6822" y="4451792"/>
            <a:ext cx="1470120" cy="1470120"/>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1508" y="4451792"/>
            <a:ext cx="1462508" cy="1462508"/>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4463911"/>
            <a:ext cx="1462507" cy="1462507"/>
          </a:xfrm>
          <a:prstGeom prst="rect">
            <a:avLst/>
          </a:prstGeom>
        </p:spPr>
      </p:pic>
      <p:sp>
        <p:nvSpPr>
          <p:cNvPr id="19" name="TextBox 18"/>
          <p:cNvSpPr txBox="1"/>
          <p:nvPr userDrawn="1"/>
        </p:nvSpPr>
        <p:spPr>
          <a:xfrm>
            <a:off x="628650" y="5945309"/>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2086577" y="5925672"/>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3709757" y="591430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5395111" y="5902928"/>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6973302" y="5891556"/>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8588783" y="6255292"/>
            <a:ext cx="481784" cy="567242"/>
            <a:chOff x="5620789" y="3346373"/>
            <a:chExt cx="1675557" cy="1972763"/>
          </a:xfrm>
        </p:grpSpPr>
        <p:sp>
          <p:nvSpPr>
            <p:cNvPr id="27" name="Rectangle 26"/>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99854937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lumMod val="50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2161" t="-61" r="14742" b="12284"/>
          <a:stretch/>
        </p:blipFill>
        <p:spPr>
          <a:xfrm>
            <a:off x="0" y="-646176"/>
            <a:ext cx="9144000" cy="7320355"/>
          </a:xfrm>
          <a:prstGeom prst="rect">
            <a:avLst/>
          </a:prstGeom>
        </p:spPr>
      </p:pic>
      <p:sp>
        <p:nvSpPr>
          <p:cNvPr id="16" name="Rectangle 15"/>
          <p:cNvSpPr/>
          <p:nvPr userDrawn="1"/>
        </p:nvSpPr>
        <p:spPr>
          <a:xfrm>
            <a:off x="0" y="-646176"/>
            <a:ext cx="9144000" cy="73203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1066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B991D65-B398-4954-958A-BC47669D8B4B}"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11641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 t="2488" r="13659" b="1131"/>
          <a:stretch/>
        </p:blipFill>
        <p:spPr>
          <a:xfrm>
            <a:off x="-12357" y="-37070"/>
            <a:ext cx="9181071" cy="6882714"/>
          </a:xfrm>
          <a:prstGeom prst="rect">
            <a:avLst/>
          </a:prstGeom>
        </p:spPr>
      </p:pic>
      <p:sp>
        <p:nvSpPr>
          <p:cNvPr id="12" name="Rectangle 11"/>
          <p:cNvSpPr/>
          <p:nvPr userDrawn="1"/>
        </p:nvSpPr>
        <p:spPr>
          <a:xfrm>
            <a:off x="-2471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9"/>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371600"/>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80407445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Filler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4" t="234" r="14543" b="9307"/>
          <a:stretch/>
        </p:blipFill>
        <p:spPr>
          <a:xfrm>
            <a:off x="-12192" y="-24385"/>
            <a:ext cx="9192768" cy="6754369"/>
          </a:xfrm>
          <a:prstGeom prst="rect">
            <a:avLst/>
          </a:prstGeom>
        </p:spPr>
      </p:pic>
      <p:sp>
        <p:nvSpPr>
          <p:cNvPr id="12" name="Rectangle 11"/>
          <p:cNvSpPr/>
          <p:nvPr userDrawn="1"/>
        </p:nvSpPr>
        <p:spPr>
          <a:xfrm>
            <a:off x="329184" y="-146304"/>
            <a:ext cx="4962144" cy="700430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8"/>
            <a:ext cx="4484560" cy="860401"/>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184600"/>
            <a:ext cx="4484560" cy="4905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9B674D-FD61-4DF1-9FDE-9C41F0F8C9F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57327529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2191232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ansisition for Sub-Title 2">
    <p:spTree>
      <p:nvGrpSpPr>
        <p:cNvPr id="1" name=""/>
        <p:cNvGrpSpPr/>
        <p:nvPr/>
      </p:nvGrpSpPr>
      <p:grpSpPr>
        <a:xfrm>
          <a:off x="0" y="0"/>
          <a:ext cx="0" cy="0"/>
          <a:chOff x="0" y="0"/>
          <a:chExt cx="0" cy="0"/>
        </a:xfrm>
      </p:grpSpPr>
      <p:sp>
        <p:nvSpPr>
          <p:cNvPr id="14" name="Rectangle 13"/>
          <p:cNvSpPr/>
          <p:nvPr userDrawn="1"/>
        </p:nvSpPr>
        <p:spPr>
          <a:xfrm>
            <a:off x="0" y="1"/>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A0EF10B-91DC-4157-945C-7F4E4875940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6200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51272426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30E7D5C-934C-41AA-AB53-5921C1963754}"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478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iller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428779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27104" y="215515"/>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727104" y="1447412"/>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7995820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99A717-36D8-4AAA-AE10-747BE363E974}" type="datetime1">
              <a:rPr lang="en-US" smtClean="0"/>
              <a:t>5/12/2017</a:t>
            </a:fld>
            <a:endParaRPr lang="en-US" dirty="0"/>
          </a:p>
        </p:txBody>
      </p:sp>
      <p:sp>
        <p:nvSpPr>
          <p:cNvPr id="8" name="Footer Placeholder 7"/>
          <p:cNvSpPr>
            <a:spLocks noGrp="1"/>
          </p:cNvSpPr>
          <p:nvPr>
            <p:ph type="ftr" sz="quarter" idx="11"/>
          </p:nvPr>
        </p:nvSpPr>
        <p:spPr/>
        <p:txBody>
          <a:bodyPr/>
          <a:lstStyle/>
          <a:p>
            <a:r>
              <a:rPr lang="en-US" dirty="0" smtClean="0"/>
              <a:t>© 2015 Bickerstaff Heath Delgado Acosta LLP</a:t>
            </a:r>
            <a:endParaRPr lang="en-US" dirty="0"/>
          </a:p>
        </p:txBody>
      </p:sp>
      <p:sp>
        <p:nvSpPr>
          <p:cNvPr id="9" name="Slide Number Placeholder 8"/>
          <p:cNvSpPr>
            <a:spLocks noGrp="1"/>
          </p:cNvSpPr>
          <p:nvPr>
            <p:ph type="sldNum" sz="quarter" idx="12"/>
          </p:nvPr>
        </p:nvSpPr>
        <p:spPr/>
        <p:txBody>
          <a:bodyPr/>
          <a:lstStyle/>
          <a:p>
            <a:fld id="{F77725F9-580E-42D3-9DC3-C365D5D4A628}" type="slidenum">
              <a:rPr lang="en-US" smtClean="0"/>
              <a:t>‹#›</a:t>
            </a:fld>
            <a:endParaRPr lang="en-US" dirty="0"/>
          </a:p>
        </p:txBody>
      </p: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58436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tut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5372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tatut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67FF970-2131-47C4-AD30-E34CD520F58C}"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3" name="Content Placeholder 2"/>
          <p:cNvSpPr>
            <a:spLocks noGrp="1"/>
          </p:cNvSpPr>
          <p:nvPr>
            <p:ph idx="1"/>
          </p:nvPr>
        </p:nvSpPr>
        <p:spPr>
          <a:xfrm>
            <a:off x="628650" y="1825625"/>
            <a:ext cx="78867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293340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tute Slide 2">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F3BC1EB-0BE2-44C6-AFB6-9D471BEF42B7}"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18" name="Rectangle 1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userDrawn="1"/>
        </p:nvGrpSpPr>
        <p:grpSpPr>
          <a:xfrm>
            <a:off x="8588783" y="6255292"/>
            <a:ext cx="481784" cy="567242"/>
            <a:chOff x="5620789" y="3346373"/>
            <a:chExt cx="1675557" cy="1972763"/>
          </a:xfrm>
        </p:grpSpPr>
        <p:sp>
          <p:nvSpPr>
            <p:cNvPr id="20" name="Rectangle 1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2515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ute Slide 3">
    <p:spTree>
      <p:nvGrpSpPr>
        <p:cNvPr id="1" name=""/>
        <p:cNvGrpSpPr/>
        <p:nvPr/>
      </p:nvGrpSpPr>
      <p:grpSpPr>
        <a:xfrm>
          <a:off x="0" y="0"/>
          <a:ext cx="0" cy="0"/>
          <a:chOff x="0" y="0"/>
          <a:chExt cx="0" cy="0"/>
        </a:xfrm>
      </p:grpSpPr>
      <p:sp>
        <p:nvSpPr>
          <p:cNvPr id="7" name="Rectangle 6"/>
          <p:cNvSpPr/>
          <p:nvPr userDrawn="1"/>
        </p:nvSpPr>
        <p:spPr>
          <a:xfrm>
            <a:off x="0" y="2318"/>
            <a:ext cx="9168714" cy="685568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7BAB319-12B0-488A-8374-E18508C99F21}" type="datetime1">
              <a:rPr lang="en-US" smtClean="0"/>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a:xfrm>
            <a:off x="6457950" y="6294566"/>
            <a:ext cx="2057400" cy="365125"/>
          </a:xfrm>
        </p:spPr>
        <p:txBody>
          <a:bodyPr/>
          <a:lstStyle>
            <a:lvl1pPr>
              <a:defRPr>
                <a:solidFill>
                  <a:schemeClr val="bg1"/>
                </a:solidFill>
              </a:defRPr>
            </a:lvl1pPr>
          </a:lstStyle>
          <a:p>
            <a:endParaRPr lang="en-US" dirty="0" smtClean="0"/>
          </a:p>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2" name="Content Placeholder 2"/>
          <p:cNvSpPr>
            <a:spLocks noGrp="1"/>
          </p:cNvSpPr>
          <p:nvPr>
            <p:ph idx="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42605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817468-344C-49AF-B7AE-B644ED54903B}" type="datetime1">
              <a:rPr lang="en-US" smtClean="0"/>
              <a:t>5/12/2017</a:t>
            </a:fld>
            <a:endParaRPr lang="en-US" dirty="0"/>
          </a:p>
        </p:txBody>
      </p:sp>
      <p:sp>
        <p:nvSpPr>
          <p:cNvPr id="4" name="Footer Placeholder 3"/>
          <p:cNvSpPr>
            <a:spLocks noGrp="1"/>
          </p:cNvSpPr>
          <p:nvPr>
            <p:ph type="ftr" sz="quarter" idx="11"/>
          </p:nvPr>
        </p:nvSpPr>
        <p:spPr/>
        <p:txBody>
          <a:body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p>
            <a:fld id="{F77725F9-580E-42D3-9DC3-C365D5D4A628}" type="slidenum">
              <a:rPr lang="en-US" smtClean="0"/>
              <a:t>‹#›</a:t>
            </a:fld>
            <a:endParaRPr lang="en-US" dirty="0"/>
          </a:p>
        </p:txBody>
      </p:sp>
      <p:cxnSp>
        <p:nvCxnSpPr>
          <p:cNvPr id="6" name="Straight Connector 5"/>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4033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Slide for Maps or Large Graph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F4835-EA9E-435F-8C95-77D69BD59A10}" type="datetime1">
              <a:rPr lang="en-US" smtClean="0"/>
              <a:t>5/12/2017</a:t>
            </a:fld>
            <a:endParaRPr lang="en-US" dirty="0"/>
          </a:p>
        </p:txBody>
      </p:sp>
      <p:sp>
        <p:nvSpPr>
          <p:cNvPr id="3" name="Footer Placeholder 2"/>
          <p:cNvSpPr>
            <a:spLocks noGrp="1"/>
          </p:cNvSpPr>
          <p:nvPr>
            <p:ph type="ftr" sz="quarter" idx="11"/>
          </p:nvPr>
        </p:nvSpPr>
        <p:spPr/>
        <p:txBody>
          <a:bodyPr/>
          <a:lstStyle/>
          <a:p>
            <a:r>
              <a:rPr lang="en-US" dirty="0" smtClean="0"/>
              <a:t>© 2015 Bickerstaff Heath Delgado Acosta LLP</a:t>
            </a:r>
            <a:endParaRPr lang="en-US" dirty="0"/>
          </a:p>
        </p:txBody>
      </p:sp>
      <p:sp>
        <p:nvSpPr>
          <p:cNvPr id="4" name="Slide Number Placeholder 3"/>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10347370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F6669D-9957-43AE-ADD0-3B62197E9DE3}"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cxnSp>
        <p:nvCxnSpPr>
          <p:cNvPr id="8" name="Straight Connector 7"/>
          <p:cNvCxnSpPr/>
          <p:nvPr userDrawn="1"/>
        </p:nvCxnSpPr>
        <p:spPr>
          <a:xfrm>
            <a:off x="628650" y="2057400"/>
            <a:ext cx="295036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8260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DDE57F8-6B97-4D8E-A3C7-E69510BEAAA7}" type="datetime1">
              <a:rPr lang="en-US" smtClean="0"/>
              <a:t>5/12/2017</a:t>
            </a:fld>
            <a:endParaRPr lang="en-US" dirty="0"/>
          </a:p>
        </p:txBody>
      </p:sp>
      <p:sp>
        <p:nvSpPr>
          <p:cNvPr id="6" name="Footer Placeholder 5"/>
          <p:cNvSpPr>
            <a:spLocks noGrp="1"/>
          </p:cNvSpPr>
          <p:nvPr>
            <p:ph type="ftr" sz="quarter" idx="11"/>
          </p:nvPr>
        </p:nvSpPr>
        <p:spPr/>
        <p:txBody>
          <a:bodyPr/>
          <a:lstStyle/>
          <a:p>
            <a:r>
              <a:rPr lang="en-US" dirty="0" smtClean="0"/>
              <a:t>© 2015 Bickerstaff Heath Delgado Acosta LLP</a:t>
            </a:r>
            <a:endParaRPr lang="en-US" dirty="0"/>
          </a:p>
        </p:txBody>
      </p:sp>
      <p:sp>
        <p:nvSpPr>
          <p:cNvPr id="7" name="Slide Number Placeholder 6"/>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278595891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25343D-EC89-4921-9D38-01ADB02FA5A0}"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8287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ill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52616" y="-50063"/>
            <a:ext cx="11235895" cy="6908063"/>
          </a:xfrm>
          <a:prstGeom prst="rect">
            <a:avLst/>
          </a:prstGeom>
        </p:spPr>
      </p:pic>
      <p:sp>
        <p:nvSpPr>
          <p:cNvPr id="12" name="Rectangle 11"/>
          <p:cNvSpPr/>
          <p:nvPr userDrawn="1"/>
        </p:nvSpPr>
        <p:spPr>
          <a:xfrm>
            <a:off x="-708"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602" y="215515"/>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8602" y="1447412"/>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15" name="TextBox 14"/>
          <p:cNvSpPr txBox="1"/>
          <p:nvPr userDrawn="1"/>
        </p:nvSpPr>
        <p:spPr>
          <a:xfrm>
            <a:off x="82958" y="6280919"/>
            <a:ext cx="5274789" cy="553998"/>
          </a:xfrm>
          <a:prstGeom prst="rect">
            <a:avLst/>
          </a:prstGeom>
          <a:noFill/>
        </p:spPr>
        <p:txBody>
          <a:bodyPr wrap="square" rtlCol="0">
            <a:spAutoFit/>
          </a:bodyPr>
          <a:lstStyle/>
          <a:p>
            <a:r>
              <a:rPr lang="en-US" sz="1000" dirty="0" smtClean="0">
                <a:solidFill>
                  <a:schemeClr val="bg1"/>
                </a:solidFill>
              </a:rPr>
              <a:t>“20130822-OC-RBN-3021,” by U.S. Department of Agriculture, Available under a Creative Commons Attribution 2.0 Generic </a:t>
            </a:r>
            <a:r>
              <a:rPr lang="en-US" sz="1000" dirty="0">
                <a:solidFill>
                  <a:schemeClr val="bg1"/>
                </a:solidFill>
              </a:rPr>
              <a:t>License (</a:t>
            </a:r>
            <a:r>
              <a:rPr lang="en-US" sz="1000" dirty="0">
                <a:solidFill>
                  <a:schemeClr val="bg1"/>
                </a:solidFill>
                <a:hlinkClick r:id="rId3"/>
              </a:rPr>
              <a:t>https://creativecommons.org/licenses/by/2.0</a:t>
            </a:r>
            <a:r>
              <a:rPr lang="en-US" sz="1000" dirty="0" smtClean="0">
                <a:solidFill>
                  <a:schemeClr val="bg1"/>
                </a:solidFill>
                <a:hlinkClick r:id="rId3"/>
              </a:rPr>
              <a:t>/</a:t>
            </a:r>
            <a:r>
              <a:rPr lang="en-US" sz="1000" dirty="0" smtClean="0">
                <a:solidFill>
                  <a:schemeClr val="bg1"/>
                </a:solidFill>
              </a:rPr>
              <a:t>), cropped.</a:t>
            </a:r>
            <a:endParaRPr lang="en-US" sz="1000" dirty="0">
              <a:solidFill>
                <a:schemeClr val="bg1"/>
              </a:solidFill>
            </a:endParaRPr>
          </a:p>
        </p:txBody>
      </p:sp>
    </p:spTree>
    <p:extLst>
      <p:ext uri="{BB962C8B-B14F-4D97-AF65-F5344CB8AC3E}">
        <p14:creationId xmlns:p14="http://schemas.microsoft.com/office/powerpoint/2010/main" val="356944801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16BEB3-308A-4171-9C69-46F9EB163BDA}"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spTree>
    <p:extLst>
      <p:ext uri="{BB962C8B-B14F-4D97-AF65-F5344CB8AC3E}">
        <p14:creationId xmlns:p14="http://schemas.microsoft.com/office/powerpoint/2010/main" val="189316399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4692" t="10353" r="12120" b="-10373"/>
          <a:stretch/>
        </p:blipFill>
        <p:spPr>
          <a:xfrm>
            <a:off x="-18288" y="-6985"/>
            <a:ext cx="9180576" cy="4090237"/>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5BF396E5-AA0E-48F2-B2F9-8D43BE755750}"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TextBox 7"/>
          <p:cNvSpPr txBox="1"/>
          <p:nvPr userDrawn="1"/>
        </p:nvSpPr>
        <p:spPr>
          <a:xfrm>
            <a:off x="493495" y="147503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524356" y="3874745"/>
            <a:ext cx="8095288" cy="1569660"/>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Brad Young represents municipalities, counties, and other local governmental entities in litigation involving employment, land use, real estate, constitutional rights, open government, and general civil matters.</a:t>
            </a:r>
          </a:p>
        </p:txBody>
      </p:sp>
      <p:sp>
        <p:nvSpPr>
          <p:cNvPr id="16" name="Rectangle 15"/>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userDrawn="1"/>
        </p:nvGrpSpPr>
        <p:grpSpPr>
          <a:xfrm>
            <a:off x="8588783" y="6255292"/>
            <a:ext cx="481784" cy="567242"/>
            <a:chOff x="5620789" y="3346373"/>
            <a:chExt cx="1675557" cy="1972763"/>
          </a:xfrm>
        </p:grpSpPr>
        <p:sp>
          <p:nvSpPr>
            <p:cNvPr id="18" name="Rectangle 17"/>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
        <p:nvSpPr>
          <p:cNvPr id="21" name="TextBox 20"/>
          <p:cNvSpPr txBox="1"/>
          <p:nvPr userDrawn="1"/>
        </p:nvSpPr>
        <p:spPr>
          <a:xfrm>
            <a:off x="628650" y="5798028"/>
            <a:ext cx="8289107" cy="307777"/>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3711</a:t>
            </a:r>
            <a:r>
              <a:rPr lang="en-US" sz="14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 MoPac Expressway, Building One, Suite 300, Austin, TX 78746 | www.bickerstaff.com</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p:cNvCxnSpPr/>
          <p:nvPr userDrawn="1"/>
        </p:nvCxnSpPr>
        <p:spPr>
          <a:xfrm>
            <a:off x="537927" y="5637229"/>
            <a:ext cx="8163013" cy="18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97899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EDD491E-3279-4149-BF09-8F01BC9B1FAA}"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schemeClr val="bg1"/>
                </a:solidFill>
              </a:rPr>
              <a:t>©</a:t>
            </a:r>
            <a:r>
              <a:rPr lang="en-US" dirty="0" smtClean="0"/>
              <a:t> </a:t>
            </a:r>
            <a:r>
              <a:rPr lang="en-US" dirty="0" smtClean="0">
                <a:solidFill>
                  <a:schemeClr val="bg1"/>
                </a:solidFill>
              </a:rPr>
              <a:t>2015 Bickerstaff Heath Delgado Acosta LLP</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7" name="Date Placeholder 2"/>
          <p:cNvSpPr txBox="1">
            <a:spLocks/>
          </p:cNvSpPr>
          <p:nvPr userDrawn="1"/>
        </p:nvSpPr>
        <p:spPr>
          <a:xfrm>
            <a:off x="62865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3"/>
          <p:cNvSpPr txBox="1">
            <a:spLocks/>
          </p:cNvSpPr>
          <p:nvPr userDrawn="1"/>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7725F9-580E-42D3-9DC3-C365D5D4A628}" type="slidenum">
              <a:rPr lang="en-US" smtClean="0">
                <a:solidFill>
                  <a:schemeClr val="tx1"/>
                </a:solidFill>
              </a:rPr>
              <a:pPr/>
              <a:t>‹#›</a:t>
            </a:fld>
            <a:endParaRPr lang="en-US" dirty="0">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1890244"/>
            <a:ext cx="2309622" cy="2309622"/>
          </a:xfrm>
          <a:prstGeom prst="rect">
            <a:avLst/>
          </a:prstGeom>
          <a:ln>
            <a:noFill/>
          </a:ln>
          <a:effectLst/>
        </p:spPr>
      </p:pic>
      <p:sp>
        <p:nvSpPr>
          <p:cNvPr id="11" name="TextBox 10"/>
          <p:cNvSpPr txBox="1"/>
          <p:nvPr userDrawn="1"/>
        </p:nvSpPr>
        <p:spPr>
          <a:xfrm>
            <a:off x="628649" y="4485954"/>
            <a:ext cx="4123287" cy="1384995"/>
          </a:xfrm>
          <a:prstGeom prst="rect">
            <a:avLst/>
          </a:prstGeom>
          <a:noFill/>
        </p:spPr>
        <p:txBody>
          <a:bodyPr wrap="square" rtlCol="0">
            <a:spAutoFit/>
          </a:bodyPr>
          <a:lstStyle/>
          <a:p>
            <a:pPr algn="l"/>
            <a:r>
              <a:rPr lang="en-US"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28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28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Straight Connector 12"/>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26942" y="1730388"/>
            <a:ext cx="2388108" cy="646331"/>
          </a:xfrm>
          <a:prstGeom prst="rect">
            <a:avLst/>
          </a:prstGeom>
          <a:noFill/>
        </p:spPr>
        <p:txBody>
          <a:bodyPr wrap="square" rtlCol="0">
            <a:spAutoFit/>
          </a:bodyPr>
          <a:lstStyle/>
          <a:p>
            <a:r>
              <a:rPr lang="en-US" sz="36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Team</a:t>
            </a:r>
            <a:endParaRPr lang="en-US" sz="36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5769" y="2415276"/>
            <a:ext cx="1468852" cy="1468852"/>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8886" y="4347950"/>
            <a:ext cx="1476464" cy="1476464"/>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038" y="2427530"/>
            <a:ext cx="1470120" cy="1470120"/>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866" y="4342909"/>
            <a:ext cx="1462508" cy="1462508"/>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2674" y="2439649"/>
            <a:ext cx="1462507" cy="1462507"/>
          </a:xfrm>
          <a:prstGeom prst="rect">
            <a:avLst/>
          </a:prstGeom>
        </p:spPr>
      </p:pic>
      <p:sp>
        <p:nvSpPr>
          <p:cNvPr id="20" name="TextBox 19"/>
          <p:cNvSpPr txBox="1"/>
          <p:nvPr userDrawn="1"/>
        </p:nvSpPr>
        <p:spPr>
          <a:xfrm>
            <a:off x="5404866" y="3921047"/>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6862793" y="390141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3570727" y="3877784"/>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5248469" y="5794045"/>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userDrawn="1"/>
        </p:nvSpPr>
        <p:spPr>
          <a:xfrm>
            <a:off x="6820315" y="5770661"/>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userDrawn="1"/>
        </p:nvCxnSpPr>
        <p:spPr>
          <a:xfrm>
            <a:off x="628650" y="4342909"/>
            <a:ext cx="229743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28709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Slide - End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52CBFD2-118A-4671-87C8-A973DF160E4D}" type="datetime1">
              <a:rPr lang="en-US" smtClean="0"/>
              <a:pPr/>
              <a:t>5/12/2017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877314"/>
            <a:ext cx="1965617" cy="1965617"/>
          </a:xfrm>
          <a:prstGeom prst="rect">
            <a:avLst/>
          </a:prstGeom>
          <a:ln>
            <a:noFill/>
          </a:ln>
          <a:effectLst/>
        </p:spPr>
      </p:pic>
      <p:sp>
        <p:nvSpPr>
          <p:cNvPr id="7" name="TextBox 6"/>
          <p:cNvSpPr txBox="1"/>
          <p:nvPr userDrawn="1"/>
        </p:nvSpPr>
        <p:spPr>
          <a:xfrm>
            <a:off x="2744343" y="2041426"/>
            <a:ext cx="5321046" cy="1569660"/>
          </a:xfrm>
          <a:prstGeom prst="rect">
            <a:avLst/>
          </a:prstGeom>
          <a:noFill/>
        </p:spPr>
        <p:txBody>
          <a:bodyPr wrap="square" rtlCol="0">
            <a:spAutoFit/>
          </a:bodyPr>
          <a:lstStyle/>
          <a:p>
            <a:pPr algn="l"/>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Brad Young</a:t>
            </a:r>
          </a:p>
          <a:p>
            <a:pPr algn="l"/>
            <a:r>
              <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byoung@bickerstaff.com</a:t>
            </a:r>
            <a:endParaRPr lang="en-US" sz="3200" b="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8" name="Straight Connector 7"/>
          <p:cNvCxnSpPr/>
          <p:nvPr userDrawn="1"/>
        </p:nvCxnSpPr>
        <p:spPr>
          <a:xfrm flipV="1">
            <a:off x="2847594" y="3754615"/>
            <a:ext cx="5655564" cy="2697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16458" y="3792957"/>
            <a:ext cx="7898891" cy="646331"/>
          </a:xfrm>
          <a:prstGeom prst="rect">
            <a:avLst/>
          </a:prstGeom>
          <a:noFill/>
        </p:spPr>
        <p:txBody>
          <a:bodyPr wrap="square" rtlCol="0">
            <a:spAutoFit/>
          </a:bodyPr>
          <a:lstStyle/>
          <a:p>
            <a:pPr algn="ct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Municipal</a:t>
            </a:r>
            <a:r>
              <a:rPr lang="en-US" sz="36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Team</a:t>
            </a:r>
            <a:endPar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4799" y="4451792"/>
            <a:ext cx="1468852" cy="1468852"/>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873" y="4468845"/>
            <a:ext cx="1476464" cy="1476464"/>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6822" y="4451792"/>
            <a:ext cx="1470120" cy="1470120"/>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1508" y="4451792"/>
            <a:ext cx="1462508" cy="1462508"/>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58" y="4463911"/>
            <a:ext cx="1462507" cy="1462507"/>
          </a:xfrm>
          <a:prstGeom prst="rect">
            <a:avLst/>
          </a:prstGeom>
        </p:spPr>
      </p:pic>
      <p:sp>
        <p:nvSpPr>
          <p:cNvPr id="19" name="TextBox 18"/>
          <p:cNvSpPr txBox="1"/>
          <p:nvPr userDrawn="1"/>
        </p:nvSpPr>
        <p:spPr>
          <a:xfrm>
            <a:off x="628650" y="5945309"/>
            <a:ext cx="1450316"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Alex Acosta</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userDrawn="1"/>
        </p:nvSpPr>
        <p:spPr>
          <a:xfrm>
            <a:off x="2086577" y="5925672"/>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Cobby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Caputo</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userDrawn="1"/>
        </p:nvSpPr>
        <p:spPr>
          <a:xfrm>
            <a:off x="3709757" y="5914300"/>
            <a:ext cx="1810610"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Emily</a:t>
            </a:r>
            <a:r>
              <a:rPr lang="en-US"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Rogers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userDrawn="1"/>
        </p:nvSpPr>
        <p:spPr>
          <a:xfrm>
            <a:off x="5395111" y="5902928"/>
            <a:ext cx="1798169"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Steven Weller</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userDrawn="1"/>
        </p:nvSpPr>
        <p:spPr>
          <a:xfrm>
            <a:off x="6973302" y="5891556"/>
            <a:ext cx="2012202" cy="369332"/>
          </a:xfrm>
          <a:prstGeom prst="rect">
            <a:avLst/>
          </a:prstGeom>
          <a:noFill/>
        </p:spPr>
        <p:txBody>
          <a:bodyPr wrap="square" rtlCol="0">
            <a:spAutoFit/>
          </a:bodyPr>
          <a:lstStyle/>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Vanessa Gonzalez</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8588783" y="6255292"/>
            <a:ext cx="481784" cy="567242"/>
            <a:chOff x="5620789" y="3346373"/>
            <a:chExt cx="1675557" cy="1972763"/>
          </a:xfrm>
        </p:grpSpPr>
        <p:sp>
          <p:nvSpPr>
            <p:cNvPr id="27" name="Rectangle 26"/>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400206387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lumMod val="50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2161" t="-61" r="14742" b="12284"/>
          <a:stretch/>
        </p:blipFill>
        <p:spPr>
          <a:xfrm>
            <a:off x="0" y="-646176"/>
            <a:ext cx="9144000" cy="7320355"/>
          </a:xfrm>
          <a:prstGeom prst="rect">
            <a:avLst/>
          </a:prstGeom>
        </p:spPr>
      </p:pic>
      <p:sp>
        <p:nvSpPr>
          <p:cNvPr id="16" name="Rectangle 15"/>
          <p:cNvSpPr/>
          <p:nvPr userDrawn="1"/>
        </p:nvSpPr>
        <p:spPr>
          <a:xfrm>
            <a:off x="0" y="-646176"/>
            <a:ext cx="9144000" cy="732035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287" y="-292230"/>
            <a:ext cx="8505335" cy="2460395"/>
          </a:xfrm>
        </p:spPr>
        <p:txBody>
          <a:bodyPr anchor="b"/>
          <a:lstStyle>
            <a:lvl1pPr algn="l">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288" y="3009575"/>
            <a:ext cx="4404674" cy="2800019"/>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a:p>
            <a:r>
              <a:rPr lang="en-US" dirty="0" smtClean="0"/>
              <a:t>3711 S. </a:t>
            </a:r>
            <a:r>
              <a:rPr lang="en-US" dirty="0" err="1" smtClean="0"/>
              <a:t>MoPac</a:t>
            </a:r>
            <a:r>
              <a:rPr lang="en-US" dirty="0" smtClean="0"/>
              <a:t> Expressway,</a:t>
            </a:r>
          </a:p>
          <a:p>
            <a:r>
              <a:rPr lang="en-US" dirty="0" smtClean="0"/>
              <a:t>Building One, Suite 300</a:t>
            </a:r>
          </a:p>
          <a:p>
            <a:r>
              <a:rPr lang="en-US" dirty="0" smtClean="0"/>
              <a:t>Austin, Texas 78746</a:t>
            </a:r>
          </a:p>
          <a:p>
            <a:r>
              <a:rPr lang="en-US" dirty="0" smtClean="0"/>
              <a:t>Tel: 512-472-8021</a:t>
            </a:r>
          </a:p>
          <a:p>
            <a:endParaRPr lang="en-US" dirty="0" smtClean="0"/>
          </a:p>
          <a:p>
            <a:r>
              <a:rPr lang="en-US" dirty="0" smtClean="0"/>
              <a:t>www.bickerstaff.com</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169FF36-31C9-4963-A41F-36445274651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9" name="Rectangle 8"/>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11" name="Rectangle 10"/>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cxnSp>
        <p:nvCxnSpPr>
          <p:cNvPr id="14" name="Straight Connector 13"/>
          <p:cNvCxnSpPr/>
          <p:nvPr userDrawn="1"/>
        </p:nvCxnSpPr>
        <p:spPr>
          <a:xfrm>
            <a:off x="365287" y="2714920"/>
            <a:ext cx="493257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1700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B991D65-B398-4954-958A-BC47669D8B4B}" type="datetime1">
              <a:rPr lang="en-US" smtClean="0"/>
              <a:t>5/12/2017</a:t>
            </a:fld>
            <a:endParaRPr lang="en-US" dirty="0"/>
          </a:p>
        </p:txBody>
      </p:sp>
      <p:sp>
        <p:nvSpPr>
          <p:cNvPr id="5" name="Footer Placeholder 4"/>
          <p:cNvSpPr>
            <a:spLocks noGrp="1"/>
          </p:cNvSpPr>
          <p:nvPr>
            <p:ph type="ftr" sz="quarter" idx="11"/>
          </p:nvPr>
        </p:nvSpPr>
        <p:spPr/>
        <p:txBody>
          <a:body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p>
            <a:fld id="{F77725F9-580E-42D3-9DC3-C365D5D4A628}" type="slidenum">
              <a:rPr lang="en-US" smtClean="0"/>
              <a:t>‹#›</a:t>
            </a:fld>
            <a:endParaRPr lang="en-US" dirty="0"/>
          </a:p>
        </p:txBody>
      </p:sp>
      <p:cxnSp>
        <p:nvCxnSpPr>
          <p:cNvPr id="7" name="Straight Connector 6"/>
          <p:cNvCxnSpPr/>
          <p:nvPr userDrawn="1"/>
        </p:nvCxnSpPr>
        <p:spPr>
          <a:xfrm flipV="1">
            <a:off x="616458" y="1560576"/>
            <a:ext cx="7886700" cy="182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2360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iller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 t="2488" r="13659" b="1131"/>
          <a:stretch/>
        </p:blipFill>
        <p:spPr>
          <a:xfrm>
            <a:off x="-12357" y="-37070"/>
            <a:ext cx="9181071" cy="6882714"/>
          </a:xfrm>
          <a:prstGeom prst="rect">
            <a:avLst/>
          </a:prstGeom>
        </p:spPr>
      </p:pic>
      <p:sp>
        <p:nvSpPr>
          <p:cNvPr id="12" name="Rectangle 11"/>
          <p:cNvSpPr/>
          <p:nvPr userDrawn="1"/>
        </p:nvSpPr>
        <p:spPr>
          <a:xfrm>
            <a:off x="-24714" y="-37070"/>
            <a:ext cx="4856206" cy="689507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9"/>
            <a:ext cx="3886328" cy="1016383"/>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371600"/>
            <a:ext cx="3886328" cy="4718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51F5F1-9FB1-4FCC-B346-B2C2CBDDF0D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00661894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Filler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4" t="234" r="14543" b="9307"/>
          <a:stretch/>
        </p:blipFill>
        <p:spPr>
          <a:xfrm>
            <a:off x="-12192" y="-24385"/>
            <a:ext cx="9192768" cy="6754369"/>
          </a:xfrm>
          <a:prstGeom prst="rect">
            <a:avLst/>
          </a:prstGeom>
        </p:spPr>
      </p:pic>
      <p:sp>
        <p:nvSpPr>
          <p:cNvPr id="12" name="Rectangle 11"/>
          <p:cNvSpPr/>
          <p:nvPr userDrawn="1"/>
        </p:nvSpPr>
        <p:spPr>
          <a:xfrm>
            <a:off x="329184" y="-146304"/>
            <a:ext cx="4962144" cy="700430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231648"/>
            <a:ext cx="4484560" cy="860401"/>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1184600"/>
            <a:ext cx="4484560" cy="4905051"/>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9B674D-FD61-4DF1-9FDE-9C41F0F8C9F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22080661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ansisition for Sub-Titl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0387EEE-84D6-49BF-AF90-81CF84376F28}"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78686588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ansisition for Sub-Title 2">
    <p:spTree>
      <p:nvGrpSpPr>
        <p:cNvPr id="1" name=""/>
        <p:cNvGrpSpPr/>
        <p:nvPr/>
      </p:nvGrpSpPr>
      <p:grpSpPr>
        <a:xfrm>
          <a:off x="0" y="0"/>
          <a:ext cx="0" cy="0"/>
          <a:chOff x="0" y="0"/>
          <a:chExt cx="0" cy="0"/>
        </a:xfrm>
      </p:grpSpPr>
      <p:sp>
        <p:nvSpPr>
          <p:cNvPr id="14" name="Rectangle 13"/>
          <p:cNvSpPr/>
          <p:nvPr userDrawn="1"/>
        </p:nvSpPr>
        <p:spPr>
          <a:xfrm>
            <a:off x="0" y="1"/>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7135" y="231649"/>
            <a:ext cx="7673546" cy="2239702"/>
          </a:xfrm>
        </p:spPr>
        <p:txBody>
          <a:bodyPr anchor="b"/>
          <a:lstStyle>
            <a:lvl1pPr>
              <a:defRPr sz="6000">
                <a:solidFill>
                  <a:schemeClr val="tx2"/>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A0EF10B-91DC-4157-945C-7F4E48759404}" type="datetime1">
              <a:rPr lang="en-US" smtClean="0"/>
              <a:t>5/12/2017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77725F9-580E-42D3-9DC3-C365D5D4A628}" type="slidenum">
              <a:rPr lang="en-US" smtClean="0"/>
              <a:pPr/>
              <a:t>‹#›</a:t>
            </a:fld>
            <a:endParaRPr lang="en-US" dirty="0"/>
          </a:p>
        </p:txBody>
      </p:sp>
      <p:sp>
        <p:nvSpPr>
          <p:cNvPr id="8" name="Rectangle 7"/>
          <p:cNvSpPr/>
          <p:nvPr userDrawn="1"/>
        </p:nvSpPr>
        <p:spPr>
          <a:xfrm>
            <a:off x="0" y="666200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8588783" y="6255292"/>
            <a:ext cx="481784" cy="567242"/>
            <a:chOff x="5620789" y="3346373"/>
            <a:chExt cx="1675557" cy="1972763"/>
          </a:xfrm>
        </p:grpSpPr>
        <p:sp>
          <p:nvSpPr>
            <p:cNvPr id="10" name="Rectangle 9"/>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320080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NUL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NUL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NUL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image" Target="NUL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image" Target="NUL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433" y="69327"/>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FAEF2E-34DE-4D3A-B3FB-714EE0F5A917}" type="datetime1">
              <a:rPr lang="en-US" smtClean="0"/>
              <a:t>5/12/2017</a:t>
            </a:fld>
            <a:endParaRPr lang="en-US" dirty="0"/>
          </a:p>
        </p:txBody>
      </p:sp>
      <p:sp>
        <p:nvSpPr>
          <p:cNvPr id="5" name="Footer Placeholder 4"/>
          <p:cNvSpPr>
            <a:spLocks noGrp="1"/>
          </p:cNvSpPr>
          <p:nvPr>
            <p:ph type="ftr" sz="quarter" idx="3"/>
          </p:nvPr>
        </p:nvSpPr>
        <p:spPr>
          <a:xfrm>
            <a:off x="5502683" y="6290199"/>
            <a:ext cx="3086100" cy="365125"/>
          </a:xfrm>
          <a:prstGeom prst="rect">
            <a:avLst/>
          </a:prstGeom>
        </p:spPr>
        <p:txBody>
          <a:bodyPr vert="horz" lIns="91440" tIns="45720" rIns="91440" bIns="45720" rtlCol="0" anchor="ctr"/>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4"/>
          </p:nvPr>
        </p:nvSpPr>
        <p:spPr>
          <a:xfrm>
            <a:off x="7013167" y="115096"/>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1688145463"/>
      </p:ext>
    </p:extLst>
  </p:cSld>
  <p:clrMap bg1="lt1" tx1="dk1" bg2="lt2" tx2="dk2" accent1="accent1" accent2="accent2" accent3="accent3" accent4="accent4" accent5="accent5" accent6="accent6" hlink="hlink" folHlink="folHlink"/>
  <p:sldLayoutIdLst>
    <p:sldLayoutId id="2147483661" r:id="rId1"/>
    <p:sldLayoutId id="2147483771" r:id="rId2"/>
    <p:sldLayoutId id="2147483773" r:id="rId3"/>
    <p:sldLayoutId id="2147483772" r:id="rId4"/>
    <p:sldLayoutId id="2147483662" r:id="rId5"/>
    <p:sldLayoutId id="2147483778" r:id="rId6"/>
    <p:sldLayoutId id="2147483663" r:id="rId7"/>
    <p:sldLayoutId id="2147483774" r:id="rId8"/>
    <p:sldLayoutId id="2147483775" r:id="rId9"/>
    <p:sldLayoutId id="2147483777" r:id="rId10"/>
    <p:sldLayoutId id="2147483776" r:id="rId11"/>
    <p:sldLayoutId id="2147483678" r:id="rId12"/>
    <p:sldLayoutId id="2147483679" r:id="rId13"/>
    <p:sldLayoutId id="2147483680" r:id="rId14"/>
    <p:sldLayoutId id="2147483682" r:id="rId15"/>
    <p:sldLayoutId id="2147483664" r:id="rId16"/>
    <p:sldLayoutId id="2147483665" r:id="rId17"/>
    <p:sldLayoutId id="2147483675" r:id="rId18"/>
    <p:sldLayoutId id="2147483681" r:id="rId19"/>
    <p:sldLayoutId id="2147483676" r:id="rId20"/>
    <p:sldLayoutId id="2147483677" r:id="rId21"/>
    <p:sldLayoutId id="2147483666" r:id="rId22"/>
    <p:sldLayoutId id="2147483667" r:id="rId23"/>
    <p:sldLayoutId id="2147483668" r:id="rId24"/>
    <p:sldLayoutId id="2147483669" r:id="rId25"/>
    <p:sldLayoutId id="2147483670" r:id="rId26"/>
    <p:sldLayoutId id="2147483671" r:id="rId27"/>
    <p:sldLayoutId id="2147483672" r:id="rId28"/>
    <p:sldLayoutId id="2147483674" r:id="rId29"/>
    <p:sldLayoutId id="2147483673"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FAEF2E-34DE-4D3A-B3FB-714EE0F5A917}" type="datetime1">
              <a:rPr lang="en-US" smtClean="0"/>
              <a:t>5/12/2017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6393928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FAEF2E-34DE-4D3A-B3FB-714EE0F5A917}" type="datetime1">
              <a:rPr lang="en-US" smtClean="0"/>
              <a:t>5/12/2017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8791856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FAEF2E-34DE-4D3A-B3FB-714EE0F5A917}" type="datetime1">
              <a:rPr lang="en-US" smtClean="0"/>
              <a:t>5/12/2017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23434423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FAEF2E-34DE-4D3A-B3FB-714EE0F5A917}" type="datetime1">
              <a:rPr lang="en-US" smtClean="0"/>
              <a:t>5/12/2017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 2015 Bickerstaff Heath Delgado Acosta LLP</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77725F9-580E-42D3-9DC3-C365D5D4A628}" type="slidenum">
              <a:rPr lang="en-US" smtClean="0"/>
              <a:pPr/>
              <a:t>‹#›</a:t>
            </a:fld>
            <a:endParaRPr lang="en-US" dirty="0"/>
          </a:p>
        </p:txBody>
      </p:sp>
      <p:sp>
        <p:nvSpPr>
          <p:cNvPr id="7" name="Rectangle 6"/>
          <p:cNvSpPr/>
          <p:nvPr userDrawn="1"/>
        </p:nvSpPr>
        <p:spPr>
          <a:xfrm>
            <a:off x="0" y="6655324"/>
            <a:ext cx="9144000" cy="202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8588783" y="6255292"/>
            <a:ext cx="481784" cy="567242"/>
            <a:chOff x="5620789" y="3346373"/>
            <a:chExt cx="1675557" cy="1972763"/>
          </a:xfrm>
        </p:grpSpPr>
        <p:sp>
          <p:nvSpPr>
            <p:cNvPr id="9" name="Rectangle 8"/>
            <p:cNvSpPr/>
            <p:nvPr userDrawn="1"/>
          </p:nvSpPr>
          <p:spPr>
            <a:xfrm>
              <a:off x="5620789" y="3346373"/>
              <a:ext cx="1675557" cy="197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620789" y="3346373"/>
              <a:ext cx="1675557" cy="1972763"/>
            </a:xfrm>
            <a:prstGeom prst="rect">
              <a:avLst/>
            </a:prstGeom>
          </p:spPr>
        </p:pic>
      </p:grpSp>
    </p:spTree>
    <p:extLst>
      <p:ext uri="{BB962C8B-B14F-4D97-AF65-F5344CB8AC3E}">
        <p14:creationId xmlns:p14="http://schemas.microsoft.com/office/powerpoint/2010/main" val="358246813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ogers@Bickerstaff.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4294967295"/>
          </p:nvPr>
        </p:nvSpPr>
        <p:spPr>
          <a:xfrm>
            <a:off x="596869" y="4246135"/>
            <a:ext cx="7886700" cy="2451548"/>
          </a:xfrm>
        </p:spPr>
        <p:txBody>
          <a:bodyPr>
            <a:normAutofit fontScale="92500" lnSpcReduction="10000"/>
          </a:bodyPr>
          <a:lstStyle/>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Emily W. Rogers</a:t>
            </a: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Bickerstaff Heath Delgado Acosta LLP</a:t>
            </a: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3711 S. MoPac Expwy.</a:t>
            </a:r>
            <a:endParaRPr lang="en-US" sz="2100" dirty="0">
              <a:latin typeface="Times New Roman" panose="02020603050405020304" pitchFamily="18" charset="0"/>
              <a:cs typeface="Times New Roman" panose="02020603050405020304" pitchFamily="18" charset="0"/>
            </a:endParaRP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Bldg. 1, Suite 300</a:t>
            </a: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Austin, TX  78746</a:t>
            </a: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rPr>
              <a:t>512-472-8021</a:t>
            </a:r>
          </a:p>
          <a:p>
            <a:pPr marL="0" indent="0" algn="ctr" eaLnBrk="1" hangingPunct="1">
              <a:lnSpc>
                <a:spcPct val="80000"/>
              </a:lnSpc>
              <a:buNone/>
              <a:defRPr/>
            </a:pPr>
            <a:r>
              <a:rPr lang="en-US" sz="2100" dirty="0" smtClean="0">
                <a:latin typeface="Times New Roman" panose="02020603050405020304" pitchFamily="18" charset="0"/>
                <a:cs typeface="Times New Roman" panose="02020603050405020304" pitchFamily="18" charset="0"/>
                <a:hlinkClick r:id="rId3"/>
              </a:rPr>
              <a:t>erogers@bickerstaff.com</a:t>
            </a:r>
            <a:r>
              <a:rPr lang="en-US" sz="2100" dirty="0" smtClean="0">
                <a:latin typeface="Times New Roman" panose="02020603050405020304" pitchFamily="18" charset="0"/>
                <a:cs typeface="Times New Roman" panose="02020603050405020304" pitchFamily="18" charset="0"/>
              </a:rPr>
              <a:t> </a:t>
            </a:r>
            <a:endParaRPr lang="en-US" sz="2100" dirty="0" smtClean="0"/>
          </a:p>
          <a:p>
            <a:pPr marL="0" indent="0" algn="ctr" eaLnBrk="1" hangingPunct="1">
              <a:lnSpc>
                <a:spcPct val="80000"/>
              </a:lnSpc>
              <a:buNone/>
              <a:defRPr/>
            </a:pPr>
            <a:endParaRPr lang="en-US" sz="2400" dirty="0" smtClean="0"/>
          </a:p>
        </p:txBody>
      </p:sp>
      <p:sp>
        <p:nvSpPr>
          <p:cNvPr id="5" name="TextBox 4"/>
          <p:cNvSpPr txBox="1"/>
          <p:nvPr/>
        </p:nvSpPr>
        <p:spPr>
          <a:xfrm>
            <a:off x="2497106" y="1565429"/>
            <a:ext cx="4086225" cy="707886"/>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May </a:t>
            </a:r>
            <a:r>
              <a:rPr lang="en-US" sz="2000" b="1" dirty="0" smtClean="0">
                <a:solidFill>
                  <a:schemeClr val="bg1"/>
                </a:solidFill>
                <a:latin typeface="Times New Roman" panose="02020603050405020304" pitchFamily="18" charset="0"/>
                <a:cs typeface="Times New Roman" panose="02020603050405020304" pitchFamily="18" charset="0"/>
              </a:rPr>
              <a:t>23-27, 2017 </a:t>
            </a:r>
            <a:r>
              <a:rPr lang="en-US" sz="2000" b="1" dirty="0">
                <a:solidFill>
                  <a:schemeClr val="bg1"/>
                </a:solidFill>
                <a:latin typeface="Times New Roman" panose="02020603050405020304" pitchFamily="18" charset="0"/>
                <a:cs typeface="Times New Roman" panose="02020603050405020304" pitchFamily="18" charset="0"/>
              </a:rPr>
              <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South Padre Island, TX</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0" y="205482"/>
            <a:ext cx="9143999" cy="1262813"/>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19</a:t>
            </a:r>
            <a:r>
              <a:rPr lang="en-US" sz="3200" b="1" baseline="30000" dirty="0" smtClean="0">
                <a:latin typeface="Times New Roman" panose="02020603050405020304" pitchFamily="18" charset="0"/>
                <a:cs typeface="Times New Roman" panose="02020603050405020304" pitchFamily="18" charset="0"/>
              </a:rPr>
              <a:t>th</a:t>
            </a:r>
            <a:r>
              <a:rPr lang="en-US" sz="3200" b="1" dirty="0" smtClean="0">
                <a:latin typeface="Times New Roman" panose="02020603050405020304" pitchFamily="18" charset="0"/>
                <a:cs typeface="Times New Roman" panose="02020603050405020304" pitchFamily="18" charset="0"/>
              </a:rPr>
              <a:t> Annual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Lower </a:t>
            </a:r>
            <a:r>
              <a:rPr lang="en-US" sz="3200" b="1" dirty="0">
                <a:latin typeface="Times New Roman" panose="02020603050405020304" pitchFamily="18" charset="0"/>
                <a:cs typeface="Times New Roman" panose="02020603050405020304" pitchFamily="18" charset="0"/>
              </a:rPr>
              <a:t>Rio Grande Valley </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Water Management &amp; Planning Conference</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70600" y="2614919"/>
            <a:ext cx="7886701" cy="1631216"/>
          </a:xfrm>
          <a:prstGeom prst="rect">
            <a:avLst/>
          </a:prstGeom>
          <a:noFill/>
        </p:spPr>
        <p:txBody>
          <a:bodyPr wrap="square" rtlCol="0">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The Legal and Practical Requirements</a:t>
            </a:r>
          </a:p>
          <a:p>
            <a:pPr algn="ctr"/>
            <a:r>
              <a:rPr lang="en-US" sz="3600" b="1" dirty="0">
                <a:solidFill>
                  <a:schemeClr val="bg1"/>
                </a:solidFill>
                <a:latin typeface="Times New Roman" panose="02020603050405020304" pitchFamily="18" charset="0"/>
                <a:cs typeface="Times New Roman" panose="02020603050405020304" pitchFamily="18" charset="0"/>
              </a:rPr>
              <a:t>f</a:t>
            </a:r>
            <a:r>
              <a:rPr lang="en-US" sz="3600" b="1" dirty="0" smtClean="0">
                <a:solidFill>
                  <a:schemeClr val="bg1"/>
                </a:solidFill>
                <a:latin typeface="Times New Roman" panose="02020603050405020304" pitchFamily="18" charset="0"/>
                <a:cs typeface="Times New Roman" panose="02020603050405020304" pitchFamily="18" charset="0"/>
              </a:rPr>
              <a:t>or Permitting Return Flows</a:t>
            </a:r>
            <a:r>
              <a:rPr lang="en-US" sz="3600" dirty="0">
                <a:solidFill>
                  <a:schemeClr val="bg1"/>
                </a:solidFill>
                <a:latin typeface="Times New Roman" panose="02020603050405020304" pitchFamily="18" charset="0"/>
                <a:cs typeface="Times New Roman" panose="02020603050405020304" pitchFamily="18" charset="0"/>
              </a:rPr>
              <a:t/>
            </a:r>
            <a:br>
              <a:rPr lang="en-US" sz="36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548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671284" y="1931543"/>
            <a:ext cx="7799616" cy="4395840"/>
          </a:xfrm>
        </p:spPr>
        <p:txBody>
          <a:bodyPr>
            <a:noAutofit/>
          </a:bodyPr>
          <a:lstStyle/>
          <a:p>
            <a:pPr marL="0" indent="0">
              <a:buNone/>
            </a:pPr>
            <a:r>
              <a:rPr lang="en-US" sz="2200" dirty="0" smtClean="0">
                <a:latin typeface="Times New Roman" panose="02020603050405020304" pitchFamily="18" charset="0"/>
                <a:cs typeface="Times New Roman" panose="02020603050405020304" pitchFamily="18" charset="0"/>
              </a:rPr>
              <a:t>Obtain a new appropriation pursuant to Texas Water Code § 11.046(c), § 11.121:</a:t>
            </a:r>
          </a:p>
          <a:p>
            <a:pPr marL="822960" lvl="1" indent="-457200"/>
            <a:r>
              <a:rPr lang="en-US" sz="2200" dirty="0" smtClean="0">
                <a:latin typeface="Times New Roman" panose="02020603050405020304" pitchFamily="18" charset="0"/>
                <a:cs typeface="Times New Roman" panose="02020603050405020304" pitchFamily="18" charset="0"/>
              </a:rPr>
              <a:t>Water availability analysis</a:t>
            </a:r>
          </a:p>
          <a:p>
            <a:pPr marL="822960" lvl="1" indent="-457200"/>
            <a:r>
              <a:rPr lang="en-US" sz="2200" dirty="0" smtClean="0">
                <a:latin typeface="Times New Roman" panose="02020603050405020304" pitchFamily="18" charset="0"/>
                <a:cs typeface="Times New Roman" panose="02020603050405020304" pitchFamily="18" charset="0"/>
              </a:rPr>
              <a:t>Priority date</a:t>
            </a:r>
          </a:p>
          <a:p>
            <a:pPr marL="822960" lvl="1" indent="-457200"/>
            <a:r>
              <a:rPr lang="en-US" sz="2200" dirty="0" smtClean="0">
                <a:latin typeface="Times New Roman" panose="02020603050405020304" pitchFamily="18" charset="0"/>
                <a:cs typeface="Times New Roman" panose="02020603050405020304" pitchFamily="18" charset="0"/>
              </a:rPr>
              <a:t>Environmental flows</a:t>
            </a:r>
            <a:endParaRPr lang="en-US" sz="2200" dirty="0">
              <a:latin typeface="Times New Roman" panose="02020603050405020304" pitchFamily="18" charset="0"/>
              <a:cs typeface="Times New Roman" panose="02020603050405020304" pitchFamily="18" charset="0"/>
            </a:endParaRPr>
          </a:p>
          <a:p>
            <a:pPr marL="0" lvl="1" indent="0">
              <a:buNone/>
            </a:pPr>
            <a:endParaRPr lang="en-US" sz="2200" dirty="0" smtClean="0">
              <a:latin typeface="Times New Roman" panose="02020603050405020304" pitchFamily="18" charset="0"/>
              <a:cs typeface="Times New Roman" panose="02020603050405020304" pitchFamily="18" charset="0"/>
            </a:endParaRPr>
          </a:p>
          <a:p>
            <a:pPr marL="0" lvl="1" indent="0">
              <a:buNone/>
            </a:pPr>
            <a:r>
              <a:rPr lang="en-US" sz="2200" dirty="0" smtClean="0">
                <a:latin typeface="Times New Roman" panose="02020603050405020304" pitchFamily="18" charset="0"/>
                <a:cs typeface="Times New Roman" panose="02020603050405020304" pitchFamily="18" charset="0"/>
              </a:rPr>
              <a:t>Options:</a:t>
            </a:r>
          </a:p>
          <a:p>
            <a:pPr marL="914400" lvl="1" indent="-457200"/>
            <a:r>
              <a:rPr lang="en-US" sz="2200" dirty="0" smtClean="0">
                <a:latin typeface="Times New Roman" panose="02020603050405020304" pitchFamily="18" charset="0"/>
                <a:cs typeface="Times New Roman" panose="02020603050405020304" pitchFamily="18" charset="0"/>
              </a:rPr>
              <a:t>Agreement between City A and City B</a:t>
            </a:r>
          </a:p>
          <a:p>
            <a:pPr marL="914400" lvl="1" indent="-457200"/>
            <a:r>
              <a:rPr lang="en-US" sz="2200" dirty="0" smtClean="0">
                <a:latin typeface="Times New Roman" panose="02020603050405020304" pitchFamily="18" charset="0"/>
                <a:cs typeface="Times New Roman" panose="02020603050405020304" pitchFamily="18" charset="0"/>
              </a:rPr>
              <a:t>City A </a:t>
            </a:r>
            <a:r>
              <a:rPr lang="en-US" sz="2200" dirty="0" err="1"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co-</a:t>
            </a:r>
            <a:r>
              <a:rPr lang="en-US" sz="2200" dirty="0" err="1" smtClean="0">
                <a:latin typeface="Times New Roman" panose="02020603050405020304" pitchFamily="18" charset="0"/>
                <a:cs typeface="Times New Roman" panose="02020603050405020304" pitchFamily="18" charset="0"/>
              </a:rPr>
              <a:t>permittee</a:t>
            </a:r>
            <a:endParaRPr lang="en-US" sz="2200" dirty="0" smtClean="0">
              <a:latin typeface="Times New Roman" panose="02020603050405020304" pitchFamily="18" charset="0"/>
              <a:cs typeface="Times New Roman" panose="02020603050405020304" pitchFamily="18" charset="0"/>
            </a:endParaRPr>
          </a:p>
          <a:p>
            <a:pPr marL="914400" lvl="1" indent="-457200"/>
            <a:r>
              <a:rPr lang="en-US" sz="2200" dirty="0" smtClean="0">
                <a:latin typeface="Times New Roman" panose="02020603050405020304" pitchFamily="18" charset="0"/>
                <a:cs typeface="Times New Roman" panose="02020603050405020304" pitchFamily="18" charset="0"/>
              </a:rPr>
              <a:t>Obtain bed and banks under Texas Water Code § 11.042(b)</a:t>
            </a:r>
            <a:endParaRPr lang="en-US"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1284" y="382354"/>
            <a:ext cx="7886700" cy="954107"/>
          </a:xfrm>
          <a:prstGeom prst="rect">
            <a:avLst/>
          </a:prstGeom>
          <a:noFill/>
        </p:spPr>
        <p:txBody>
          <a:bodyPr wrap="square" rtlCol="0">
            <a:spAutoFit/>
          </a:bodyPr>
          <a:lstStyle/>
          <a:p>
            <a:pPr algn="ctr"/>
            <a:r>
              <a:rPr lang="en-US" sz="2800" b="1" dirty="0" smtClean="0">
                <a:solidFill>
                  <a:schemeClr val="accent1"/>
                </a:solidFill>
                <a:latin typeface="Times New Roman" panose="02020603050405020304" pitchFamily="18" charset="0"/>
                <a:cs typeface="Times New Roman" panose="02020603050405020304" pitchFamily="18" charset="0"/>
              </a:rPr>
              <a:t>Scenario 3:  Groundwater-based Return Flows from City A and City B wants to reuse the water</a:t>
            </a:r>
            <a:endParaRPr lang="en-US" sz="28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34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671284" y="1931543"/>
            <a:ext cx="7799616" cy="4395840"/>
          </a:xfrm>
        </p:spPr>
        <p:txBody>
          <a:bodyPr>
            <a:noAutofit/>
          </a:bodyPr>
          <a:lstStyle/>
          <a:p>
            <a:pPr marL="0" indent="0">
              <a:buNone/>
            </a:pPr>
            <a:r>
              <a:rPr lang="en-US" sz="2200" dirty="0" smtClean="0">
                <a:latin typeface="Times New Roman" panose="02020603050405020304" pitchFamily="18" charset="0"/>
                <a:cs typeface="Times New Roman" panose="02020603050405020304" pitchFamily="18" charset="0"/>
              </a:rPr>
              <a:t>Obtain a new appropriation pursuant to Texas Water Code § 11.046(c), § 11.121:</a:t>
            </a:r>
          </a:p>
          <a:p>
            <a:pPr marL="822960" lvl="1" indent="-457200"/>
            <a:r>
              <a:rPr lang="en-US" sz="2200" dirty="0" smtClean="0">
                <a:latin typeface="Times New Roman" panose="02020603050405020304" pitchFamily="18" charset="0"/>
                <a:cs typeface="Times New Roman" panose="02020603050405020304" pitchFamily="18" charset="0"/>
              </a:rPr>
              <a:t>Water availability analysis</a:t>
            </a:r>
          </a:p>
          <a:p>
            <a:pPr marL="822960" lvl="1" indent="-457200"/>
            <a:r>
              <a:rPr lang="en-US" sz="2200" dirty="0" smtClean="0">
                <a:latin typeface="Times New Roman" panose="02020603050405020304" pitchFamily="18" charset="0"/>
                <a:cs typeface="Times New Roman" panose="02020603050405020304" pitchFamily="18" charset="0"/>
              </a:rPr>
              <a:t>Priority date</a:t>
            </a:r>
          </a:p>
          <a:p>
            <a:pPr marL="822960" lvl="1" indent="-457200"/>
            <a:r>
              <a:rPr lang="en-US" sz="2200" dirty="0" smtClean="0">
                <a:latin typeface="Times New Roman" panose="02020603050405020304" pitchFamily="18" charset="0"/>
                <a:cs typeface="Times New Roman" panose="02020603050405020304" pitchFamily="18" charset="0"/>
              </a:rPr>
              <a:t>Environmental flows</a:t>
            </a:r>
            <a:endParaRPr lang="en-US" sz="2200" dirty="0">
              <a:latin typeface="Times New Roman" panose="02020603050405020304" pitchFamily="18" charset="0"/>
              <a:cs typeface="Times New Roman" panose="02020603050405020304" pitchFamily="18" charset="0"/>
            </a:endParaRPr>
          </a:p>
          <a:p>
            <a:pPr marL="0" lvl="1" indent="0">
              <a:buNone/>
            </a:pPr>
            <a:endParaRPr lang="en-US" sz="2200" dirty="0" smtClean="0">
              <a:latin typeface="Times New Roman" panose="02020603050405020304" pitchFamily="18" charset="0"/>
              <a:cs typeface="Times New Roman" panose="02020603050405020304" pitchFamily="18" charset="0"/>
            </a:endParaRPr>
          </a:p>
          <a:p>
            <a:pPr marL="0" lvl="1" indent="0">
              <a:buNone/>
            </a:pPr>
            <a:r>
              <a:rPr lang="en-US" sz="2200" dirty="0" smtClean="0">
                <a:latin typeface="Times New Roman" panose="02020603050405020304" pitchFamily="18" charset="0"/>
                <a:cs typeface="Times New Roman" panose="02020603050405020304" pitchFamily="18" charset="0"/>
              </a:rPr>
              <a:t>Options:</a:t>
            </a:r>
          </a:p>
          <a:p>
            <a:pPr marL="914400" lvl="1" indent="-457200"/>
            <a:r>
              <a:rPr lang="en-US" sz="2200" dirty="0" smtClean="0">
                <a:latin typeface="Times New Roman" panose="02020603050405020304" pitchFamily="18" charset="0"/>
                <a:cs typeface="Times New Roman" panose="02020603050405020304" pitchFamily="18" charset="0"/>
              </a:rPr>
              <a:t>Agreement between City A and City B</a:t>
            </a:r>
          </a:p>
          <a:p>
            <a:pPr marL="914400" lvl="1" indent="-457200"/>
            <a:r>
              <a:rPr lang="en-US" sz="2200" dirty="0" smtClean="0">
                <a:latin typeface="Times New Roman" panose="02020603050405020304" pitchFamily="18" charset="0"/>
                <a:cs typeface="Times New Roman" panose="02020603050405020304" pitchFamily="18" charset="0"/>
              </a:rPr>
              <a:t>City A </a:t>
            </a:r>
            <a:r>
              <a:rPr lang="en-US" sz="2200" dirty="0" err="1"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co-</a:t>
            </a:r>
            <a:r>
              <a:rPr lang="en-US" sz="2200" dirty="0" err="1" smtClean="0">
                <a:latin typeface="Times New Roman" panose="02020603050405020304" pitchFamily="18" charset="0"/>
                <a:cs typeface="Times New Roman" panose="02020603050405020304" pitchFamily="18" charset="0"/>
              </a:rPr>
              <a:t>permittee</a:t>
            </a:r>
            <a:endParaRPr lang="en-US" sz="2200" dirty="0" smtClean="0">
              <a:latin typeface="Times New Roman" panose="02020603050405020304" pitchFamily="18" charset="0"/>
              <a:cs typeface="Times New Roman" panose="02020603050405020304" pitchFamily="18" charset="0"/>
            </a:endParaRPr>
          </a:p>
          <a:p>
            <a:pPr marL="914400" lvl="1" indent="-457200"/>
            <a:r>
              <a:rPr lang="en-US" sz="2200" dirty="0" smtClean="0">
                <a:latin typeface="Times New Roman" panose="02020603050405020304" pitchFamily="18" charset="0"/>
                <a:cs typeface="Times New Roman" panose="02020603050405020304" pitchFamily="18" charset="0"/>
              </a:rPr>
              <a:t>Obtain bed and banks under Texas Water Code § 11.042(c)</a:t>
            </a:r>
            <a:endParaRPr lang="en-US"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1284" y="382354"/>
            <a:ext cx="7886700" cy="954107"/>
          </a:xfrm>
          <a:prstGeom prst="rect">
            <a:avLst/>
          </a:prstGeom>
          <a:noFill/>
        </p:spPr>
        <p:txBody>
          <a:bodyPr wrap="square" rtlCol="0">
            <a:spAutoFit/>
          </a:bodyPr>
          <a:lstStyle/>
          <a:p>
            <a:pPr algn="ctr"/>
            <a:r>
              <a:rPr lang="en-US" sz="2800" b="1" dirty="0" smtClean="0">
                <a:solidFill>
                  <a:schemeClr val="accent1"/>
                </a:solidFill>
                <a:latin typeface="Times New Roman" panose="02020603050405020304" pitchFamily="18" charset="0"/>
                <a:cs typeface="Times New Roman" panose="02020603050405020304" pitchFamily="18" charset="0"/>
              </a:rPr>
              <a:t>Scenario 4:  Surface water-based Return Flows from City A and City B wants to reuse the water</a:t>
            </a:r>
            <a:endParaRPr lang="en-US" sz="28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5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1082251" y="3226399"/>
            <a:ext cx="3027410" cy="502211"/>
          </a:xfrm>
        </p:spPr>
        <p:txBody>
          <a:bodyPr>
            <a:noAutofit/>
          </a:bodyPr>
          <a:lstStyle/>
          <a:p>
            <a:pPr marL="0" indent="0" algn="ctr">
              <a:buNone/>
            </a:pPr>
            <a:r>
              <a:rPr lang="en-US" sz="2000" dirty="0" smtClean="0">
                <a:latin typeface="Times New Roman" panose="02020603050405020304" pitchFamily="18" charset="0"/>
                <a:cs typeface="Times New Roman" panose="02020603050405020304" pitchFamily="18" charset="0"/>
              </a:rPr>
              <a:t>The 1944 Treaty between the United States of America and Mexico</a:t>
            </a:r>
          </a:p>
        </p:txBody>
      </p:sp>
      <p:sp>
        <p:nvSpPr>
          <p:cNvPr id="3" name="TextBox 2"/>
          <p:cNvSpPr txBox="1"/>
          <p:nvPr/>
        </p:nvSpPr>
        <p:spPr>
          <a:xfrm>
            <a:off x="661011" y="733139"/>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The Rio Grande Twist</a:t>
            </a:r>
            <a:endParaRPr lang="en-US" sz="36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11661" y="1615489"/>
            <a:ext cx="3101490" cy="4805626"/>
          </a:xfrm>
          <a:prstGeom prst="rect">
            <a:avLst/>
          </a:prstGeom>
        </p:spPr>
      </p:pic>
    </p:spTree>
    <p:extLst>
      <p:ext uri="{BB962C8B-B14F-4D97-AF65-F5344CB8AC3E}">
        <p14:creationId xmlns:p14="http://schemas.microsoft.com/office/powerpoint/2010/main" val="179239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011" y="733139"/>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The Rio Grande Twist</a:t>
            </a:r>
            <a:endParaRPr lang="en-US" sz="36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3"/>
          <a:stretch>
            <a:fillRect/>
          </a:stretch>
        </p:blipFill>
        <p:spPr>
          <a:xfrm>
            <a:off x="1157961" y="2193097"/>
            <a:ext cx="6663690" cy="3486150"/>
          </a:xfrm>
          <a:prstGeom prst="rect">
            <a:avLst/>
          </a:prstGeom>
        </p:spPr>
      </p:pic>
    </p:spTree>
    <p:extLst>
      <p:ext uri="{BB962C8B-B14F-4D97-AF65-F5344CB8AC3E}">
        <p14:creationId xmlns:p14="http://schemas.microsoft.com/office/powerpoint/2010/main" val="264055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011" y="733139"/>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The Rio Grande Twist</a:t>
            </a:r>
            <a:endParaRPr lang="en-US" sz="36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a:stretch>
            <a:fillRect/>
          </a:stretch>
        </p:blipFill>
        <p:spPr>
          <a:xfrm>
            <a:off x="1428108" y="1949535"/>
            <a:ext cx="6185041" cy="4137660"/>
          </a:xfrm>
          <a:prstGeom prst="rect">
            <a:avLst/>
          </a:prstGeom>
        </p:spPr>
      </p:pic>
    </p:spTree>
    <p:extLst>
      <p:ext uri="{BB962C8B-B14F-4D97-AF65-F5344CB8AC3E}">
        <p14:creationId xmlns:p14="http://schemas.microsoft.com/office/powerpoint/2010/main" val="1590681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671286" y="2250040"/>
            <a:ext cx="7886700" cy="3925950"/>
          </a:xfrm>
        </p:spPr>
        <p:txBody>
          <a:bodyPr>
            <a:noAutofit/>
          </a:bodyPr>
          <a:lstStyle/>
          <a:p>
            <a:pPr marL="457200" indent="-457200"/>
            <a:r>
              <a:rPr lang="en-US" sz="3600" dirty="0" smtClean="0">
                <a:latin typeface="Times New Roman" panose="02020603050405020304" pitchFamily="18" charset="0"/>
                <a:cs typeface="Times New Roman" panose="02020603050405020304" pitchFamily="18" charset="0"/>
              </a:rPr>
              <a:t>30 Tex. Admin. Code Chapter 210 (non-potable reuse)</a:t>
            </a:r>
          </a:p>
          <a:p>
            <a:pPr marL="0" indent="0">
              <a:buNone/>
            </a:pPr>
            <a:endParaRPr lang="en-US" sz="3600" dirty="0">
              <a:latin typeface="Times New Roman" panose="02020603050405020304" pitchFamily="18" charset="0"/>
              <a:cs typeface="Times New Roman" panose="02020603050405020304" pitchFamily="18" charset="0"/>
            </a:endParaRPr>
          </a:p>
          <a:p>
            <a:pPr marL="457200" indent="-457200"/>
            <a:r>
              <a:rPr lang="en-US" sz="3600" dirty="0" smtClean="0">
                <a:latin typeface="Times New Roman" panose="02020603050405020304" pitchFamily="18" charset="0"/>
                <a:cs typeface="Times New Roman" panose="02020603050405020304" pitchFamily="18" charset="0"/>
              </a:rPr>
              <a:t>Safe Drinking Water Act</a:t>
            </a:r>
          </a:p>
          <a:p>
            <a:pPr marL="0" indent="0">
              <a:buNone/>
            </a:pPr>
            <a:endParaRPr lang="en-US" sz="3600" dirty="0" smtClean="0">
              <a:latin typeface="Times New Roman" panose="02020603050405020304" pitchFamily="18" charset="0"/>
              <a:cs typeface="Times New Roman" panose="02020603050405020304" pitchFamily="18" charset="0"/>
            </a:endParaRPr>
          </a:p>
          <a:p>
            <a:pPr marL="457200" indent="-457200"/>
            <a:r>
              <a:rPr lang="en-US" sz="3600" dirty="0" smtClean="0">
                <a:latin typeface="Times New Roman" panose="02020603050405020304" pitchFamily="18" charset="0"/>
                <a:cs typeface="Times New Roman" panose="02020603050405020304" pitchFamily="18" charset="0"/>
              </a:rPr>
              <a:t>30 Tex. Admin. Code Chapter 290</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1285" y="733139"/>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Direct Reuse</a:t>
            </a:r>
            <a:endParaRPr lang="en-US" sz="36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040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26" y="458913"/>
            <a:ext cx="7467600" cy="808038"/>
          </a:xfrm>
        </p:spPr>
        <p:txBody>
          <a:bodyPr>
            <a:normAutofit/>
          </a:bodyPr>
          <a:lstStyle/>
          <a:p>
            <a:pPr algn="ctr"/>
            <a:r>
              <a:rPr lang="en-US" sz="4000" b="1" dirty="0" smtClean="0">
                <a:solidFill>
                  <a:schemeClr val="accent1"/>
                </a:solidFill>
                <a:latin typeface="Times New Roman" pitchFamily="18" charset="0"/>
                <a:cs typeface="Times New Roman" pitchFamily="18" charset="0"/>
              </a:rPr>
              <a:t>Direct Reuse – Non-Potable Uses</a:t>
            </a:r>
            <a:endParaRPr lang="en-US"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36998" y="1785937"/>
            <a:ext cx="7849456" cy="649038"/>
          </a:xfrm>
        </p:spPr>
        <p:txBody>
          <a:bodyPr>
            <a:normAutofit/>
          </a:bodyPr>
          <a:lstStyle/>
          <a:p>
            <a:pPr marL="0" indent="0">
              <a:buNone/>
            </a:pPr>
            <a:r>
              <a:rPr lang="en-US" sz="2800" dirty="0" smtClean="0">
                <a:latin typeface="Times New Roman" pitchFamily="18" charset="0"/>
                <a:cs typeface="Times New Roman" pitchFamily="18" charset="0"/>
              </a:rPr>
              <a:t>210 Rules:  Type I </a:t>
            </a:r>
            <a:r>
              <a:rPr lang="en-US" sz="2800" dirty="0" smtClean="0">
                <a:latin typeface="Times New Roman" pitchFamily="18" charset="0"/>
                <a:cs typeface="Times New Roman" pitchFamily="18" charset="0"/>
              </a:rPr>
              <a:t>Reclaimed Water</a:t>
            </a:r>
            <a:endParaRPr lang="en-US" sz="2800" dirty="0" smtClean="0">
              <a:latin typeface="Times New Roman" pitchFamily="18" charset="0"/>
              <a:cs typeface="Times New Roman" pitchFamily="18" charset="0"/>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pic>
        <p:nvPicPr>
          <p:cNvPr id="6" name="Picture 5"/>
          <p:cNvPicPr>
            <a:picLocks noChangeAspect="1"/>
          </p:cNvPicPr>
          <p:nvPr/>
        </p:nvPicPr>
        <p:blipFill>
          <a:blip r:embed="rId3"/>
          <a:stretch>
            <a:fillRect/>
          </a:stretch>
        </p:blipFill>
        <p:spPr>
          <a:xfrm>
            <a:off x="1310971" y="2768029"/>
            <a:ext cx="6296025" cy="3048000"/>
          </a:xfrm>
          <a:prstGeom prst="rect">
            <a:avLst/>
          </a:prstGeom>
        </p:spPr>
      </p:pic>
    </p:spTree>
    <p:extLst>
      <p:ext uri="{BB962C8B-B14F-4D97-AF65-F5344CB8AC3E}">
        <p14:creationId xmlns:p14="http://schemas.microsoft.com/office/powerpoint/2010/main" val="398796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26" y="458913"/>
            <a:ext cx="7467600" cy="808038"/>
          </a:xfrm>
        </p:spPr>
        <p:txBody>
          <a:bodyPr>
            <a:normAutofit/>
          </a:bodyPr>
          <a:lstStyle/>
          <a:p>
            <a:pPr algn="ctr"/>
            <a:r>
              <a:rPr lang="en-US" sz="4000" b="1" dirty="0" smtClean="0">
                <a:solidFill>
                  <a:schemeClr val="accent1"/>
                </a:solidFill>
                <a:latin typeface="Times New Roman" pitchFamily="18" charset="0"/>
                <a:cs typeface="Times New Roman" pitchFamily="18" charset="0"/>
              </a:rPr>
              <a:t>Direct Reuse – Non-Potable Uses</a:t>
            </a:r>
            <a:endParaRPr lang="en-US"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36998" y="1785937"/>
            <a:ext cx="7849456" cy="649038"/>
          </a:xfrm>
        </p:spPr>
        <p:txBody>
          <a:bodyPr>
            <a:normAutofit/>
          </a:bodyPr>
          <a:lstStyle/>
          <a:p>
            <a:pPr marL="0" indent="0">
              <a:buNone/>
            </a:pPr>
            <a:r>
              <a:rPr lang="en-US" sz="2800" dirty="0" smtClean="0">
                <a:latin typeface="Times New Roman" pitchFamily="18" charset="0"/>
                <a:cs typeface="Times New Roman" pitchFamily="18" charset="0"/>
              </a:rPr>
              <a:t>210 Rules</a:t>
            </a:r>
            <a:r>
              <a:rPr lang="en-US" sz="2800" dirty="0" smtClean="0">
                <a:latin typeface="Times New Roman" pitchFamily="18" charset="0"/>
                <a:cs typeface="Times New Roman" pitchFamily="18" charset="0"/>
              </a:rPr>
              <a:t>: Type II Reclaimed Water</a:t>
            </a:r>
            <a:endParaRPr lang="en-US" sz="2800" dirty="0" smtClean="0">
              <a:latin typeface="Times New Roman" pitchFamily="18" charset="0"/>
              <a:cs typeface="Times New Roman" pitchFamily="18" charset="0"/>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pic>
        <p:nvPicPr>
          <p:cNvPr id="7" name="Picture 6"/>
          <p:cNvPicPr>
            <a:picLocks noChangeAspect="1"/>
          </p:cNvPicPr>
          <p:nvPr/>
        </p:nvPicPr>
        <p:blipFill>
          <a:blip r:embed="rId3"/>
          <a:stretch>
            <a:fillRect/>
          </a:stretch>
        </p:blipFill>
        <p:spPr>
          <a:xfrm>
            <a:off x="1329273" y="2507589"/>
            <a:ext cx="6238875" cy="3609975"/>
          </a:xfrm>
          <a:prstGeom prst="rect">
            <a:avLst/>
          </a:prstGeom>
        </p:spPr>
      </p:pic>
    </p:spTree>
    <p:extLst>
      <p:ext uri="{BB962C8B-B14F-4D97-AF65-F5344CB8AC3E}">
        <p14:creationId xmlns:p14="http://schemas.microsoft.com/office/powerpoint/2010/main" val="264990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26" y="458913"/>
            <a:ext cx="7467600" cy="808038"/>
          </a:xfrm>
        </p:spPr>
        <p:txBody>
          <a:bodyPr>
            <a:normAutofit/>
          </a:bodyPr>
          <a:lstStyle/>
          <a:p>
            <a:pPr algn="ctr"/>
            <a:r>
              <a:rPr lang="en-US" sz="4000" b="1" dirty="0" smtClean="0">
                <a:solidFill>
                  <a:schemeClr val="accent1"/>
                </a:solidFill>
                <a:latin typeface="Times New Roman" pitchFamily="18" charset="0"/>
                <a:cs typeface="Times New Roman" pitchFamily="18" charset="0"/>
              </a:rPr>
              <a:t>Direct Reuse – Non-Potable Uses</a:t>
            </a:r>
            <a:endParaRPr lang="en-US"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23982" y="1483240"/>
            <a:ext cx="7849456" cy="649038"/>
          </a:xfrm>
        </p:spPr>
        <p:txBody>
          <a:bodyPr>
            <a:normAutofit/>
          </a:bodyPr>
          <a:lstStyle/>
          <a:p>
            <a:pPr marL="0" indent="0">
              <a:buNone/>
            </a:pPr>
            <a:r>
              <a:rPr lang="en-US" sz="2800" dirty="0" err="1" smtClean="0">
                <a:latin typeface="Times New Roman" pitchFamily="18" charset="0"/>
                <a:cs typeface="Times New Roman" pitchFamily="18" charset="0"/>
              </a:rPr>
              <a:t>TCEQ’s</a:t>
            </a:r>
            <a:r>
              <a:rPr lang="en-US" sz="2800" dirty="0" smtClean="0">
                <a:latin typeface="Times New Roman" pitchFamily="18" charset="0"/>
                <a:cs typeface="Times New Roman" pitchFamily="18" charset="0"/>
              </a:rPr>
              <a:t> Chapter 290 Requirements</a:t>
            </a: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pic>
        <p:nvPicPr>
          <p:cNvPr id="6" name="Picture 5"/>
          <p:cNvPicPr>
            <a:picLocks noChangeAspect="1"/>
          </p:cNvPicPr>
          <p:nvPr/>
        </p:nvPicPr>
        <p:blipFill>
          <a:blip r:embed="rId3"/>
          <a:stretch>
            <a:fillRect/>
          </a:stretch>
        </p:blipFill>
        <p:spPr>
          <a:xfrm>
            <a:off x="656558" y="2132278"/>
            <a:ext cx="2007152" cy="2887145"/>
          </a:xfrm>
          <a:prstGeom prst="rect">
            <a:avLst/>
          </a:prstGeom>
        </p:spPr>
      </p:pic>
      <p:pic>
        <p:nvPicPr>
          <p:cNvPr id="8" name="Picture 7"/>
          <p:cNvPicPr>
            <a:picLocks noChangeAspect="1"/>
          </p:cNvPicPr>
          <p:nvPr/>
        </p:nvPicPr>
        <p:blipFill>
          <a:blip r:embed="rId4"/>
          <a:stretch>
            <a:fillRect/>
          </a:stretch>
        </p:blipFill>
        <p:spPr>
          <a:xfrm>
            <a:off x="3254767" y="2348567"/>
            <a:ext cx="3292011" cy="2220407"/>
          </a:xfrm>
          <a:prstGeom prst="rect">
            <a:avLst/>
          </a:prstGeom>
        </p:spPr>
      </p:pic>
      <p:pic>
        <p:nvPicPr>
          <p:cNvPr id="9" name="Picture 8"/>
          <p:cNvPicPr>
            <a:picLocks noChangeAspect="1"/>
          </p:cNvPicPr>
          <p:nvPr/>
        </p:nvPicPr>
        <p:blipFill>
          <a:blip r:embed="rId5"/>
          <a:stretch>
            <a:fillRect/>
          </a:stretch>
        </p:blipFill>
        <p:spPr>
          <a:xfrm>
            <a:off x="6781593" y="3949192"/>
            <a:ext cx="1748247" cy="2355277"/>
          </a:xfrm>
          <a:prstGeom prst="rect">
            <a:avLst/>
          </a:prstGeom>
        </p:spPr>
      </p:pic>
      <p:sp>
        <p:nvSpPr>
          <p:cNvPr id="7" name="Right Arrow 6"/>
          <p:cNvSpPr/>
          <p:nvPr/>
        </p:nvSpPr>
        <p:spPr>
          <a:xfrm>
            <a:off x="2663710" y="3135376"/>
            <a:ext cx="5910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5400000">
            <a:off x="6574210" y="310794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616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28090"/>
            <a:ext cx="7467600" cy="731838"/>
          </a:xfrm>
        </p:spPr>
        <p:txBody>
          <a:bodyPr>
            <a:normAutofit/>
          </a:bodyPr>
          <a:lstStyle/>
          <a:p>
            <a:pPr algn="ctr"/>
            <a:r>
              <a:rPr lang="en-US" sz="4000" b="1" dirty="0" smtClean="0">
                <a:solidFill>
                  <a:schemeClr val="accent1"/>
                </a:solidFill>
                <a:latin typeface="Times New Roman" pitchFamily="18" charset="0"/>
                <a:cs typeface="Times New Roman" pitchFamily="18" charset="0"/>
              </a:rPr>
              <a:t>Direct Reuse –Potable Reuse</a:t>
            </a:r>
            <a:endParaRPr lang="en-US"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47700" y="1600200"/>
            <a:ext cx="7890125" cy="5257800"/>
          </a:xfrm>
        </p:spPr>
        <p:txBody>
          <a:bodyPr>
            <a:normAutofit/>
          </a:bodyPr>
          <a:lstStyle/>
          <a:p>
            <a:pPr>
              <a:buNone/>
            </a:pPr>
            <a:r>
              <a:rPr lang="en-US" sz="1900" u="sng" dirty="0" smtClean="0">
                <a:latin typeface="Times New Roman" pitchFamily="18" charset="0"/>
                <a:cs typeface="Times New Roman" pitchFamily="18" charset="0"/>
              </a:rPr>
              <a:t>Other Considerations</a:t>
            </a:r>
            <a:r>
              <a:rPr lang="en-US" sz="1900" dirty="0" smtClean="0">
                <a:latin typeface="Times New Roman" pitchFamily="18" charset="0"/>
                <a:cs typeface="Times New Roman" pitchFamily="18" charset="0"/>
              </a:rPr>
              <a:t>:</a:t>
            </a:r>
          </a:p>
          <a:p>
            <a:pPr marL="461963" indent="-461963"/>
            <a:r>
              <a:rPr lang="en-US" sz="1900" dirty="0" smtClean="0">
                <a:latin typeface="Times New Roman" pitchFamily="18" charset="0"/>
                <a:cs typeface="Times New Roman" pitchFamily="18" charset="0"/>
              </a:rPr>
              <a:t>Industrial wastewater discharge permit may be required.  </a:t>
            </a:r>
            <a:r>
              <a:rPr lang="en-US" sz="1900" cap="small" dirty="0" smtClean="0">
                <a:latin typeface="Times New Roman" pitchFamily="18" charset="0"/>
                <a:cs typeface="Times New Roman" pitchFamily="18" charset="0"/>
              </a:rPr>
              <a:t>Tex. Water Code </a:t>
            </a:r>
            <a:r>
              <a:rPr lang="en-US" sz="1900" dirty="0" smtClean="0">
                <a:latin typeface="Times New Roman" pitchFamily="18" charset="0"/>
                <a:cs typeface="Times New Roman" pitchFamily="18" charset="0"/>
              </a:rPr>
              <a:t>§ 26.121.</a:t>
            </a:r>
          </a:p>
          <a:p>
            <a:pPr marL="461963" indent="-461963"/>
            <a:r>
              <a:rPr lang="en-US" sz="1900" dirty="0" smtClean="0">
                <a:latin typeface="Times New Roman" pitchFamily="18" charset="0"/>
                <a:cs typeface="Times New Roman" pitchFamily="18" charset="0"/>
              </a:rPr>
              <a:t>Pretreatment requirements</a:t>
            </a:r>
          </a:p>
          <a:p>
            <a:pPr marL="461963" indent="-461963"/>
            <a:r>
              <a:rPr lang="en-US" sz="1900" dirty="0" smtClean="0">
                <a:latin typeface="Times New Roman" pitchFamily="18" charset="0"/>
                <a:cs typeface="Times New Roman" pitchFamily="18" charset="0"/>
              </a:rPr>
              <a:t>Public Perception</a:t>
            </a:r>
          </a:p>
          <a:p>
            <a:pPr marL="461963" indent="-461963"/>
            <a:r>
              <a:rPr lang="en-US" sz="1900" dirty="0" smtClean="0">
                <a:latin typeface="Times New Roman" pitchFamily="18" charset="0"/>
                <a:cs typeface="Times New Roman" pitchFamily="18" charset="0"/>
              </a:rPr>
              <a:t>Environmental Concerns</a:t>
            </a:r>
          </a:p>
          <a:p>
            <a:endParaRPr lang="en-US" sz="1900" dirty="0" smtClean="0">
              <a:latin typeface="Times New Roman" pitchFamily="18" charset="0"/>
              <a:cs typeface="Times New Roman" pitchFamily="18" charset="0"/>
            </a:endParaRPr>
          </a:p>
          <a:p>
            <a:pPr>
              <a:buNone/>
            </a:pPr>
            <a:r>
              <a:rPr lang="en-US" sz="1900" u="sng" dirty="0" smtClean="0">
                <a:latin typeface="Times New Roman" pitchFamily="18" charset="0"/>
                <a:cs typeface="Times New Roman" pitchFamily="18" charset="0"/>
              </a:rPr>
              <a:t>Project Examples in Texas</a:t>
            </a:r>
            <a:r>
              <a:rPr lang="en-US" sz="1900" dirty="0" smtClean="0">
                <a:latin typeface="Times New Roman" pitchFamily="18" charset="0"/>
                <a:cs typeface="Times New Roman" pitchFamily="18" charset="0"/>
              </a:rPr>
              <a:t>:</a:t>
            </a:r>
          </a:p>
          <a:p>
            <a:pPr marL="461963" indent="-461963"/>
            <a:r>
              <a:rPr lang="en-US" sz="1900" dirty="0" smtClean="0">
                <a:latin typeface="Times New Roman" pitchFamily="18" charset="0"/>
                <a:cs typeface="Times New Roman" pitchFamily="18" charset="0"/>
              </a:rPr>
              <a:t>Colorado River Municipal Water District Reuse Project for Big Spring, TX</a:t>
            </a:r>
          </a:p>
          <a:p>
            <a:pPr marL="461963" indent="-461963"/>
            <a:r>
              <a:rPr lang="en-US" sz="1900" dirty="0" smtClean="0">
                <a:latin typeface="Times New Roman" pitchFamily="18" charset="0"/>
                <a:cs typeface="Times New Roman" pitchFamily="18" charset="0"/>
              </a:rPr>
              <a:t>City </a:t>
            </a:r>
            <a:r>
              <a:rPr lang="en-US" sz="1900" dirty="0" smtClean="0">
                <a:latin typeface="Times New Roman" pitchFamily="18" charset="0"/>
                <a:cs typeface="Times New Roman" pitchFamily="18" charset="0"/>
              </a:rPr>
              <a:t>of Wichita Falls Emergency Reuse Project</a:t>
            </a:r>
          </a:p>
          <a:p>
            <a:pPr marL="461963" indent="-461963"/>
            <a:r>
              <a:rPr lang="en-US" sz="1900" dirty="0" smtClean="0">
                <a:latin typeface="Times New Roman" pitchFamily="18" charset="0"/>
                <a:cs typeface="Times New Roman" pitchFamily="18" charset="0"/>
              </a:rPr>
              <a:t>City </a:t>
            </a:r>
            <a:r>
              <a:rPr lang="en-US" sz="1900" dirty="0" smtClean="0">
                <a:latin typeface="Times New Roman" pitchFamily="18" charset="0"/>
                <a:cs typeface="Times New Roman" pitchFamily="18" charset="0"/>
              </a:rPr>
              <a:t>of Brownwood, TX Direct Reuse Project</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782" y="6254083"/>
            <a:ext cx="492883" cy="568451"/>
          </a:xfrm>
          <a:prstGeom prst="rect">
            <a:avLst/>
          </a:prstGeom>
        </p:spPr>
      </p:pic>
      <p:pic>
        <p:nvPicPr>
          <p:cNvPr id="6" name="Picture 5"/>
          <p:cNvPicPr>
            <a:picLocks noChangeAspect="1"/>
          </p:cNvPicPr>
          <p:nvPr/>
        </p:nvPicPr>
        <p:blipFill>
          <a:blip r:embed="rId3"/>
          <a:stretch>
            <a:fillRect/>
          </a:stretch>
        </p:blipFill>
        <p:spPr>
          <a:xfrm>
            <a:off x="4972692" y="2350795"/>
            <a:ext cx="2213118" cy="1779417"/>
          </a:xfrm>
          <a:prstGeom prst="rect">
            <a:avLst/>
          </a:prstGeom>
        </p:spPr>
      </p:pic>
    </p:spTree>
    <p:extLst>
      <p:ext uri="{BB962C8B-B14F-4D97-AF65-F5344CB8AC3E}">
        <p14:creationId xmlns:p14="http://schemas.microsoft.com/office/powerpoint/2010/main" val="215387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584200" y="1811383"/>
            <a:ext cx="7886700" cy="3878605"/>
          </a:xfrm>
        </p:spPr>
        <p:txBody>
          <a:bodyPr>
            <a:noAutofit/>
          </a:bodyPr>
          <a:lstStyle/>
          <a:p>
            <a:pPr marL="457200" indent="-457200"/>
            <a:r>
              <a:rPr lang="en-US" sz="2400" dirty="0" smtClean="0">
                <a:latin typeface="Times New Roman" panose="02020603050405020304" pitchFamily="18" charset="0"/>
                <a:cs typeface="Times New Roman" panose="02020603050405020304" pitchFamily="18" charset="0"/>
              </a:rPr>
              <a:t>Terminology</a:t>
            </a:r>
          </a:p>
          <a:p>
            <a:pPr marL="457200" indent="-457200"/>
            <a:r>
              <a:rPr lang="en-US" sz="2400" dirty="0" smtClean="0">
                <a:latin typeface="Times New Roman" panose="02020603050405020304" pitchFamily="18" charset="0"/>
                <a:cs typeface="Times New Roman" panose="02020603050405020304" pitchFamily="18" charset="0"/>
              </a:rPr>
              <a:t>Indirect Reuse</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Law</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Scenarios</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Lower Rio Grande</a:t>
            </a:r>
          </a:p>
          <a:p>
            <a:pPr marL="457200" indent="-457200"/>
            <a:r>
              <a:rPr lang="en-US" sz="2400" dirty="0" smtClean="0">
                <a:latin typeface="Times New Roman" panose="02020603050405020304" pitchFamily="18" charset="0"/>
                <a:cs typeface="Times New Roman" panose="02020603050405020304" pitchFamily="18" charset="0"/>
              </a:rPr>
              <a:t>Direct Reuse</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Non-Potable</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Potable</a:t>
            </a:r>
          </a:p>
        </p:txBody>
      </p:sp>
      <p:sp>
        <p:nvSpPr>
          <p:cNvPr id="7" name="TextBox 6"/>
          <p:cNvSpPr txBox="1"/>
          <p:nvPr/>
        </p:nvSpPr>
        <p:spPr>
          <a:xfrm>
            <a:off x="430088" y="557621"/>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Overview</a:t>
            </a:r>
            <a:endParaRPr lang="en-US" sz="3600" dirty="0"/>
          </a:p>
        </p:txBody>
      </p:sp>
      <p:sp>
        <p:nvSpPr>
          <p:cNvPr id="8"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09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7725F9-580E-42D3-9DC3-C365D5D4A628}" type="slidenum">
              <a:rPr lang="en-US" smtClean="0"/>
              <a:pPr/>
              <a:t>20</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503" r="5974"/>
          <a:stretch/>
        </p:blipFill>
        <p:spPr>
          <a:xfrm>
            <a:off x="0" y="-20955"/>
            <a:ext cx="9144000" cy="3895700"/>
          </a:xfrm>
          <a:prstGeom prst="rect">
            <a:avLst/>
          </a:prstGeom>
        </p:spPr>
      </p:pic>
      <p:sp>
        <p:nvSpPr>
          <p:cNvPr id="6" name="Rectangle 5"/>
          <p:cNvSpPr/>
          <p:nvPr/>
        </p:nvSpPr>
        <p:spPr>
          <a:xfrm>
            <a:off x="0" y="1348946"/>
            <a:ext cx="5152767" cy="2051222"/>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2674" y="1503611"/>
            <a:ext cx="4967418" cy="1569660"/>
          </a:xfrm>
          <a:prstGeom prst="rect">
            <a:avLst/>
          </a:prstGeom>
          <a:noFill/>
        </p:spPr>
        <p:txBody>
          <a:bodyPr wrap="square" rtlCol="0">
            <a:spAutoFit/>
          </a:bodyPr>
          <a:lstStyle/>
          <a:p>
            <a:pPr algn="l"/>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Emily W. Rogers</a:t>
            </a:r>
          </a:p>
          <a:p>
            <a:pPr algn="l"/>
            <a:r>
              <a:rPr lang="en-US" sz="3200" b="0"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Tel:</a:t>
            </a:r>
            <a:r>
              <a:rPr lang="en-US" sz="3200" b="0" baseline="0"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512-472-8021</a:t>
            </a:r>
          </a:p>
          <a:p>
            <a:pPr algn="l"/>
            <a:r>
              <a:rPr lang="en-US" sz="3200" b="0" baseline="0"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erogers@bickerstaff.com</a:t>
            </a:r>
            <a:endParaRPr lang="en-US" sz="3200" b="0"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246878" y="4103786"/>
            <a:ext cx="8248941" cy="1938992"/>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Emily</a:t>
            </a:r>
            <a:r>
              <a:rPr lang="en-US" sz="2400" kern="1200" baseline="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 practices in the areas of water and environmental law, administrative law, and public law. She represents municipalities, river authorities and water districts before state and federal agencies on water and environmental permitting and enforcement matters. </a:t>
            </a:r>
            <a:endParaRPr lang="en-US" sz="2400" kern="12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9" name="Footer Placeholder 4"/>
          <p:cNvSpPr>
            <a:spLocks noGrp="1"/>
          </p:cNvSpPr>
          <p:nvPr>
            <p:ph type="ftr" sz="quarter" idx="11"/>
          </p:nvPr>
        </p:nvSpPr>
        <p:spPr>
          <a:xfrm>
            <a:off x="5690550" y="6492875"/>
            <a:ext cx="2932751" cy="365125"/>
          </a:xfrm>
        </p:spPr>
        <p:txBody>
          <a:bodyPr/>
          <a:lstStyle/>
          <a:p>
            <a:r>
              <a:rPr lang="en-US" dirty="0" smtClean="0">
                <a:latin typeface="Times New Roman" panose="02020603050405020304" pitchFamily="18" charset="0"/>
                <a:cs typeface="Times New Roman" panose="02020603050405020304" pitchFamily="18" charset="0"/>
              </a:rPr>
              <a:t>© 2017 Bickerstaff Heath Delgado Acosta LLP </a:t>
            </a:r>
          </a:p>
          <a:p>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46878" y="297658"/>
            <a:ext cx="2871917" cy="707886"/>
          </a:xfrm>
          <a:prstGeom prst="rect">
            <a:avLst/>
          </a:prstGeom>
          <a:noFill/>
        </p:spPr>
        <p:txBody>
          <a:bodyPr wrap="square" rtlCol="0">
            <a:spAutoFit/>
          </a:bodyPr>
          <a:lstStyle/>
          <a:p>
            <a:r>
              <a:rPr lang="en-US" sz="4000" b="1" dirty="0" smtClean="0">
                <a:ln w="0"/>
                <a:solidFill>
                  <a:schemeClr val="bg1"/>
                </a:solidFill>
                <a:effectLst>
                  <a:outerShdw blurRad="38100" dist="19050" dir="2700000" algn="tl" rotWithShape="0">
                    <a:schemeClr val="dk1">
                      <a:alpha val="40000"/>
                    </a:schemeClr>
                  </a:outerShdw>
                </a:effectLst>
              </a:rPr>
              <a:t>Questions?</a:t>
            </a:r>
            <a:endParaRPr lang="en-US" sz="40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4671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584200" y="1811383"/>
            <a:ext cx="7886700" cy="3878605"/>
          </a:xfrm>
        </p:spPr>
        <p:txBody>
          <a:bodyPr>
            <a:noAutofit/>
          </a:bodyPr>
          <a:lstStyle/>
          <a:p>
            <a:pPr marL="457200" indent="-457200"/>
            <a:r>
              <a:rPr lang="en-US" sz="2400" dirty="0" smtClean="0">
                <a:latin typeface="Times New Roman" panose="02020603050405020304" pitchFamily="18" charset="0"/>
                <a:cs typeface="Times New Roman" panose="02020603050405020304" pitchFamily="18" charset="0"/>
              </a:rPr>
              <a:t>State Water</a:t>
            </a:r>
          </a:p>
          <a:p>
            <a:pPr marL="457200" indent="-457200"/>
            <a:r>
              <a:rPr lang="en-US" sz="2400" dirty="0" smtClean="0">
                <a:latin typeface="Times New Roman" panose="02020603050405020304" pitchFamily="18" charset="0"/>
                <a:cs typeface="Times New Roman" panose="02020603050405020304" pitchFamily="18" charset="0"/>
              </a:rPr>
              <a:t>Developed Water</a:t>
            </a:r>
          </a:p>
          <a:p>
            <a:pPr marL="457200" indent="-457200"/>
            <a:r>
              <a:rPr lang="en-US" sz="2400" dirty="0" smtClean="0">
                <a:latin typeface="Times New Roman" panose="02020603050405020304" pitchFamily="18" charset="0"/>
                <a:cs typeface="Times New Roman" panose="02020603050405020304" pitchFamily="18" charset="0"/>
              </a:rPr>
              <a:t>Water Course</a:t>
            </a:r>
          </a:p>
          <a:p>
            <a:pPr marL="457200" indent="-457200"/>
            <a:r>
              <a:rPr lang="en-US" sz="2400" dirty="0" smtClean="0">
                <a:latin typeface="Times New Roman" panose="02020603050405020304" pitchFamily="18" charset="0"/>
                <a:cs typeface="Times New Roman" panose="02020603050405020304" pitchFamily="18" charset="0"/>
              </a:rPr>
              <a:t>Return Flows</a:t>
            </a:r>
          </a:p>
          <a:p>
            <a:pPr marL="457200" indent="-457200"/>
            <a:r>
              <a:rPr lang="en-US" sz="2400" dirty="0" smtClean="0">
                <a:latin typeface="Times New Roman" panose="02020603050405020304" pitchFamily="18" charset="0"/>
                <a:cs typeface="Times New Roman" panose="02020603050405020304" pitchFamily="18" charset="0"/>
              </a:rPr>
              <a:t>Indirect Reuse</a:t>
            </a:r>
          </a:p>
          <a:p>
            <a:pPr marL="457200" indent="-457200"/>
            <a:r>
              <a:rPr lang="en-US" sz="2400" dirty="0" smtClean="0">
                <a:latin typeface="Times New Roman" panose="02020603050405020304" pitchFamily="18" charset="0"/>
                <a:cs typeface="Times New Roman" panose="02020603050405020304" pitchFamily="18" charset="0"/>
              </a:rPr>
              <a:t>Direct Reuse</a:t>
            </a:r>
          </a:p>
          <a:p>
            <a:pPr marL="457200" indent="-457200"/>
            <a:r>
              <a:rPr lang="en-US" sz="2400" dirty="0" smtClean="0">
                <a:latin typeface="Times New Roman" panose="02020603050405020304" pitchFamily="18" charset="0"/>
                <a:cs typeface="Times New Roman" panose="02020603050405020304" pitchFamily="18" charset="0"/>
              </a:rPr>
              <a:t>Groundwater-based effluent</a:t>
            </a:r>
          </a:p>
          <a:p>
            <a:pPr marL="457200" indent="-457200"/>
            <a:r>
              <a:rPr lang="en-US" sz="2400" dirty="0" smtClean="0">
                <a:latin typeface="Times New Roman" panose="02020603050405020304" pitchFamily="18" charset="0"/>
                <a:cs typeface="Times New Roman" panose="02020603050405020304" pitchFamily="18" charset="0"/>
              </a:rPr>
              <a:t>Surface water-based effluent</a:t>
            </a:r>
          </a:p>
          <a:p>
            <a:pPr marL="457200" indent="-457200"/>
            <a:r>
              <a:rPr lang="en-US" sz="2400" dirty="0" smtClean="0">
                <a:latin typeface="Times New Roman" panose="02020603050405020304" pitchFamily="18" charset="0"/>
                <a:cs typeface="Times New Roman" panose="02020603050405020304" pitchFamily="18" charset="0"/>
              </a:rPr>
              <a:t>Bed and Banks permit</a:t>
            </a:r>
          </a:p>
          <a:p>
            <a:pPr marL="457200" indent="-457200"/>
            <a:r>
              <a:rPr lang="en-US" sz="2400" dirty="0" smtClean="0">
                <a:latin typeface="Times New Roman" panose="02020603050405020304" pitchFamily="18" charset="0"/>
                <a:cs typeface="Times New Roman" panose="02020603050405020304" pitchFamily="18" charset="0"/>
              </a:rPr>
              <a:t>Environmental Flows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0088" y="557621"/>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Terminology</a:t>
            </a:r>
            <a:endParaRPr lang="en-US" sz="3600" dirty="0"/>
          </a:p>
        </p:txBody>
      </p:sp>
      <p:sp>
        <p:nvSpPr>
          <p:cNvPr id="8"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08625" y="2006839"/>
            <a:ext cx="2962275" cy="3981450"/>
          </a:xfrm>
          <a:prstGeom prst="rect">
            <a:avLst/>
          </a:prstGeom>
        </p:spPr>
      </p:pic>
    </p:spTree>
    <p:extLst>
      <p:ext uri="{BB962C8B-B14F-4D97-AF65-F5344CB8AC3E}">
        <p14:creationId xmlns:p14="http://schemas.microsoft.com/office/powerpoint/2010/main" val="1352651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707490" y="1900720"/>
            <a:ext cx="7886700" cy="4042514"/>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Texas Water Code § 11.042 – </a:t>
            </a:r>
          </a:p>
          <a:p>
            <a:pPr marL="914400" indent="-454025"/>
            <a:r>
              <a:rPr lang="en-US" sz="2000" dirty="0" smtClean="0">
                <a:latin typeface="Times New Roman" panose="02020603050405020304" pitchFamily="18" charset="0"/>
                <a:cs typeface="Times New Roman" panose="02020603050405020304" pitchFamily="18" charset="0"/>
              </a:rPr>
              <a:t>Delivering water down the banks and beds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Texas Water Code § </a:t>
            </a:r>
            <a:r>
              <a:rPr lang="en-US" sz="2000" dirty="0" smtClean="0">
                <a:latin typeface="Times New Roman" panose="02020603050405020304" pitchFamily="18" charset="0"/>
                <a:cs typeface="Times New Roman" panose="02020603050405020304" pitchFamily="18" charset="0"/>
              </a:rPr>
              <a:t>11.046 </a:t>
            </a:r>
            <a:r>
              <a:rPr lang="en-US" sz="2000" dirty="0">
                <a:latin typeface="Times New Roman" panose="02020603050405020304" pitchFamily="18" charset="0"/>
                <a:cs typeface="Times New Roman" panose="02020603050405020304" pitchFamily="18" charset="0"/>
              </a:rPr>
              <a:t>– </a:t>
            </a:r>
          </a:p>
          <a:p>
            <a:pPr marL="914400" indent="-454025"/>
            <a:r>
              <a:rPr lang="en-US" sz="2000" dirty="0" smtClean="0">
                <a:latin typeface="Times New Roman" panose="02020603050405020304" pitchFamily="18" charset="0"/>
                <a:cs typeface="Times New Roman" panose="02020603050405020304" pitchFamily="18" charset="0"/>
              </a:rPr>
              <a:t>Return surplus water</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Texas Water Code § </a:t>
            </a:r>
            <a:r>
              <a:rPr lang="en-US" sz="2000" dirty="0" smtClean="0">
                <a:latin typeface="Times New Roman" panose="02020603050405020304" pitchFamily="18" charset="0"/>
                <a:cs typeface="Times New Roman" panose="02020603050405020304" pitchFamily="18" charset="0"/>
              </a:rPr>
              <a:t>11.121 </a:t>
            </a:r>
            <a:r>
              <a:rPr lang="en-US" sz="2000" dirty="0">
                <a:latin typeface="Times New Roman" panose="02020603050405020304" pitchFamily="18" charset="0"/>
                <a:cs typeface="Times New Roman" panose="02020603050405020304" pitchFamily="18" charset="0"/>
              </a:rPr>
              <a:t>– </a:t>
            </a:r>
          </a:p>
          <a:p>
            <a:pPr marL="914400" indent="-454025"/>
            <a:r>
              <a:rPr lang="en-US" sz="2000" dirty="0" smtClean="0">
                <a:latin typeface="Times New Roman" panose="02020603050405020304" pitchFamily="18" charset="0"/>
                <a:cs typeface="Times New Roman" panose="02020603050405020304" pitchFamily="18" charset="0"/>
              </a:rPr>
              <a:t>Permit Required</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i="1" dirty="0" smtClean="0">
                <a:latin typeface="Times New Roman" panose="02020603050405020304" pitchFamily="18" charset="0"/>
                <a:cs typeface="Times New Roman" panose="02020603050405020304" pitchFamily="18" charset="0"/>
              </a:rPr>
              <a:t>Edwards Aquifer Auth. v. Day </a:t>
            </a:r>
            <a:r>
              <a:rPr lang="en-US" sz="2000" dirty="0" smtClean="0">
                <a:latin typeface="Times New Roman" panose="02020603050405020304" pitchFamily="18" charset="0"/>
                <a:cs typeface="Times New Roman" panose="02020603050405020304" pitchFamily="18" charset="0"/>
              </a:rPr>
              <a:t>case</a:t>
            </a:r>
            <a:endParaRPr lang="en-US" sz="2000" dirty="0">
              <a:latin typeface="Times New Roman" panose="02020603050405020304" pitchFamily="18" charset="0"/>
              <a:cs typeface="Times New Roman" panose="02020603050405020304" pitchFamily="18" charset="0"/>
            </a:endParaRPr>
          </a:p>
          <a:p>
            <a:pPr eaLnBrk="1" hangingPunct="1">
              <a:defRPr/>
            </a:pPr>
            <a:endParaRPr lang="en-US" dirty="0" smtClean="0">
              <a:latin typeface="Times New Roman" panose="02020603050405020304" pitchFamily="18" charset="0"/>
              <a:cs typeface="Times New Roman" panose="02020603050405020304" pitchFamily="18" charset="0"/>
            </a:endParaRPr>
          </a:p>
          <a:p>
            <a:pPr lvl="2" eaLnBrk="1" hangingPunct="1">
              <a:defRPr/>
            </a:pPr>
            <a:endParaRPr lang="en-US" sz="28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584200" y="501820"/>
            <a:ext cx="7886700" cy="646331"/>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Indirect Reuse</a:t>
            </a:r>
            <a:endParaRPr lang="en-US" sz="3600" dirty="0"/>
          </a:p>
        </p:txBody>
      </p:sp>
      <p:sp>
        <p:nvSpPr>
          <p:cNvPr id="8"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076959" y="2845941"/>
            <a:ext cx="2517231" cy="3219075"/>
          </a:xfrm>
          <a:prstGeom prst="rect">
            <a:avLst/>
          </a:prstGeom>
        </p:spPr>
      </p:pic>
    </p:spTree>
    <p:extLst>
      <p:ext uri="{BB962C8B-B14F-4D97-AF65-F5344CB8AC3E}">
        <p14:creationId xmlns:p14="http://schemas.microsoft.com/office/powerpoint/2010/main" val="1704026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584200" y="1822555"/>
            <a:ext cx="7792806" cy="3189944"/>
          </a:xfrm>
        </p:spPr>
        <p:txBody>
          <a:bodyPr>
            <a:noAutofit/>
          </a:bodyPr>
          <a:lstStyle/>
          <a:p>
            <a:pPr marL="461963" indent="-450850"/>
            <a:r>
              <a:rPr lang="en-US" sz="2400" dirty="0" smtClean="0">
                <a:latin typeface="Times New Roman" panose="02020603050405020304" pitchFamily="18" charset="0"/>
                <a:cs typeface="Times New Roman" panose="02020603050405020304" pitchFamily="18" charset="0"/>
              </a:rPr>
              <a:t>Background of case </a:t>
            </a:r>
            <a:endParaRPr lang="en-US" sz="2400" i="1" dirty="0">
              <a:latin typeface="Times New Roman" panose="02020603050405020304" pitchFamily="18" charset="0"/>
              <a:cs typeface="Times New Roman" panose="02020603050405020304" pitchFamily="18" charset="0"/>
            </a:endParaRPr>
          </a:p>
          <a:p>
            <a:pPr marL="461963" indent="-454025"/>
            <a:r>
              <a:rPr lang="en-US" sz="2400" dirty="0" smtClean="0">
                <a:latin typeface="Times New Roman" panose="02020603050405020304" pitchFamily="18" charset="0"/>
                <a:cs typeface="Times New Roman" panose="02020603050405020304" pitchFamily="18" charset="0"/>
              </a:rPr>
              <a:t>Dispute regarding treatment of return flows:</a:t>
            </a:r>
          </a:p>
          <a:p>
            <a:pPr marL="914400"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Executive Director’s position</a:t>
            </a:r>
          </a:p>
          <a:p>
            <a:pPr marL="917575" indent="-4572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Brazos’ position</a:t>
            </a:r>
            <a:endParaRPr lang="en-US" sz="2400" dirty="0">
              <a:latin typeface="Times New Roman" panose="02020603050405020304" pitchFamily="18" charset="0"/>
              <a:cs typeface="Times New Roman" panose="02020603050405020304" pitchFamily="18" charset="0"/>
            </a:endParaRPr>
          </a:p>
          <a:p>
            <a:pPr eaLnBrk="1" hangingPunct="1">
              <a:defRPr/>
            </a:pPr>
            <a:endParaRPr lang="en-US" sz="2400" dirty="0" smtClean="0">
              <a:latin typeface="Times New Roman" panose="02020603050405020304" pitchFamily="18" charset="0"/>
              <a:cs typeface="Times New Roman" panose="02020603050405020304" pitchFamily="18" charset="0"/>
            </a:endParaRPr>
          </a:p>
          <a:p>
            <a:pPr lvl="2" eaLnBrk="1" hangingPunct="1">
              <a:defRPr/>
            </a:pPr>
            <a:endParaRPr lang="en-US" sz="24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584200" y="128169"/>
            <a:ext cx="7886700" cy="1200329"/>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Brazos River Authority’s</a:t>
            </a:r>
          </a:p>
          <a:p>
            <a:pPr algn="ctr"/>
            <a:r>
              <a:rPr lang="en-US" sz="3600" b="1" dirty="0" smtClean="0">
                <a:solidFill>
                  <a:schemeClr val="accent1"/>
                </a:solidFill>
                <a:latin typeface="Times New Roman" panose="02020603050405020304" pitchFamily="18" charset="0"/>
                <a:cs typeface="Times New Roman" panose="02020603050405020304" pitchFamily="18" charset="0"/>
              </a:rPr>
              <a:t>System Operation Permit</a:t>
            </a:r>
            <a:endParaRPr lang="en-US" sz="3600" dirty="0"/>
          </a:p>
        </p:txBody>
      </p:sp>
      <p:sp>
        <p:nvSpPr>
          <p:cNvPr id="5"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505877" y="3678148"/>
            <a:ext cx="3762375" cy="2786913"/>
          </a:xfrm>
          <a:prstGeom prst="rect">
            <a:avLst/>
          </a:prstGeom>
        </p:spPr>
      </p:pic>
    </p:spTree>
    <p:extLst>
      <p:ext uri="{BB962C8B-B14F-4D97-AF65-F5344CB8AC3E}">
        <p14:creationId xmlns:p14="http://schemas.microsoft.com/office/powerpoint/2010/main" val="294755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248556" y="2427514"/>
            <a:ext cx="8222343" cy="3962400"/>
          </a:xfrm>
        </p:spPr>
        <p:txBody>
          <a:bodyPr>
            <a:noAutofit/>
          </a:bodyPr>
          <a:lstStyle/>
          <a:p>
            <a:pPr marL="0" indent="0" eaLnBrk="1" hangingPunct="1">
              <a:buNone/>
              <a:defRPr/>
            </a:pPr>
            <a:r>
              <a:rPr lang="en-US" sz="2400" dirty="0" smtClean="0">
                <a:latin typeface="Times New Roman" panose="02020603050405020304" pitchFamily="18" charset="0"/>
                <a:cs typeface="Times New Roman" panose="02020603050405020304" pitchFamily="18" charset="0"/>
              </a:rPr>
              <a:t>Commission’s decision:</a:t>
            </a:r>
          </a:p>
          <a:p>
            <a:pPr marL="0" indent="0" eaLnBrk="1" hangingPunct="1">
              <a:buNone/>
              <a:defRPr/>
            </a:pPr>
            <a:endParaRPr lang="en-US" sz="2400" dirty="0">
              <a:latin typeface="Times New Roman" panose="02020603050405020304" pitchFamily="18" charset="0"/>
              <a:cs typeface="Times New Roman" panose="02020603050405020304" pitchFamily="18" charset="0"/>
            </a:endParaRPr>
          </a:p>
          <a:p>
            <a:pPr marL="0" indent="0" eaLnBrk="1" hangingPunct="1">
              <a:buNone/>
              <a:defRPr/>
            </a:pPr>
            <a:endParaRPr lang="en-US" sz="2400" dirty="0" smtClean="0">
              <a:latin typeface="Times New Roman" panose="02020603050405020304" pitchFamily="18" charset="0"/>
              <a:cs typeface="Times New Roman" panose="02020603050405020304" pitchFamily="18" charset="0"/>
            </a:endParaRPr>
          </a:p>
          <a:p>
            <a:pPr lvl="2" eaLnBrk="1" hangingPunct="1">
              <a:defRPr/>
            </a:pPr>
            <a:endParaRPr lang="en-US" sz="2400" dirty="0" smtClean="0">
              <a:latin typeface="Times New Roman" panose="02020603050405020304" pitchFamily="18" charset="0"/>
              <a:cs typeface="Times New Roman" panose="02020603050405020304" pitchFamily="18" charset="0"/>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1732" y="97347"/>
            <a:ext cx="7886700" cy="1200329"/>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Brazos River Authority’s</a:t>
            </a:r>
          </a:p>
          <a:p>
            <a:pPr algn="ctr"/>
            <a:r>
              <a:rPr lang="en-US" sz="3600" b="1" dirty="0" smtClean="0">
                <a:solidFill>
                  <a:schemeClr val="accent1"/>
                </a:solidFill>
                <a:latin typeface="Times New Roman" panose="02020603050405020304" pitchFamily="18" charset="0"/>
                <a:cs typeface="Times New Roman" panose="02020603050405020304" pitchFamily="18" charset="0"/>
              </a:rPr>
              <a:t>System Operation Permit</a:t>
            </a:r>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1342468532"/>
              </p:ext>
            </p:extLst>
          </p:nvPr>
        </p:nvGraphicFramePr>
        <p:xfrm>
          <a:off x="832205" y="3487991"/>
          <a:ext cx="7325475" cy="1920240"/>
        </p:xfrm>
        <a:graphic>
          <a:graphicData uri="http://schemas.openxmlformats.org/drawingml/2006/table">
            <a:tbl>
              <a:tblPr firstRow="1" bandRow="1">
                <a:tableStyleId>{5C22544A-7EE6-4342-B048-85BDC9FD1C3A}</a:tableStyleId>
              </a:tblPr>
              <a:tblGrid>
                <a:gridCol w="2441825"/>
                <a:gridCol w="2441825"/>
                <a:gridCol w="2441825"/>
              </a:tblGrid>
              <a:tr h="370840">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Groundwater-Based</a:t>
                      </a:r>
                      <a:r>
                        <a:rPr lang="en-US" baseline="0" dirty="0" smtClean="0">
                          <a:latin typeface="Times New Roman" panose="02020603050405020304" pitchFamily="18" charset="0"/>
                          <a:cs typeface="Times New Roman" panose="02020603050405020304" pitchFamily="18" charset="0"/>
                        </a:rPr>
                        <a:t> Effluent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Surface water-Based</a:t>
                      </a:r>
                    </a:p>
                    <a:p>
                      <a:pPr algn="ctr"/>
                      <a:r>
                        <a:rPr lang="en-US" dirty="0" smtClean="0">
                          <a:latin typeface="Times New Roman" panose="02020603050405020304" pitchFamily="18" charset="0"/>
                          <a:cs typeface="Times New Roman" panose="02020603050405020304" pitchFamily="18" charset="0"/>
                        </a:rPr>
                        <a:t>Effluent</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From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BRA’s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WWTP</a:t>
                      </a:r>
                      <a:r>
                        <a:rPr lang="en-US" baseline="0" dirty="0" smtClean="0">
                          <a:latin typeface="Times New Roman" panose="02020603050405020304" pitchFamily="18" charset="0"/>
                          <a:cs typeface="Times New Roman" panose="02020603050405020304" pitchFamily="18" charset="0"/>
                        </a:rPr>
                        <a:t> or its water right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 11.042(b)</a:t>
                      </a:r>
                    </a:p>
                    <a:p>
                      <a:pPr algn="ctr"/>
                      <a:r>
                        <a:rPr lang="en-US" dirty="0" smtClean="0">
                          <a:latin typeface="Times New Roman" panose="02020603050405020304" pitchFamily="18" charset="0"/>
                          <a:cs typeface="Times New Roman" panose="02020603050405020304" pitchFamily="18" charset="0"/>
                        </a:rPr>
                        <a:t>Bed and Banks</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11.042(c)</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Bed and Banks</a:t>
                      </a:r>
                    </a:p>
                  </a:txBody>
                  <a:tcPr/>
                </a:tc>
              </a:tr>
              <a:tr h="370840">
                <a:tc>
                  <a:txBody>
                    <a:bodyPr/>
                    <a:lstStyle/>
                    <a:p>
                      <a:r>
                        <a:rPr lang="en-US" dirty="0" smtClean="0">
                          <a:latin typeface="Times New Roman" panose="02020603050405020304" pitchFamily="18" charset="0"/>
                          <a:cs typeface="Times New Roman" panose="02020603050405020304" pitchFamily="18" charset="0"/>
                        </a:rPr>
                        <a:t>From another’s </a:t>
                      </a:r>
                      <a:r>
                        <a:rPr lang="en-US" dirty="0" err="1" smtClean="0">
                          <a:latin typeface="Times New Roman" panose="02020603050405020304" pitchFamily="18" charset="0"/>
                          <a:cs typeface="Times New Roman" panose="02020603050405020304" pitchFamily="18" charset="0"/>
                        </a:rPr>
                        <a:t>WWTP</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11.046(c)</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New Appropriation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11.046(c)</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New Appropriation</a:t>
                      </a:r>
                    </a:p>
                  </a:txBody>
                  <a:tcPr/>
                </a:tc>
              </a:tr>
            </a:tbl>
          </a:graphicData>
        </a:graphic>
      </p:graphicFrame>
    </p:spTree>
    <p:extLst>
      <p:ext uri="{BB962C8B-B14F-4D97-AF65-F5344CB8AC3E}">
        <p14:creationId xmlns:p14="http://schemas.microsoft.com/office/powerpoint/2010/main" val="150356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584199" y="1719087"/>
            <a:ext cx="8222343" cy="3962400"/>
          </a:xfrm>
        </p:spPr>
        <p:txBody>
          <a:bodyPr>
            <a:noAutofit/>
          </a:bodyPr>
          <a:lstStyle/>
          <a:p>
            <a:pPr marL="461963" indent="-461963">
              <a:buAutoNum type="arabicPeriod"/>
            </a:pPr>
            <a:r>
              <a:rPr lang="en-US" dirty="0" smtClean="0">
                <a:latin typeface="Times New Roman" panose="02020603050405020304" pitchFamily="18" charset="0"/>
                <a:cs typeface="Times New Roman" panose="02020603050405020304" pitchFamily="18" charset="0"/>
              </a:rPr>
              <a:t>Where was the water originally from?</a:t>
            </a:r>
          </a:p>
          <a:p>
            <a:pPr marL="914400" indent="-454025"/>
            <a:r>
              <a:rPr lang="en-US" dirty="0" smtClean="0">
                <a:latin typeface="Times New Roman" panose="02020603050405020304" pitchFamily="18" charset="0"/>
                <a:cs typeface="Times New Roman" panose="02020603050405020304" pitchFamily="18" charset="0"/>
              </a:rPr>
              <a:t>Surface water?</a:t>
            </a:r>
          </a:p>
          <a:p>
            <a:pPr marL="914400" indent="-454025"/>
            <a:r>
              <a:rPr lang="en-US" dirty="0" smtClean="0">
                <a:latin typeface="Times New Roman" panose="02020603050405020304" pitchFamily="18" charset="0"/>
                <a:cs typeface="Times New Roman" panose="02020603050405020304" pitchFamily="18" charset="0"/>
              </a:rPr>
              <a:t>Groundwater?</a:t>
            </a:r>
            <a:endParaRPr lang="en-US" dirty="0">
              <a:latin typeface="Times New Roman" panose="02020603050405020304" pitchFamily="18" charset="0"/>
              <a:cs typeface="Times New Roman" panose="02020603050405020304" pitchFamily="18" charset="0"/>
            </a:endParaRPr>
          </a:p>
          <a:p>
            <a:pPr marL="461963" indent="-461963">
              <a:buNone/>
            </a:pPr>
            <a:r>
              <a:rPr lang="en-US" dirty="0" smtClean="0">
                <a:latin typeface="Times New Roman" panose="02020603050405020304" pitchFamily="18" charset="0"/>
                <a:cs typeface="Times New Roman" panose="02020603050405020304" pitchFamily="18" charset="0"/>
              </a:rPr>
              <a:t>2.	Who owned the water? </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84199" y="221885"/>
            <a:ext cx="7886700" cy="1200329"/>
          </a:xfrm>
          <a:prstGeom prst="rect">
            <a:avLst/>
          </a:prstGeom>
          <a:noFill/>
        </p:spPr>
        <p:txBody>
          <a:bodyPr wrap="square" rtlCol="0">
            <a:spAutoFit/>
          </a:bodyPr>
          <a:lstStyle/>
          <a:p>
            <a:pPr algn="ctr"/>
            <a:r>
              <a:rPr lang="en-US" sz="3600" b="1" dirty="0" smtClean="0">
                <a:solidFill>
                  <a:schemeClr val="accent1"/>
                </a:solidFill>
                <a:latin typeface="Times New Roman" panose="02020603050405020304" pitchFamily="18" charset="0"/>
                <a:cs typeface="Times New Roman" panose="02020603050405020304" pitchFamily="18" charset="0"/>
              </a:rPr>
              <a:t>Requirements to Permit for</a:t>
            </a:r>
          </a:p>
          <a:p>
            <a:pPr algn="ctr"/>
            <a:r>
              <a:rPr lang="en-US" sz="3600" b="1" dirty="0" smtClean="0">
                <a:solidFill>
                  <a:schemeClr val="accent1"/>
                </a:solidFill>
                <a:latin typeface="Times New Roman" panose="02020603050405020304" pitchFamily="18" charset="0"/>
                <a:cs typeface="Times New Roman" panose="02020603050405020304" pitchFamily="18" charset="0"/>
              </a:rPr>
              <a:t>Indirect Reuse of Water</a:t>
            </a:r>
            <a:endParaRPr lang="en-US" sz="36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758667" y="1941266"/>
            <a:ext cx="2047875" cy="2819400"/>
          </a:xfrm>
          <a:prstGeom prst="rect">
            <a:avLst/>
          </a:prstGeom>
        </p:spPr>
      </p:pic>
      <p:pic>
        <p:nvPicPr>
          <p:cNvPr id="5" name="Picture 4"/>
          <p:cNvPicPr>
            <a:picLocks noChangeAspect="1"/>
          </p:cNvPicPr>
          <p:nvPr/>
        </p:nvPicPr>
        <p:blipFill>
          <a:blip r:embed="rId4"/>
          <a:stretch>
            <a:fillRect/>
          </a:stretch>
        </p:blipFill>
        <p:spPr>
          <a:xfrm>
            <a:off x="718062" y="3980293"/>
            <a:ext cx="5312205" cy="2526587"/>
          </a:xfrm>
          <a:prstGeom prst="rect">
            <a:avLst/>
          </a:prstGeom>
        </p:spPr>
      </p:pic>
    </p:spTree>
    <p:extLst>
      <p:ext uri="{BB962C8B-B14F-4D97-AF65-F5344CB8AC3E}">
        <p14:creationId xmlns:p14="http://schemas.microsoft.com/office/powerpoint/2010/main" val="282201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565079" y="2180047"/>
            <a:ext cx="8160726" cy="3962400"/>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Obtain a bed and banks permit from TCEQ under Texas Water Code § 11.042(b):</a:t>
            </a:r>
          </a:p>
          <a:p>
            <a:pPr marL="0" indent="0">
              <a:buNone/>
            </a:pPr>
            <a:endParaRPr lang="en-US" dirty="0">
              <a:latin typeface="Times New Roman" panose="02020603050405020304" pitchFamily="18" charset="0"/>
              <a:cs typeface="Times New Roman" panose="02020603050405020304" pitchFamily="18" charset="0"/>
            </a:endParaRPr>
          </a:p>
          <a:p>
            <a:pPr marL="822960" lvl="1" indent="-457200"/>
            <a:r>
              <a:rPr lang="en-US" sz="2800" dirty="0" smtClean="0">
                <a:latin typeface="Times New Roman" panose="02020603050405020304" pitchFamily="18" charset="0"/>
                <a:cs typeface="Times New Roman" panose="02020603050405020304" pitchFamily="18" charset="0"/>
              </a:rPr>
              <a:t>No environmental flow restrictions</a:t>
            </a:r>
          </a:p>
          <a:p>
            <a:pPr marL="822960" lvl="1" indent="-457200"/>
            <a:r>
              <a:rPr lang="en-US" sz="2800" dirty="0" smtClean="0">
                <a:latin typeface="Times New Roman" panose="02020603050405020304" pitchFamily="18" charset="0"/>
                <a:cs typeface="Times New Roman" panose="02020603050405020304" pitchFamily="18" charset="0"/>
              </a:rPr>
              <a:t>No priority date</a:t>
            </a:r>
          </a:p>
          <a:p>
            <a:pPr marL="822960" lvl="1" indent="-457200"/>
            <a:r>
              <a:rPr lang="en-US" sz="2800" dirty="0" smtClean="0">
                <a:latin typeface="Times New Roman" panose="02020603050405020304" pitchFamily="18" charset="0"/>
                <a:cs typeface="Times New Roman" panose="02020603050405020304" pitchFamily="18" charset="0"/>
              </a:rPr>
              <a:t>Carriage losses</a:t>
            </a:r>
          </a:p>
          <a:p>
            <a:pPr marL="822960" lvl="1" indent="-457200"/>
            <a:r>
              <a:rPr lang="en-US" sz="2800" dirty="0" smtClean="0">
                <a:latin typeface="Times New Roman" panose="02020603050405020304" pitchFamily="18" charset="0"/>
                <a:cs typeface="Times New Roman" panose="02020603050405020304" pitchFamily="18" charset="0"/>
              </a:rPr>
              <a:t>Special condition if other water rights were granted in reliance</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1284" y="382354"/>
            <a:ext cx="7886700" cy="954107"/>
          </a:xfrm>
          <a:prstGeom prst="rect">
            <a:avLst/>
          </a:prstGeom>
          <a:noFill/>
        </p:spPr>
        <p:txBody>
          <a:bodyPr wrap="square" rtlCol="0">
            <a:spAutoFit/>
          </a:bodyPr>
          <a:lstStyle/>
          <a:p>
            <a:pPr algn="ctr"/>
            <a:r>
              <a:rPr lang="en-US" sz="2800" b="1" dirty="0" smtClean="0">
                <a:solidFill>
                  <a:schemeClr val="accent1"/>
                </a:solidFill>
                <a:latin typeface="Times New Roman" panose="02020603050405020304" pitchFamily="18" charset="0"/>
                <a:cs typeface="Times New Roman" panose="02020603050405020304" pitchFamily="18" charset="0"/>
              </a:rPr>
              <a:t>Scenario 1:  Groundwater-based Return Flows from City A and City A wants to reuse the water</a:t>
            </a:r>
            <a:endParaRPr lang="en-US" sz="28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650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671285" y="2477998"/>
            <a:ext cx="7886700" cy="2874838"/>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Obtain a bed and banks permit from TCEQ under Texas Water Code § 11.042(c):</a:t>
            </a:r>
          </a:p>
          <a:p>
            <a:pPr marL="0" indent="0">
              <a:buNone/>
            </a:pPr>
            <a:endParaRPr lang="en-US" dirty="0">
              <a:latin typeface="Times New Roman" panose="02020603050405020304" pitchFamily="18" charset="0"/>
              <a:cs typeface="Times New Roman" panose="02020603050405020304" pitchFamily="18" charset="0"/>
            </a:endParaRPr>
          </a:p>
          <a:p>
            <a:pPr marL="822960" lvl="1" indent="-457200"/>
            <a:r>
              <a:rPr lang="en-US" sz="2800" dirty="0" smtClean="0">
                <a:latin typeface="Times New Roman" panose="02020603050405020304" pitchFamily="18" charset="0"/>
                <a:cs typeface="Times New Roman" panose="02020603050405020304" pitchFamily="18" charset="0"/>
              </a:rPr>
              <a:t>Conditions are unclear</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1284" y="382354"/>
            <a:ext cx="7886700" cy="954107"/>
          </a:xfrm>
          <a:prstGeom prst="rect">
            <a:avLst/>
          </a:prstGeom>
          <a:noFill/>
        </p:spPr>
        <p:txBody>
          <a:bodyPr wrap="square" rtlCol="0">
            <a:spAutoFit/>
          </a:bodyPr>
          <a:lstStyle/>
          <a:p>
            <a:pPr algn="ctr"/>
            <a:r>
              <a:rPr lang="en-US" sz="2800" b="1" dirty="0" smtClean="0">
                <a:solidFill>
                  <a:schemeClr val="accent1"/>
                </a:solidFill>
                <a:latin typeface="Times New Roman" panose="02020603050405020304" pitchFamily="18" charset="0"/>
                <a:cs typeface="Times New Roman" panose="02020603050405020304" pitchFamily="18" charset="0"/>
              </a:rPr>
              <a:t>Scenario 2:  Surface water-based Return Flows from City A and City A wants to reuse the water</a:t>
            </a:r>
            <a:endParaRPr lang="en-US" sz="2800" dirty="0">
              <a:solidFill>
                <a:schemeClr val="accent1"/>
              </a:solidFill>
            </a:endParaRPr>
          </a:p>
        </p:txBody>
      </p:sp>
      <p:sp>
        <p:nvSpPr>
          <p:cNvPr id="4" name="Footer Placeholder 4"/>
          <p:cNvSpPr>
            <a:spLocks noGrp="1"/>
          </p:cNvSpPr>
          <p:nvPr>
            <p:ph type="ftr" sz="quarter" idx="11"/>
          </p:nvPr>
        </p:nvSpPr>
        <p:spPr>
          <a:xfrm>
            <a:off x="5538149" y="6492875"/>
            <a:ext cx="2932751" cy="365125"/>
          </a:xfrm>
        </p:spPr>
        <p:txBody>
          <a:bodyPr/>
          <a:lstStyle/>
          <a:p>
            <a:r>
              <a:rPr lang="en-US" dirty="0" smtClean="0">
                <a:solidFill>
                  <a:schemeClr val="accent1"/>
                </a:solidFill>
                <a:latin typeface="Times New Roman" panose="02020603050405020304" pitchFamily="18" charset="0"/>
                <a:cs typeface="Times New Roman" panose="02020603050405020304" pitchFamily="18" charset="0"/>
              </a:rPr>
              <a:t>© 2017 Bickerstaff Heath Delgado Acosta LLP </a:t>
            </a:r>
          </a:p>
          <a:p>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341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HDA">
      <a:dk1>
        <a:sysClr val="windowText" lastClr="000000"/>
      </a:dk1>
      <a:lt1>
        <a:sysClr val="window" lastClr="FFFFFF"/>
      </a:lt1>
      <a:dk2>
        <a:srgbClr val="3F3F3F"/>
      </a:dk2>
      <a:lt2>
        <a:srgbClr val="D0AA56"/>
      </a:lt2>
      <a:accent1>
        <a:srgbClr val="205531"/>
      </a:accent1>
      <a:accent2>
        <a:srgbClr val="96A9A9"/>
      </a:accent2>
      <a:accent3>
        <a:srgbClr val="D0AA56"/>
      </a:accent3>
      <a:accent4>
        <a:srgbClr val="D0AA56"/>
      </a:accent4>
      <a:accent5>
        <a:srgbClr val="D0AA56"/>
      </a:accent5>
      <a:accent6>
        <a:srgbClr val="855D5D"/>
      </a:accent6>
      <a:hlink>
        <a:srgbClr val="CC9900"/>
      </a:hlink>
      <a:folHlink>
        <a:srgbClr val="96A9A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821753.PPTX" id="{200D0FF7-91EF-483A-A5B4-C44FF7106D89}" vid="{10D1F234-2F6D-4E12-A3BF-D553669A4DA9}"/>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3F3F3F"/>
      </a:dk2>
      <a:lt2>
        <a:srgbClr val="D0AA56"/>
      </a:lt2>
      <a:accent1>
        <a:srgbClr val="205531"/>
      </a:accent1>
      <a:accent2>
        <a:srgbClr val="96A9A9"/>
      </a:accent2>
      <a:accent3>
        <a:srgbClr val="D0AA56"/>
      </a:accent3>
      <a:accent4>
        <a:srgbClr val="D0AA56"/>
      </a:accent4>
      <a:accent5>
        <a:srgbClr val="D0AA56"/>
      </a:accent5>
      <a:accent6>
        <a:srgbClr val="855D5D"/>
      </a:accent6>
      <a:hlink>
        <a:srgbClr val="CC9900"/>
      </a:hlink>
      <a:folHlink>
        <a:srgbClr val="96A9A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821753.PPTX" id="{200D0FF7-91EF-483A-A5B4-C44FF7106D89}" vid="{AA24509B-40A0-4470-BF5B-061289F2BB37}"/>
    </a:ext>
  </a:ext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5B9BD5"/>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821753.PPTX" id="{200D0FF7-91EF-483A-A5B4-C44FF7106D89}" vid="{7E546940-0AB4-4F02-9249-7453C0A6B364}"/>
    </a:ext>
  </a:ext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3F3F3F"/>
      </a:dk2>
      <a:lt2>
        <a:srgbClr val="D0AA56"/>
      </a:lt2>
      <a:accent1>
        <a:srgbClr val="205531"/>
      </a:accent1>
      <a:accent2>
        <a:srgbClr val="96A9A9"/>
      </a:accent2>
      <a:accent3>
        <a:srgbClr val="D0AA56"/>
      </a:accent3>
      <a:accent4>
        <a:srgbClr val="D0AA56"/>
      </a:accent4>
      <a:accent5>
        <a:srgbClr val="D0AA56"/>
      </a:accent5>
      <a:accent6>
        <a:srgbClr val="855D5D"/>
      </a:accent6>
      <a:hlink>
        <a:srgbClr val="CC9900"/>
      </a:hlink>
      <a:folHlink>
        <a:srgbClr val="96A9A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821753.PPTX" id="{200D0FF7-91EF-483A-A5B4-C44FF7106D89}" vid="{61E5E8BB-CC7B-494E-8AE1-C8A3F76740F4}"/>
    </a:ext>
  </a:extLst>
</a:theme>
</file>

<file path=ppt/theme/theme5.xml><?xml version="1.0" encoding="utf-8"?>
<a:theme xmlns:a="http://schemas.openxmlformats.org/drawingml/2006/main" name="4_Office Theme">
  <a:themeElements>
    <a:clrScheme name="BHDA">
      <a:dk1>
        <a:sysClr val="windowText" lastClr="000000"/>
      </a:dk1>
      <a:lt1>
        <a:sysClr val="window" lastClr="FFFFFF"/>
      </a:lt1>
      <a:dk2>
        <a:srgbClr val="3F3F3F"/>
      </a:dk2>
      <a:lt2>
        <a:srgbClr val="D0AA56"/>
      </a:lt2>
      <a:accent1>
        <a:srgbClr val="205531"/>
      </a:accent1>
      <a:accent2>
        <a:srgbClr val="96A9A9"/>
      </a:accent2>
      <a:accent3>
        <a:srgbClr val="D0AA56"/>
      </a:accent3>
      <a:accent4>
        <a:srgbClr val="D0AA56"/>
      </a:accent4>
      <a:accent5>
        <a:srgbClr val="D0AA56"/>
      </a:accent5>
      <a:accent6>
        <a:srgbClr val="855D5D"/>
      </a:accent6>
      <a:hlink>
        <a:srgbClr val="CC9900"/>
      </a:hlink>
      <a:folHlink>
        <a:srgbClr val="96A9A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821753.PPTX" id="{200D0FF7-91EF-483A-A5B4-C44FF7106D89}" vid="{08CCC5C7-34B0-4B8D-9C40-89C822F099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637</Words>
  <Application>Microsoft Office PowerPoint</Application>
  <PresentationFormat>On-screen Show (4:3)</PresentationFormat>
  <Paragraphs>156</Paragraphs>
  <Slides>20</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Calibri</vt:lpstr>
      <vt:lpstr>Segoe UI</vt:lpstr>
      <vt:lpstr>Times New Roman</vt:lpstr>
      <vt:lpstr>Wingdings</vt:lpstr>
      <vt:lpstr>Office Theme</vt:lpstr>
      <vt:lpstr>1_Office Theme</vt:lpstr>
      <vt:lpstr>2_Office Theme</vt:lpstr>
      <vt:lpstr>3_Office Theme</vt:lpstr>
      <vt:lpstr>4_Office Theme</vt:lpstr>
      <vt:lpstr> 19th Annual  Lower Rio Grande Valley  Water Management &amp; Planning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Reuse – Non-Potable Uses</vt:lpstr>
      <vt:lpstr>Direct Reuse – Non-Potable Uses</vt:lpstr>
      <vt:lpstr>Direct Reuse – Non-Potable Uses</vt:lpstr>
      <vt:lpstr>Direct Reuse –Potable Reuse</vt:lpstr>
      <vt:lpstr>PowerPoint Presentation</vt:lpstr>
    </vt:vector>
  </TitlesOfParts>
  <Company>Bickerstaff Heath Delgado Acosta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Dobias</dc:creator>
  <cp:lastModifiedBy>Emily Rogers</cp:lastModifiedBy>
  <cp:revision>351</cp:revision>
  <cp:lastPrinted>2017-05-10T16:16:02Z</cp:lastPrinted>
  <dcterms:created xsi:type="dcterms:W3CDTF">2014-10-31T14:30:34Z</dcterms:created>
  <dcterms:modified xsi:type="dcterms:W3CDTF">2017-05-12T14:35:30Z</dcterms:modified>
</cp:coreProperties>
</file>