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2" r:id="rId6"/>
    <p:sldId id="261" r:id="rId7"/>
    <p:sldId id="264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A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62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1EDA7-FCE7-4758-BDEB-50921ED52A25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64FE6-5B4C-4694-A1D3-B7AC9490B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04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64FE6-5B4C-4694-A1D3-B7AC9490BE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71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AA71-6F43-4D13-868B-FBECC806EEC7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FAB3-5EDD-4715-BC3C-3A56B643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93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AA71-6F43-4D13-868B-FBECC806EEC7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FAB3-5EDD-4715-BC3C-3A56B643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00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AAC1AA71-6F43-4D13-868B-FBECC806EEC7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B3A3FAB3-5EDD-4715-BC3C-3A56B643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AA71-6F43-4D13-868B-FBECC806EEC7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730" y="6382162"/>
            <a:ext cx="1501447" cy="44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1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C1AA71-6F43-4D13-868B-FBECC806EEC7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A3FAB3-5EDD-4715-BC3C-3A56B643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31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AA71-6F43-4D13-868B-FBECC806EEC7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FAB3-5EDD-4715-BC3C-3A56B643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9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AA71-6F43-4D13-868B-FBECC806EEC7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FAB3-5EDD-4715-BC3C-3A56B643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2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AA71-6F43-4D13-868B-FBECC806EEC7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FAB3-5EDD-4715-BC3C-3A56B643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18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AA71-6F43-4D13-868B-FBECC806EEC7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FAB3-5EDD-4715-BC3C-3A56B643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89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AA71-6F43-4D13-868B-FBECC806EEC7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FAB3-5EDD-4715-BC3C-3A56B643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29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AA71-6F43-4D13-868B-FBECC806EEC7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FAB3-5EDD-4715-BC3C-3A56B643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46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AAC1AA71-6F43-4D13-868B-FBECC806EEC7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B3A3FAB3-5EDD-4715-BC3C-3A56B643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81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lxNxahkKRA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uVNsT8BIM8" TargetMode="External"/><Relationship Id="rId5" Type="http://schemas.openxmlformats.org/officeDocument/2006/relationships/hyperlink" Target="http://www.dreambigfilm.com/" TargetMode="Externa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2" Type="http://schemas.openxmlformats.org/officeDocument/2006/relationships/hyperlink" Target="mailto:asce.rgv@gmail.com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dirty="0" smtClean="0"/>
              <a:t>Serving the civil engineering community THROUGH ASCE </a:t>
            </a:r>
            <a:endParaRPr lang="en-US" sz="4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392348" y="6261004"/>
            <a:ext cx="4695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By: Dora E. Robles, P.E., CFM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706" y="4572000"/>
            <a:ext cx="5392256" cy="118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0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292" y="270326"/>
            <a:ext cx="7772400" cy="690966"/>
          </a:xfrm>
        </p:spPr>
        <p:txBody>
          <a:bodyPr/>
          <a:lstStyle/>
          <a:p>
            <a:r>
              <a:rPr lang="en-US" dirty="0" smtClean="0"/>
              <a:t>What is ASCE?</a:t>
            </a:r>
            <a:endParaRPr lang="en-US" dirty="0"/>
          </a:p>
        </p:txBody>
      </p:sp>
      <p:pic>
        <p:nvPicPr>
          <p:cNvPr id="7" name="mlxNxahkKR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2973" y="1280211"/>
            <a:ext cx="8942174" cy="502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asce offer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019" y="1800666"/>
            <a:ext cx="7772400" cy="420624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Continuing Education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Webinars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Seminars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5 Free PDHS a year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Technical &amp; Professional Development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Civil Engineering Magazine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Institutes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Publications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ASCE specialty Conferences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Networking Opportunities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Sections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Branches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Young Member Groups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Student Chapters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Exclusive Members Discounts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077" t="45712" r="69241" b="32795"/>
          <a:stretch/>
        </p:blipFill>
        <p:spPr>
          <a:xfrm>
            <a:off x="3908549" y="3407137"/>
            <a:ext cx="2541678" cy="11027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0461" t="18739" r="22923" b="18492"/>
          <a:stretch/>
        </p:blipFill>
        <p:spPr>
          <a:xfrm>
            <a:off x="2836984" y="6041440"/>
            <a:ext cx="539261" cy="5978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30405" b="31133"/>
          <a:stretch/>
        </p:blipFill>
        <p:spPr>
          <a:xfrm>
            <a:off x="3569772" y="6092238"/>
            <a:ext cx="1219200" cy="4689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970" y="6294120"/>
            <a:ext cx="1219200" cy="400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7438" y="5910581"/>
            <a:ext cx="879915" cy="8799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4278" y="2196261"/>
            <a:ext cx="2472967" cy="34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0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32" y="172113"/>
            <a:ext cx="8509781" cy="6541364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5606478" y="5754461"/>
            <a:ext cx="406400" cy="401975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41342" y="6498033"/>
            <a:ext cx="1194486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00008A"/>
                </a:solidFill>
                <a:latin typeface="Arial Narrow" panose="020B0606020202030204" pitchFamily="34" charset="0"/>
              </a:rPr>
              <a:t>- RIO GRANDE VALLEY</a:t>
            </a:r>
            <a:endParaRPr lang="en-US" sz="800" b="1" dirty="0">
              <a:solidFill>
                <a:srgbClr val="00008A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957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Rio Grande Valley Branch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019" y="1788943"/>
            <a:ext cx="7772400" cy="4206240"/>
          </a:xfrm>
        </p:spPr>
        <p:txBody>
          <a:bodyPr/>
          <a:lstStyle/>
          <a:p>
            <a:r>
              <a:rPr lang="en-US" dirty="0" smtClean="0"/>
              <a:t>Monthly Lunch &amp; Learns</a:t>
            </a:r>
          </a:p>
          <a:p>
            <a:r>
              <a:rPr lang="en-US" dirty="0" smtClean="0"/>
              <a:t>Young Member Socials</a:t>
            </a:r>
          </a:p>
          <a:p>
            <a:r>
              <a:rPr lang="en-US" dirty="0" smtClean="0"/>
              <a:t>Partner in various local Conferences</a:t>
            </a:r>
          </a:p>
          <a:p>
            <a:r>
              <a:rPr lang="en-US" dirty="0" smtClean="0"/>
              <a:t>Monthly Newsletter </a:t>
            </a:r>
            <a:r>
              <a:rPr lang="en-US" i="1" dirty="0" smtClean="0"/>
              <a:t>“Through the Pipeline”</a:t>
            </a:r>
          </a:p>
          <a:p>
            <a:r>
              <a:rPr lang="en-US" dirty="0" smtClean="0"/>
              <a:t>Other Special Events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254" y="2096362"/>
            <a:ext cx="2957376" cy="1663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804" y="4425687"/>
            <a:ext cx="2561492" cy="19211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254" y="4341860"/>
            <a:ext cx="2957376" cy="16635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731" y="4113772"/>
            <a:ext cx="1850539" cy="26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0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34" y="284176"/>
            <a:ext cx="8930354" cy="1508760"/>
          </a:xfrm>
        </p:spPr>
        <p:txBody>
          <a:bodyPr/>
          <a:lstStyle/>
          <a:p>
            <a:r>
              <a:rPr lang="en-US" dirty="0" smtClean="0"/>
              <a:t>Joining </a:t>
            </a:r>
            <a:r>
              <a:rPr lang="en-US" dirty="0" smtClean="0"/>
              <a:t>ASCE		                  ASCe.org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019" y="1875692"/>
            <a:ext cx="7772400" cy="47478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Membership Types: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b="1" dirty="0" smtClean="0"/>
              <a:t>Licensed Engineer: </a:t>
            </a:r>
            <a:r>
              <a:rPr lang="en-US" dirty="0" smtClean="0"/>
              <a:t>PE’s or RPLS </a:t>
            </a:r>
          </a:p>
          <a:p>
            <a:pPr marL="228600" lvl="1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S</a:t>
            </a:r>
            <a:r>
              <a:rPr lang="en-US" b="1" dirty="0" smtClean="0"/>
              <a:t>tudent</a:t>
            </a:r>
            <a:r>
              <a:rPr lang="en-US" dirty="0" smtClean="0"/>
              <a:t> (Free membership)</a:t>
            </a:r>
          </a:p>
          <a:p>
            <a:pPr marL="228600" lvl="1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b="1" dirty="0"/>
              <a:t>Affiliate: </a:t>
            </a:r>
            <a:r>
              <a:rPr lang="en-US" dirty="0"/>
              <a:t>have an interest in advancing the purpose and objectives </a:t>
            </a:r>
            <a:r>
              <a:rPr lang="en-US" dirty="0" smtClean="0"/>
              <a:t>                      	           of </a:t>
            </a:r>
            <a:r>
              <a:rPr lang="en-US" dirty="0"/>
              <a:t>ASCE and are not students or classically trained </a:t>
            </a:r>
            <a:r>
              <a:rPr lang="en-US" dirty="0" smtClean="0"/>
              <a:t> 		           engineers </a:t>
            </a:r>
            <a:r>
              <a:rPr lang="en-US" dirty="0"/>
              <a:t>or </a:t>
            </a:r>
            <a:r>
              <a:rPr lang="en-US" dirty="0" smtClean="0"/>
              <a:t>scientists</a:t>
            </a:r>
          </a:p>
          <a:p>
            <a:pPr marL="228600" lvl="1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b="1" dirty="0" smtClean="0"/>
              <a:t>Associate: </a:t>
            </a:r>
            <a:r>
              <a:rPr lang="en-US" dirty="0" smtClean="0"/>
              <a:t>EITs or SITs International Member</a:t>
            </a:r>
          </a:p>
          <a:p>
            <a:pPr marL="228600" lvl="1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b="1" dirty="0" smtClean="0"/>
              <a:t>Fellow</a:t>
            </a:r>
          </a:p>
          <a:p>
            <a:pPr marL="228600" lvl="1" indent="0">
              <a:buNone/>
            </a:pPr>
            <a:endParaRPr lang="en-US" b="1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b="1" dirty="0" smtClean="0"/>
              <a:t>Life Member: </a:t>
            </a:r>
            <a:r>
              <a:rPr lang="en-US" dirty="0" smtClean="0"/>
              <a:t>members for over 35 years and are over 65 years old 		  (Exempt dues)</a:t>
            </a:r>
          </a:p>
          <a:p>
            <a:pPr marL="228600" lvl="1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b="1" dirty="0" smtClean="0"/>
              <a:t>Distinguished Member</a:t>
            </a:r>
          </a:p>
        </p:txBody>
      </p:sp>
    </p:spTree>
    <p:extLst>
      <p:ext uri="{BB962C8B-B14F-4D97-AF65-F5344CB8AC3E}">
        <p14:creationId xmlns:p14="http://schemas.microsoft.com/office/powerpoint/2010/main" val="400388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VNsT8BIM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7708" y="1868426"/>
            <a:ext cx="8839200" cy="4972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-90" r="90" b="6269"/>
          <a:stretch/>
        </p:blipFill>
        <p:spPr>
          <a:xfrm>
            <a:off x="15694" y="110431"/>
            <a:ext cx="4885820" cy="17530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83892" y="77479"/>
            <a:ext cx="430838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chemeClr val="bg2"/>
                </a:solidFill>
                <a:hlinkClick r:id="rId5"/>
              </a:rPr>
              <a:t>http://www.dreambigfilm.com</a:t>
            </a:r>
            <a:r>
              <a:rPr lang="en-US" sz="2300" b="1" dirty="0" smtClean="0">
                <a:solidFill>
                  <a:schemeClr val="bg2"/>
                </a:solidFill>
                <a:hlinkClick r:id="rId5"/>
              </a:rPr>
              <a:t>/</a:t>
            </a:r>
            <a:endParaRPr lang="en-US" sz="2300" b="1" dirty="0" smtClean="0">
              <a:solidFill>
                <a:schemeClr val="bg2"/>
              </a:solidFill>
            </a:endParaRPr>
          </a:p>
          <a:p>
            <a:endParaRPr lang="en-US" sz="2300" b="1" dirty="0">
              <a:solidFill>
                <a:schemeClr val="bg2"/>
              </a:solidFill>
            </a:endParaRPr>
          </a:p>
          <a:p>
            <a:r>
              <a:rPr lang="en-US" sz="2300" b="1" dirty="0" smtClean="0">
                <a:solidFill>
                  <a:schemeClr val="bg2"/>
                </a:solidFill>
              </a:rPr>
              <a:t>Branch is currently working on scheduling a local screening. Stay posted for updates!</a:t>
            </a:r>
            <a:endParaRPr lang="en-US" sz="23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5890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1333" y="6133259"/>
            <a:ext cx="20647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Contact us at:</a:t>
            </a:r>
          </a:p>
          <a:p>
            <a:pPr algn="ctr"/>
            <a:r>
              <a:rPr lang="en-US" sz="1600" dirty="0" smtClean="0">
                <a:hlinkClick r:id="rId2"/>
              </a:rPr>
              <a:t>asce.rgv@gmail.com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22175" y="1504956"/>
            <a:ext cx="6788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2016-2017 RGV BRANCH BOARD MEMBERS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31" y="1943074"/>
            <a:ext cx="1341813" cy="1341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7" r="4475" b="38979"/>
          <a:stretch/>
        </p:blipFill>
        <p:spPr>
          <a:xfrm>
            <a:off x="346531" y="4027195"/>
            <a:ext cx="1333947" cy="14839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7" b="15633"/>
          <a:stretch/>
        </p:blipFill>
        <p:spPr>
          <a:xfrm>
            <a:off x="7380142" y="1945355"/>
            <a:ext cx="1077277" cy="13783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b="8073"/>
          <a:stretch/>
        </p:blipFill>
        <p:spPr>
          <a:xfrm>
            <a:off x="3763933" y="1934837"/>
            <a:ext cx="1302336" cy="14262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3570" y="3284887"/>
            <a:ext cx="1845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Eugene Palacios, P.E. </a:t>
            </a:r>
          </a:p>
          <a:p>
            <a:pPr algn="ctr"/>
            <a:r>
              <a:rPr lang="en-US" sz="1400" b="1" dirty="0" smtClean="0"/>
              <a:t>Branch Director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96964" y="3374333"/>
            <a:ext cx="1845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Jesse Sanchez</a:t>
            </a:r>
          </a:p>
          <a:p>
            <a:pPr algn="ctr"/>
            <a:r>
              <a:rPr lang="en-US" sz="1400" b="1" dirty="0" smtClean="0"/>
              <a:t>President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996142" y="3371501"/>
            <a:ext cx="1845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Ethny Fantich, EIT</a:t>
            </a:r>
          </a:p>
          <a:p>
            <a:pPr algn="ctr"/>
            <a:r>
              <a:rPr lang="en-US" sz="1400" b="1" dirty="0" smtClean="0"/>
              <a:t>Vice-President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0866" y="5511114"/>
            <a:ext cx="1845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Humberto Lopez, EIT</a:t>
            </a:r>
          </a:p>
          <a:p>
            <a:pPr algn="ctr"/>
            <a:r>
              <a:rPr lang="en-US" sz="1400" b="1" dirty="0" smtClean="0"/>
              <a:t>Secretary</a:t>
            </a:r>
            <a:endParaRPr lang="en-US" sz="14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5" t="19014" r="37351" b="33405"/>
          <a:stretch/>
        </p:blipFill>
        <p:spPr>
          <a:xfrm>
            <a:off x="3763933" y="4027195"/>
            <a:ext cx="1489509" cy="158080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86049" y="5607996"/>
            <a:ext cx="1845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Maria Rangel, EIT</a:t>
            </a:r>
          </a:p>
          <a:p>
            <a:pPr algn="ctr"/>
            <a:r>
              <a:rPr lang="en-US" sz="1400" b="1" dirty="0" smtClean="0"/>
              <a:t>Treasurer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882713" y="5607996"/>
            <a:ext cx="1845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Dora E. Robles, P.E.</a:t>
            </a:r>
          </a:p>
          <a:p>
            <a:pPr algn="ctr"/>
            <a:r>
              <a:rPr lang="en-US" sz="1400" b="1" dirty="0" smtClean="0"/>
              <a:t>Newsletter Editor</a:t>
            </a:r>
            <a:endParaRPr lang="en-US" sz="14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6" b="6619"/>
          <a:stretch/>
        </p:blipFill>
        <p:spPr>
          <a:xfrm>
            <a:off x="7143868" y="4008315"/>
            <a:ext cx="1322966" cy="159814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053016" y="6344969"/>
            <a:ext cx="4413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RGV Branch Website Coming Soon!!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005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Custom 1">
      <a:dk1>
        <a:sysClr val="windowText" lastClr="000000"/>
      </a:dk1>
      <a:lt1>
        <a:sysClr val="window" lastClr="FFFFFF"/>
      </a:lt1>
      <a:dk2>
        <a:srgbClr val="2566A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199</TotalTime>
  <Words>190</Words>
  <Application>Microsoft Office PowerPoint</Application>
  <PresentationFormat>On-screen Show (4:3)</PresentationFormat>
  <Paragraphs>62</Paragraphs>
  <Slides>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 Narrow</vt:lpstr>
      <vt:lpstr>Calibri</vt:lpstr>
      <vt:lpstr>Corbel</vt:lpstr>
      <vt:lpstr>Wingdings</vt:lpstr>
      <vt:lpstr>Banded</vt:lpstr>
      <vt:lpstr>Serving the civil engineering community THROUGH ASCE </vt:lpstr>
      <vt:lpstr>What is ASCE?</vt:lpstr>
      <vt:lpstr>What can asce offer you?</vt:lpstr>
      <vt:lpstr>PowerPoint Presentation</vt:lpstr>
      <vt:lpstr>Rio Grande Valley Branch</vt:lpstr>
      <vt:lpstr>Joining ASCE                    ASCe.org</vt:lpstr>
      <vt:lpstr>PowerPoint Presentation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SOCIETY OF CIVIL ENGINEERS</dc:title>
  <dc:creator>Dora E. Robles</dc:creator>
  <cp:lastModifiedBy>robles</cp:lastModifiedBy>
  <cp:revision>24</cp:revision>
  <dcterms:created xsi:type="dcterms:W3CDTF">2016-04-24T19:56:39Z</dcterms:created>
  <dcterms:modified xsi:type="dcterms:W3CDTF">2017-05-24T11:04:29Z</dcterms:modified>
</cp:coreProperties>
</file>