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9" r:id="rId3"/>
    <p:sldId id="300" r:id="rId4"/>
    <p:sldId id="289" r:id="rId5"/>
    <p:sldId id="302" r:id="rId6"/>
    <p:sldId id="301" r:id="rId7"/>
    <p:sldId id="292" r:id="rId8"/>
    <p:sldId id="293" r:id="rId9"/>
    <p:sldId id="27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7A5C81-F1F4-4618-A2AB-731532F2E83B}">
          <p14:sldIdLst>
            <p14:sldId id="257"/>
            <p14:sldId id="299"/>
            <p14:sldId id="300"/>
            <p14:sldId id="289"/>
            <p14:sldId id="302"/>
            <p14:sldId id="301"/>
            <p14:sldId id="292"/>
            <p14:sldId id="293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 varScale="1">
        <p:scale>
          <a:sx n="51" d="100"/>
          <a:sy n="51" d="100"/>
        </p:scale>
        <p:origin x="1262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ED8FC-4224-4593-9CC9-EEA9FE0961C7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9207-2D25-4637-9BF4-C3A0E41FD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47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C00E93-12A0-465B-B72A-A9DF4A81AA83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EAD3C5-30A3-4D12-95CD-64C00CFA7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6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38200"/>
            <a:ext cx="1703835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3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8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3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9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0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838200"/>
            <a:ext cx="1703835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0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304800"/>
            <a:ext cx="6858000" cy="1066800"/>
          </a:xfrm>
        </p:spPr>
        <p:txBody>
          <a:bodyPr anchor="b">
            <a:normAutofit/>
          </a:bodyPr>
          <a:lstStyle>
            <a:lvl1pPr algn="ctr">
              <a:lnSpc>
                <a:spcPct val="200000"/>
              </a:lnSpc>
              <a:defRPr sz="4000" b="0"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1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24"/>
          <a:stretch/>
        </p:blipFill>
        <p:spPr>
          <a:xfrm>
            <a:off x="0" y="5344161"/>
            <a:ext cx="9144000" cy="151383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5/23/2017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40319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rgbClr val="5859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5859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859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-"/>
        <a:defRPr sz="2000" kern="1200">
          <a:solidFill>
            <a:srgbClr val="5859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subTitle" idx="1"/>
          </p:nvPr>
        </p:nvSpPr>
        <p:spPr>
          <a:xfrm>
            <a:off x="259356" y="1473826"/>
            <a:ext cx="5486400" cy="1421774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1800" b="1" dirty="0" smtClean="0">
                <a:solidFill>
                  <a:schemeClr val="tx1"/>
                </a:solidFill>
              </a:rPr>
              <a:t>Jose Hinojosa, REM</a:t>
            </a:r>
          </a:p>
          <a:p>
            <a:pPr algn="l">
              <a:lnSpc>
                <a:spcPct val="80000"/>
              </a:lnSpc>
            </a:pPr>
            <a:r>
              <a:rPr lang="en-US" altLang="en-US" sz="1800" b="1" dirty="0" smtClean="0">
                <a:solidFill>
                  <a:schemeClr val="tx1"/>
                </a:solidFill>
              </a:rPr>
              <a:t>General Manager</a:t>
            </a:r>
          </a:p>
          <a:p>
            <a:pPr algn="l">
              <a:lnSpc>
                <a:spcPct val="80000"/>
              </a:lnSpc>
            </a:pPr>
            <a:r>
              <a:rPr lang="en-US" altLang="en-US" sz="1800" b="1" dirty="0" smtClean="0">
                <a:solidFill>
                  <a:schemeClr val="tx1"/>
                </a:solidFill>
              </a:rPr>
              <a:t>Santa Cruz Irrigation District #15</a:t>
            </a:r>
          </a:p>
          <a:p>
            <a:pPr algn="l">
              <a:lnSpc>
                <a:spcPct val="80000"/>
              </a:lnSpc>
            </a:pPr>
            <a:r>
              <a:rPr lang="en-US" altLang="en-US" sz="1800" b="1" dirty="0" smtClean="0">
                <a:solidFill>
                  <a:schemeClr val="tx1"/>
                </a:solidFill>
              </a:rPr>
              <a:t>Lower Rio Grande Valley TPDES Stormwater Task Force</a:t>
            </a:r>
          </a:p>
          <a:p>
            <a:pPr algn="l">
              <a:lnSpc>
                <a:spcPct val="80000"/>
              </a:lnSpc>
            </a:pPr>
            <a:r>
              <a:rPr lang="en-US" altLang="en-US" sz="1800" b="1" dirty="0" smtClean="0">
                <a:solidFill>
                  <a:schemeClr val="tx1"/>
                </a:solidFill>
              </a:rPr>
              <a:t>Chairperson</a:t>
            </a:r>
          </a:p>
          <a:p>
            <a:pPr algn="l">
              <a:lnSpc>
                <a:spcPct val="80000"/>
              </a:lnSpc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en-US" alt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756" y="1315035"/>
            <a:ext cx="3153055" cy="208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99" y="2471221"/>
            <a:ext cx="2937201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863174"/>
            <a:ext cx="2689328" cy="1879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3"/>
          <p:cNvSpPr txBox="1">
            <a:spLocks/>
          </p:cNvSpPr>
          <p:nvPr/>
        </p:nvSpPr>
        <p:spPr>
          <a:xfrm>
            <a:off x="220546" y="5176575"/>
            <a:ext cx="8487054" cy="682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Strategic Planning – LRGV TPDES Stormwater Task Force</a:t>
            </a:r>
          </a:p>
          <a:p>
            <a:pPr algn="l">
              <a:lnSpc>
                <a:spcPct val="80000"/>
              </a:lnSpc>
            </a:pPr>
            <a:endParaRPr lang="en-US" altLang="en-US" sz="2000" dirty="0" smtClean="0"/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6421600" y="4190998"/>
            <a:ext cx="2286000" cy="76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en-US" altLang="en-US" sz="2000" dirty="0" smtClean="0"/>
          </a:p>
          <a:p>
            <a:pPr algn="l">
              <a:lnSpc>
                <a:spcPct val="8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May 24,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2017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en-US" alt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220033"/>
            <a:ext cx="2590800" cy="1941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storm_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953389" cy="83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82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INTRODUCTIONS – TASK FORCE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-12358" y="1143000"/>
            <a:ext cx="915635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 smtClean="0"/>
          </a:p>
          <a:p>
            <a:pPr marL="52070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Joe Hinojosa, Gen. Mgr., Santa Cruz Irrigation District #15</a:t>
            </a:r>
          </a:p>
          <a:p>
            <a:pPr marL="97790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Chairperson, LRGV TPDES Stormwater Task Force</a:t>
            </a:r>
          </a:p>
          <a:p>
            <a:pPr marL="52070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Jose Figueroa, Stormwater Mgr., City of Brownsville</a:t>
            </a:r>
          </a:p>
          <a:p>
            <a:pPr marL="97790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Vice-Chair,  </a:t>
            </a:r>
            <a:r>
              <a:rPr lang="en-US" sz="2400" dirty="0"/>
              <a:t>LRGV TPDES Stormwater Task </a:t>
            </a:r>
            <a:r>
              <a:rPr lang="en-US" sz="2400" dirty="0" smtClean="0"/>
              <a:t>Force</a:t>
            </a:r>
            <a:endParaRPr lang="en-US" sz="2400" dirty="0"/>
          </a:p>
          <a:p>
            <a:pPr marL="520700" lvl="2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Mardoqueo</a:t>
            </a:r>
            <a:r>
              <a:rPr lang="en-US" sz="2400" dirty="0" smtClean="0"/>
              <a:t> Hinojosa, P.E., City Engineer, City of Weslaco</a:t>
            </a:r>
          </a:p>
          <a:p>
            <a:pPr marL="97790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Secretary</a:t>
            </a:r>
            <a:r>
              <a:rPr lang="en-US" sz="2400" dirty="0"/>
              <a:t>, LRGV TPDES Stormwater Task Force</a:t>
            </a:r>
          </a:p>
          <a:p>
            <a:pPr marL="52070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Melisa Gonzales, Stormwater Manager, City of Alamo</a:t>
            </a:r>
          </a:p>
          <a:p>
            <a:pPr marL="977900" lvl="3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Past Chairperson</a:t>
            </a:r>
            <a:r>
              <a:rPr lang="en-US" sz="2400" dirty="0"/>
              <a:t>, LRGV TPDES Stormwater Task </a:t>
            </a:r>
            <a:r>
              <a:rPr lang="en-US" sz="2400" dirty="0" smtClean="0"/>
              <a:t>Force</a:t>
            </a:r>
          </a:p>
          <a:p>
            <a:pPr marL="692150" lvl="3"/>
            <a:endParaRPr lang="en-US" sz="2400" dirty="0" smtClean="0"/>
          </a:p>
          <a:p>
            <a:pPr marL="457200" lvl="2" indent="-234950"/>
            <a:r>
              <a:rPr lang="en-US" dirty="0" smtClean="0"/>
              <a:t>	* Task Force Reps appointed by City Council, Board of Directors, Commissioners Court, etc. via interlocal agreements.</a:t>
            </a:r>
          </a:p>
          <a:p>
            <a:pPr marL="234950" lvl="2"/>
            <a:endParaRPr lang="en-US" sz="2800" dirty="0"/>
          </a:p>
          <a:p>
            <a:pPr marL="977900" lvl="3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55" y="1333294"/>
            <a:ext cx="91069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Brownsville –Jose Figueroa	</a:t>
            </a:r>
            <a:r>
              <a:rPr lang="en-US" altLang="en-US" b="1" dirty="0" smtClean="0">
                <a:latin typeface="Times New Roman" pitchFamily="18" charset="0"/>
              </a:rPr>
              <a:t>City </a:t>
            </a:r>
            <a:r>
              <a:rPr lang="en-US" altLang="en-US" b="1" dirty="0">
                <a:latin typeface="Times New Roman" pitchFamily="18" charset="0"/>
              </a:rPr>
              <a:t>of La Feria – Paula Rodriguez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San Juan –  Xavier Cervantes, </a:t>
            </a:r>
            <a:r>
              <a:rPr lang="en-US" altLang="en-US" b="1" dirty="0" smtClean="0">
                <a:latin typeface="Times New Roman" pitchFamily="18" charset="0"/>
              </a:rPr>
              <a:t>AICP	City </a:t>
            </a:r>
            <a:r>
              <a:rPr lang="en-US" altLang="en-US" b="1" dirty="0">
                <a:latin typeface="Times New Roman" pitchFamily="18" charset="0"/>
              </a:rPr>
              <a:t>of Donna – Roy Jimenez</a:t>
            </a:r>
          </a:p>
          <a:p>
            <a:pPr>
              <a:spcBef>
                <a:spcPct val="0"/>
              </a:spcBef>
              <a:tabLst>
                <a:tab pos="3657600" algn="l"/>
              </a:tabLst>
            </a:pPr>
            <a:r>
              <a:rPr lang="en-US" altLang="en-US" b="1" dirty="0">
                <a:latin typeface="Times New Roman" pitchFamily="18" charset="0"/>
              </a:rPr>
              <a:t>	</a:t>
            </a:r>
          </a:p>
          <a:p>
            <a:pPr>
              <a:spcBef>
                <a:spcPct val="0"/>
              </a:spcBef>
              <a:tabLst>
                <a:tab pos="4052888" algn="l"/>
              </a:tabLst>
            </a:pPr>
            <a:r>
              <a:rPr lang="en-US" altLang="en-US" b="1" dirty="0">
                <a:latin typeface="Times New Roman" pitchFamily="18" charset="0"/>
              </a:rPr>
              <a:t>City of Alton – Rudy Garza, </a:t>
            </a:r>
            <a:r>
              <a:rPr lang="en-US" altLang="en-US" b="1" dirty="0" smtClean="0">
                <a:latin typeface="Times New Roman" pitchFamily="18" charset="0"/>
              </a:rPr>
              <a:t>CPM</a:t>
            </a:r>
            <a:r>
              <a:rPr lang="en-US" altLang="en-US" b="1" dirty="0">
                <a:latin typeface="Times New Roman" pitchFamily="18" charset="0"/>
              </a:rPr>
              <a:t>	</a:t>
            </a:r>
            <a:r>
              <a:rPr lang="en-US" altLang="en-US" b="1" dirty="0" smtClean="0">
                <a:latin typeface="Times New Roman" pitchFamily="18" charset="0"/>
              </a:rPr>
              <a:t>City </a:t>
            </a:r>
            <a:r>
              <a:rPr lang="en-US" altLang="en-US" b="1" dirty="0">
                <a:latin typeface="Times New Roman" pitchFamily="18" charset="0"/>
              </a:rPr>
              <a:t>of Edinburg – </a:t>
            </a:r>
            <a:r>
              <a:rPr lang="en-US" altLang="en-US" b="1" dirty="0" smtClean="0">
                <a:latin typeface="Times New Roman" pitchFamily="18" charset="0"/>
              </a:rPr>
              <a:t>Robert Valenzuela, CSI, CEO</a:t>
            </a: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San Benito – </a:t>
            </a:r>
            <a:r>
              <a:rPr lang="en-US" altLang="en-US" b="1" dirty="0" smtClean="0">
                <a:latin typeface="Times New Roman" pitchFamily="18" charset="0"/>
              </a:rPr>
              <a:t>Bryan Medina	Cameron </a:t>
            </a:r>
            <a:r>
              <a:rPr lang="en-US" altLang="en-US" b="1" dirty="0">
                <a:latin typeface="Times New Roman" pitchFamily="18" charset="0"/>
              </a:rPr>
              <a:t>County DD#1– Hector Lerma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Los Fresnos – </a:t>
            </a:r>
            <a:r>
              <a:rPr lang="en-US" altLang="en-US" b="1" dirty="0" smtClean="0">
                <a:latin typeface="Times New Roman" pitchFamily="18" charset="0"/>
              </a:rPr>
              <a:t>Raul Garcia</a:t>
            </a:r>
            <a:r>
              <a:rPr lang="en-US" altLang="en-US" b="1" dirty="0">
                <a:latin typeface="Times New Roman" pitchFamily="18" charset="0"/>
              </a:rPr>
              <a:t>	</a:t>
            </a:r>
            <a:r>
              <a:rPr lang="en-US" altLang="en-US" b="1" dirty="0" smtClean="0">
                <a:latin typeface="Times New Roman" pitchFamily="18" charset="0"/>
              </a:rPr>
              <a:t>City </a:t>
            </a:r>
            <a:r>
              <a:rPr lang="en-US" altLang="en-US" b="1" dirty="0">
                <a:latin typeface="Times New Roman" pitchFamily="18" charset="0"/>
              </a:rPr>
              <a:t>of Weslaco – </a:t>
            </a:r>
            <a:r>
              <a:rPr lang="en-US" altLang="en-US" b="1" dirty="0" err="1" smtClean="0">
                <a:latin typeface="Times New Roman" pitchFamily="18" charset="0"/>
              </a:rPr>
              <a:t>Mardoqueo</a:t>
            </a:r>
            <a:r>
              <a:rPr lang="en-US" altLang="en-US" b="1" dirty="0" smtClean="0">
                <a:latin typeface="Times New Roman" pitchFamily="18" charset="0"/>
              </a:rPr>
              <a:t> Hinojosa, P.E.</a:t>
            </a: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Mission – Juan De La Garza	</a:t>
            </a:r>
            <a:r>
              <a:rPr lang="en-US" altLang="en-US" b="1" dirty="0" smtClean="0">
                <a:latin typeface="Times New Roman" pitchFamily="18" charset="0"/>
              </a:rPr>
              <a:t>City </a:t>
            </a:r>
            <a:r>
              <a:rPr lang="en-US" altLang="en-US" b="1" dirty="0">
                <a:latin typeface="Times New Roman" pitchFamily="18" charset="0"/>
              </a:rPr>
              <a:t>of La Joya – Isidro Venecia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City of Primera – Javier Mendez	</a:t>
            </a:r>
            <a:r>
              <a:rPr lang="en-US" altLang="en-US" b="1" dirty="0" smtClean="0">
                <a:latin typeface="Times New Roman" pitchFamily="18" charset="0"/>
              </a:rPr>
              <a:t>City </a:t>
            </a:r>
            <a:r>
              <a:rPr lang="en-US" altLang="en-US" b="1" dirty="0">
                <a:latin typeface="Times New Roman" pitchFamily="18" charset="0"/>
              </a:rPr>
              <a:t>of Alamo – Ernesto Solis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460875" algn="l"/>
              </a:tabLst>
            </a:pPr>
            <a:r>
              <a:rPr lang="en-US" altLang="en-US" b="1" dirty="0">
                <a:latin typeface="Times New Roman" pitchFamily="18" charset="0"/>
              </a:rPr>
              <a:t>Cameron County – </a:t>
            </a:r>
            <a:r>
              <a:rPr lang="en-US" altLang="en-US" b="1" dirty="0" smtClean="0">
                <a:latin typeface="Times New Roman" pitchFamily="18" charset="0"/>
              </a:rPr>
              <a:t>Paolina Vega, </a:t>
            </a:r>
            <a:r>
              <a:rPr lang="en-US" altLang="en-US" b="1" dirty="0">
                <a:latin typeface="Times New Roman" pitchFamily="18" charset="0"/>
              </a:rPr>
              <a:t>P.E. </a:t>
            </a:r>
            <a:r>
              <a:rPr lang="en-US" altLang="en-US" b="1" dirty="0" smtClean="0">
                <a:latin typeface="Times New Roman" pitchFamily="18" charset="0"/>
              </a:rPr>
              <a:t>	City </a:t>
            </a:r>
            <a:r>
              <a:rPr lang="en-US" altLang="en-US" b="1" dirty="0">
                <a:latin typeface="Times New Roman" pitchFamily="18" charset="0"/>
              </a:rPr>
              <a:t>of Palmview – Ramon Segovia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b="1" dirty="0">
                <a:latin typeface="Times New Roman" pitchFamily="18" charset="0"/>
              </a:rPr>
              <a:t>Santa Cruz Irrigation District #15 – Joe Hinojosa, REM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266494"/>
            <a:ext cx="6096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INTRODUCTIONS – TASK FORCE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17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Founded in 1998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685800"/>
            <a:ext cx="8001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Role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Stormwater Management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Watershed Management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Non Point Source Pollution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UTRGV facilitates </a:t>
            </a:r>
            <a:r>
              <a:rPr lang="en-US" sz="2800" dirty="0" smtClean="0"/>
              <a:t>organization/operations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Task Force supports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</a:t>
            </a:r>
            <a:r>
              <a:rPr lang="en-US" sz="2800" dirty="0" smtClean="0"/>
              <a:t>esearch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Community Outreach/Education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Interlocal</a:t>
            </a:r>
            <a:r>
              <a:rPr lang="en-US" sz="2800" dirty="0" smtClean="0"/>
              <a:t> Agreements guide partnership (by-laws)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Annual </a:t>
            </a:r>
            <a:r>
              <a:rPr lang="en-US" sz="2800" dirty="0" smtClean="0"/>
              <a:t>funding (membership fees)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18 members now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Mercedes (May 2017)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Objectives 2017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001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Fully transition </a:t>
            </a:r>
            <a:r>
              <a:rPr lang="en-US" sz="2800" dirty="0"/>
              <a:t>the LRGV Task Force from the A&amp;M System to the UT </a:t>
            </a:r>
            <a:r>
              <a:rPr lang="en-US" sz="2800" dirty="0" smtClean="0"/>
              <a:t>System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Task Force will assist UTRGV: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 a Water Center/Institute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 a Graduate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establish an Estuary Program in South Texas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establish a Center of Excellence in South Texas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upport civil engineering initiatives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 co-leading watershed protection plans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478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Objectives 2017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85119" y="1371600"/>
            <a:ext cx="8534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UTRGV will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manage the TPDES </a:t>
            </a:r>
            <a:r>
              <a:rPr lang="en-US" sz="2800" dirty="0" smtClean="0"/>
              <a:t>programs (primary role)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 a region-wide internship program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</a:t>
            </a:r>
            <a:r>
              <a:rPr lang="en-US" sz="2800" dirty="0" smtClean="0"/>
              <a:t>e-vitalize the Task Force scholarship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eek State and National conferences, events and initiatives to the Valley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Expand support to the Task Force to include solid waste, air quality, wastewater, planning and construction programs</a:t>
            </a:r>
          </a:p>
          <a:p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83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Short Term Goals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6868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Transition Task </a:t>
            </a:r>
            <a:r>
              <a:rPr lang="en-US" sz="2800" dirty="0"/>
              <a:t>Force </a:t>
            </a:r>
            <a:r>
              <a:rPr lang="en-US" sz="2800" dirty="0" smtClean="0"/>
              <a:t>-A&amp;M </a:t>
            </a:r>
            <a:r>
              <a:rPr lang="en-US" sz="2800" dirty="0"/>
              <a:t>System to the UT </a:t>
            </a:r>
            <a:r>
              <a:rPr lang="en-US" sz="2800" dirty="0" smtClean="0"/>
              <a:t>System</a:t>
            </a:r>
            <a:endParaRPr lang="en-US" sz="2800" dirty="0"/>
          </a:p>
          <a:p>
            <a:pPr marL="803275" lvl="1" indent="-346075">
              <a:buFont typeface="Arial" panose="020B0604020202020204" pitchFamily="34" charset="0"/>
              <a:buChar char="•"/>
            </a:pPr>
            <a:r>
              <a:rPr lang="en-US" sz="2800" dirty="0" smtClean="0"/>
              <a:t>2 </a:t>
            </a:r>
            <a:r>
              <a:rPr lang="en-US" sz="2800" dirty="0"/>
              <a:t>year transition plan </a:t>
            </a:r>
            <a:endParaRPr lang="en-US" sz="2800" dirty="0" smtClean="0"/>
          </a:p>
          <a:p>
            <a:pPr marL="803275" lvl="1" indent="-346075">
              <a:buFont typeface="Arial" panose="020B0604020202020204" pitchFamily="34" charset="0"/>
              <a:buChar char="•"/>
            </a:pPr>
            <a:r>
              <a:rPr lang="en-US" sz="2800" dirty="0" smtClean="0"/>
              <a:t>Increase Membership </a:t>
            </a:r>
            <a:r>
              <a:rPr lang="en-US" sz="2800" dirty="0"/>
              <a:t>– </a:t>
            </a:r>
            <a:r>
              <a:rPr lang="en-US" sz="2800" dirty="0" smtClean="0"/>
              <a:t>18 </a:t>
            </a:r>
            <a:r>
              <a:rPr lang="en-US" sz="2800" dirty="0"/>
              <a:t>local </a:t>
            </a:r>
            <a:r>
              <a:rPr lang="en-US" sz="2800" dirty="0" smtClean="0"/>
              <a:t>governments to </a:t>
            </a:r>
            <a:r>
              <a:rPr lang="en-US" sz="2800" dirty="0" smtClean="0"/>
              <a:t>date</a:t>
            </a:r>
          </a:p>
          <a:p>
            <a:pPr marL="1260475" lvl="2" indent="-346075">
              <a:buFont typeface="Arial" panose="020B0604020202020204" pitchFamily="34" charset="0"/>
              <a:buChar char="•"/>
            </a:pPr>
            <a:r>
              <a:rPr lang="en-US" sz="2800" dirty="0" smtClean="0"/>
              <a:t>Rancho Viejo, </a:t>
            </a:r>
            <a:r>
              <a:rPr lang="en-US" sz="2800" dirty="0" err="1" smtClean="0"/>
              <a:t>Palmhurst</a:t>
            </a:r>
            <a:r>
              <a:rPr lang="en-US" sz="2800" dirty="0" smtClean="0"/>
              <a:t>, Willacy County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Transition all </a:t>
            </a:r>
            <a:r>
              <a:rPr lang="en-US" sz="2800" dirty="0" err="1" smtClean="0"/>
              <a:t>Interlocal</a:t>
            </a:r>
            <a:r>
              <a:rPr lang="en-US" sz="2800" dirty="0" smtClean="0"/>
              <a:t> Agreements to UTRGV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Mission – Permit </a:t>
            </a:r>
            <a:r>
              <a:rPr lang="en-US" sz="2800" dirty="0" smtClean="0"/>
              <a:t>Compliance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UTRGV will not lose sight of priority (compliance)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Staff support (hire) and provide Outreach/Education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Program coordinator/Watershed coordinator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Administrative staff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Grant </a:t>
            </a:r>
            <a:r>
              <a:rPr lang="en-US" sz="2800" dirty="0" smtClean="0"/>
              <a:t>Symposiums/Conferences</a:t>
            </a:r>
            <a:endParaRPr lang="en-US" sz="2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Trainings, etc.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3810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Long Term Goals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86479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Main focus: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Stormwater Management Program (Compliance)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Education, Outreach and Training (UTRGV role)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Strategic Plan (SP) will be developed</a:t>
            </a:r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Develop SP for the Task Force (for 5 years)</a:t>
            </a:r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Develop RGV-Sustain Organization (new idea)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Include Task Force in the Civil Engineering 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Establish major Water Institute in the LRGV</a:t>
            </a:r>
          </a:p>
        </p:txBody>
      </p:sp>
    </p:spTree>
    <p:extLst>
      <p:ext uri="{BB962C8B-B14F-4D97-AF65-F5344CB8AC3E}">
        <p14:creationId xmlns:p14="http://schemas.microsoft.com/office/powerpoint/2010/main" val="19729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4419600" cy="2339975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en-US" altLang="en-US" sz="2000" dirty="0" smtClean="0"/>
          </a:p>
          <a:p>
            <a:pPr lvl="1" algn="l">
              <a:lnSpc>
                <a:spcPct val="80000"/>
              </a:lnSpc>
            </a:pPr>
            <a:r>
              <a:rPr lang="en-US" altLang="en-US" sz="6000" b="1" dirty="0" smtClean="0">
                <a:solidFill>
                  <a:schemeClr val="tx1"/>
                </a:solidFill>
              </a:rPr>
              <a:t>Thank you!</a:t>
            </a:r>
            <a:endParaRPr lang="en-US" altLang="en-US" sz="60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en-US" alt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04800"/>
            <a:ext cx="3153055" cy="2085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827756"/>
            <a:ext cx="2937201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40" y="3220034"/>
            <a:ext cx="2590800" cy="1941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16572"/>
            <a:ext cx="2689328" cy="1879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3"/>
          <p:cNvSpPr txBox="1">
            <a:spLocks/>
          </p:cNvSpPr>
          <p:nvPr/>
        </p:nvSpPr>
        <p:spPr>
          <a:xfrm>
            <a:off x="6421600" y="4190998"/>
            <a:ext cx="2286000" cy="76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Calibri" panose="020F050202020403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en-US" altLang="en-US" sz="2000" dirty="0" smtClean="0"/>
          </a:p>
          <a:p>
            <a:pPr algn="l">
              <a:lnSpc>
                <a:spcPct val="8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April 21, 2017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355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424</Words>
  <Application>Microsoft Office PowerPoint</Application>
  <PresentationFormat>On-screen Show (4:3)</PresentationFormat>
  <Paragraphs>110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1_Office Theme</vt:lpstr>
      <vt:lpstr>PowerPoint Presentation</vt:lpstr>
      <vt:lpstr>INTRODUCTIONS – TASK FORCE</vt:lpstr>
      <vt:lpstr>PowerPoint Presentation</vt:lpstr>
      <vt:lpstr>Founded in 1998</vt:lpstr>
      <vt:lpstr>Objectives 2017</vt:lpstr>
      <vt:lpstr>Objectives 2017</vt:lpstr>
      <vt:lpstr>Short Term Goals</vt:lpstr>
      <vt:lpstr>Long Term Goals</vt:lpstr>
      <vt:lpstr>PowerPoint Presentation</vt:lpstr>
    </vt:vector>
  </TitlesOfParts>
  <Company>The Nature Conservancy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Peck</dc:creator>
  <cp:lastModifiedBy>Javier Guerrero</cp:lastModifiedBy>
  <cp:revision>59</cp:revision>
  <cp:lastPrinted>2016-07-07T15:28:51Z</cp:lastPrinted>
  <dcterms:created xsi:type="dcterms:W3CDTF">2015-10-13T12:56:35Z</dcterms:created>
  <dcterms:modified xsi:type="dcterms:W3CDTF">2017-05-24T03:51:56Z</dcterms:modified>
</cp:coreProperties>
</file>