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98" r:id="rId2"/>
    <p:sldId id="302" r:id="rId3"/>
    <p:sldId id="303" r:id="rId4"/>
    <p:sldId id="304" r:id="rId5"/>
    <p:sldId id="306" r:id="rId6"/>
    <p:sldId id="305" r:id="rId7"/>
    <p:sldId id="310" r:id="rId8"/>
    <p:sldId id="311" r:id="rId9"/>
    <p:sldId id="312" r:id="rId10"/>
    <p:sldId id="313" r:id="rId11"/>
    <p:sldId id="293" r:id="rId12"/>
    <p:sldId id="309" r:id="rId13"/>
    <p:sldId id="308" r:id="rId14"/>
    <p:sldId id="314" r:id="rId15"/>
    <p:sldId id="31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7A5C81-F1F4-4618-A2AB-731532F2E83B}">
          <p14:sldIdLst>
            <p14:sldId id="298"/>
            <p14:sldId id="302"/>
            <p14:sldId id="303"/>
            <p14:sldId id="304"/>
            <p14:sldId id="306"/>
            <p14:sldId id="305"/>
            <p14:sldId id="310"/>
            <p14:sldId id="311"/>
            <p14:sldId id="312"/>
            <p14:sldId id="313"/>
            <p14:sldId id="293"/>
            <p14:sldId id="309"/>
            <p14:sldId id="308"/>
            <p14:sldId id="314"/>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8"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E3ED8FC-4224-4593-9CC9-EEA9FE0961C7}" type="datetimeFigureOut">
              <a:rPr lang="en-US" smtClean="0"/>
              <a:t>5/26/2017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0A29207-2D25-4637-9BF4-C3A0E41FD0EC}" type="slidenum">
              <a:rPr lang="en-US" smtClean="0"/>
              <a:t>‹#›</a:t>
            </a:fld>
            <a:endParaRPr lang="en-US" dirty="0"/>
          </a:p>
        </p:txBody>
      </p:sp>
    </p:spTree>
    <p:extLst>
      <p:ext uri="{BB962C8B-B14F-4D97-AF65-F5344CB8AC3E}">
        <p14:creationId xmlns:p14="http://schemas.microsoft.com/office/powerpoint/2010/main" val="2006847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DC00E93-12A0-465B-B72A-A9DF4A81AA83}" type="datetimeFigureOut">
              <a:rPr lang="en-US" smtClean="0"/>
              <a:t>5/26/2017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EAD3C5-30A3-4D12-95CD-64C00CFA7916}" type="slidenum">
              <a:rPr lang="en-US" smtClean="0"/>
              <a:t>‹#›</a:t>
            </a:fld>
            <a:endParaRPr lang="en-US" dirty="0"/>
          </a:p>
        </p:txBody>
      </p:sp>
    </p:spTree>
    <p:extLst>
      <p:ext uri="{BB962C8B-B14F-4D97-AF65-F5344CB8AC3E}">
        <p14:creationId xmlns:p14="http://schemas.microsoft.com/office/powerpoint/2010/main" val="3615678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E9951F-0350-4CAB-9F8A-5B6EA8BD8F66}"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272728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581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600" y="838200"/>
            <a:ext cx="1703835" cy="463297"/>
          </a:xfrm>
          <a:prstGeom prst="rect">
            <a:avLst/>
          </a:prstGeom>
        </p:spPr>
      </p:pic>
    </p:spTree>
    <p:extLst>
      <p:ext uri="{BB962C8B-B14F-4D97-AF65-F5344CB8AC3E}">
        <p14:creationId xmlns:p14="http://schemas.microsoft.com/office/powerpoint/2010/main" val="3926724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8293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5068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4483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38587"/>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438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736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86109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9440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0400" y="838200"/>
            <a:ext cx="1703835" cy="463297"/>
          </a:xfrm>
          <a:prstGeom prst="rect">
            <a:avLst/>
          </a:prstGeom>
        </p:spPr>
      </p:pic>
    </p:spTree>
    <p:extLst>
      <p:ext uri="{BB962C8B-B14F-4D97-AF65-F5344CB8AC3E}">
        <p14:creationId xmlns:p14="http://schemas.microsoft.com/office/powerpoint/2010/main" val="87557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4260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304800"/>
            <a:ext cx="6858000" cy="1066800"/>
          </a:xfrm>
        </p:spPr>
        <p:txBody>
          <a:bodyPr anchor="b">
            <a:normAutofit/>
          </a:bodyPr>
          <a:lstStyle>
            <a:lvl1pPr algn="ctr">
              <a:lnSpc>
                <a:spcPct val="200000"/>
              </a:lnSpc>
              <a:defRPr sz="4000" b="0"/>
            </a:lvl1pPr>
          </a:lstStyle>
          <a:p>
            <a:r>
              <a:rPr lang="en-US" dirty="0"/>
              <a:t/>
            </a:r>
            <a:br>
              <a:rPr lang="en-US" dirty="0"/>
            </a:br>
            <a:r>
              <a:rPr lang="en-US" dirty="0"/>
              <a:t>Click to edit Master title style</a:t>
            </a:r>
          </a:p>
        </p:txBody>
      </p:sp>
      <p:sp>
        <p:nvSpPr>
          <p:cNvPr id="3" name="Content Placeholder 2"/>
          <p:cNvSpPr>
            <a:spLocks noGrp="1"/>
          </p:cNvSpPr>
          <p:nvPr>
            <p:ph idx="1"/>
          </p:nvPr>
        </p:nvSpPr>
        <p:spPr>
          <a:xfrm>
            <a:off x="3575050" y="1524000"/>
            <a:ext cx="5111750" cy="4602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04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8561809C-3383-4736-97D4-32BA6D0719AC}"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4091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b="70024"/>
          <a:stretch/>
        </p:blipFill>
        <p:spPr>
          <a:xfrm>
            <a:off x="0" y="5344161"/>
            <a:ext cx="9144000" cy="1513839"/>
          </a:xfrm>
          <a:prstGeom prst="rect">
            <a:avLst/>
          </a:prstGeom>
        </p:spPr>
      </p:pic>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30D2EA88-6DF0-4B21-B8E6-63E8234FA71A}" type="datetimeFigureOut">
              <a:rPr lang="en-US" smtClean="0">
                <a:solidFill>
                  <a:prstClr val="white"/>
                </a:solidFill>
              </a:rPr>
              <a:pPr/>
              <a:t>5/26/2017</a:t>
            </a:fld>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bg1"/>
                </a:solidFill>
              </a:defRPr>
            </a:lvl1pPr>
          </a:lstStyle>
          <a:p>
            <a:fld id="{8561809C-3383-4736-97D4-32BA6D0719AC}" type="slidenum">
              <a:rPr lang="en-US" smtClean="0">
                <a:solidFill>
                  <a:prstClr val="white"/>
                </a:solidFill>
              </a:rPr>
              <a:pPr/>
              <a:t>‹#›</a:t>
            </a:fld>
            <a:endParaRPr lang="en-US" dirty="0">
              <a:solidFill>
                <a:prstClr val="white"/>
              </a:solidFill>
            </a:endParaRPr>
          </a:p>
        </p:txBody>
      </p:sp>
      <p:sp>
        <p:nvSpPr>
          <p:cNvPr id="2" name="Title Placeholder 1"/>
          <p:cNvSpPr>
            <a:spLocks noGrp="1"/>
          </p:cNvSpPr>
          <p:nvPr>
            <p:ph type="title"/>
          </p:nvPr>
        </p:nvSpPr>
        <p:spPr>
          <a:xfrm>
            <a:off x="1981200" y="240319"/>
            <a:ext cx="6934200" cy="1143000"/>
          </a:xfrm>
          <a:prstGeom prst="rect">
            <a:avLst/>
          </a:prstGeom>
        </p:spPr>
        <p:txBody>
          <a:bodyPr vert="horz" lIns="91440" tIns="45720" rIns="91440" bIns="45720" rtlCol="0" anchor="ctr">
            <a:normAutofit/>
          </a:bodyPr>
          <a:lstStyle/>
          <a:p>
            <a:r>
              <a:rPr lang="en-US" dirty="0"/>
              <a:t>Click to edit Master title style</a:t>
            </a: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600" y="457200"/>
            <a:ext cx="1752600" cy="926119"/>
          </a:xfrm>
          <a:prstGeom prst="rect">
            <a:avLst/>
          </a:prstGeom>
        </p:spPr>
      </p:pic>
    </p:spTree>
    <p:extLst>
      <p:ext uri="{BB962C8B-B14F-4D97-AF65-F5344CB8AC3E}">
        <p14:creationId xmlns:p14="http://schemas.microsoft.com/office/powerpoint/2010/main" val="3021612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000" kern="1200">
          <a:solidFill>
            <a:srgbClr val="0033A0"/>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3200" kern="1200">
          <a:solidFill>
            <a:srgbClr val="58595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8595B"/>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rgbClr val="58595B"/>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rgbClr val="58595B"/>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000" kern="1200">
          <a:solidFill>
            <a:srgbClr val="5859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380999"/>
            <a:ext cx="6096000" cy="1066800"/>
          </a:xfrm>
        </p:spPr>
        <p:txBody>
          <a:bodyPr>
            <a:noAutofit/>
          </a:bodyPr>
          <a:lstStyle/>
          <a:p>
            <a:r>
              <a:rPr lang="en-US" sz="3200" b="1" dirty="0"/>
              <a:t>LLMEP Thrust Area 3</a:t>
            </a:r>
            <a:br>
              <a:rPr lang="en-US" sz="3200" b="1" dirty="0"/>
            </a:br>
            <a:r>
              <a:rPr lang="en-US" sz="3200" b="1" dirty="0"/>
              <a:t>Likelihood for Success or Sustainability of the EP</a:t>
            </a:r>
          </a:p>
        </p:txBody>
      </p:sp>
      <p:sp>
        <p:nvSpPr>
          <p:cNvPr id="3" name="Rectangle 2"/>
          <p:cNvSpPr/>
          <p:nvPr/>
        </p:nvSpPr>
        <p:spPr>
          <a:xfrm>
            <a:off x="152399" y="2209800"/>
            <a:ext cx="8647981" cy="3385542"/>
          </a:xfrm>
          <a:prstGeom prst="rect">
            <a:avLst/>
          </a:prstGeom>
        </p:spPr>
        <p:txBody>
          <a:bodyPr wrap="square">
            <a:spAutoFit/>
          </a:bodyPr>
          <a:lstStyle/>
          <a:p>
            <a:r>
              <a:rPr lang="en-US" dirty="0">
                <a:solidFill>
                  <a:prstClr val="black"/>
                </a:solidFill>
              </a:rPr>
              <a:t> </a:t>
            </a:r>
            <a:endParaRPr lang="en-US" sz="2800" dirty="0"/>
          </a:p>
          <a:p>
            <a:pPr marL="914400" lvl="1" indent="-457200">
              <a:buFont typeface="Arial" panose="020B0604020202020204" pitchFamily="34" charset="0"/>
              <a:buChar char="•"/>
            </a:pPr>
            <a:r>
              <a:rPr lang="en-US" sz="2800" dirty="0"/>
              <a:t>Major topic headings for LLM Estuary Program Plan</a:t>
            </a:r>
          </a:p>
          <a:p>
            <a:pPr marL="1371600" lvl="2" indent="-457200">
              <a:buFont typeface="Arial" panose="020B0604020202020204" pitchFamily="34" charset="0"/>
              <a:buChar char="•"/>
            </a:pPr>
            <a:r>
              <a:rPr lang="en-US" sz="2800" dirty="0"/>
              <a:t>Public Support</a:t>
            </a:r>
          </a:p>
          <a:p>
            <a:pPr marL="1371600" lvl="2" indent="-457200">
              <a:buFont typeface="Arial" panose="020B0604020202020204" pitchFamily="34" charset="0"/>
              <a:buChar char="•"/>
            </a:pPr>
            <a:r>
              <a:rPr lang="en-US" sz="2800" dirty="0"/>
              <a:t>State Programs</a:t>
            </a:r>
          </a:p>
          <a:p>
            <a:pPr marL="1371600" lvl="2" indent="-457200">
              <a:buFont typeface="Arial" panose="020B0604020202020204" pitchFamily="34" charset="0"/>
              <a:buChar char="•"/>
            </a:pPr>
            <a:r>
              <a:rPr lang="en-US" sz="2800" dirty="0"/>
              <a:t>Local and Regional Programs and Projects</a:t>
            </a:r>
          </a:p>
          <a:p>
            <a:pPr marL="1371600" lvl="2" indent="-457200">
              <a:buFont typeface="Arial" panose="020B0604020202020204" pitchFamily="34" charset="0"/>
              <a:buChar char="•"/>
            </a:pPr>
            <a:r>
              <a:rPr lang="en-US" sz="2800" dirty="0"/>
              <a:t>Political commitment and financial sustainability</a:t>
            </a:r>
          </a:p>
          <a:p>
            <a:endParaRPr lang="en-US" sz="2800" dirty="0"/>
          </a:p>
          <a:p>
            <a:endParaRPr lang="en-US" sz="2800" dirty="0">
              <a:solidFill>
                <a:prstClr val="black"/>
              </a:solidFill>
            </a:endParaRPr>
          </a:p>
        </p:txBody>
      </p:sp>
    </p:spTree>
    <p:extLst>
      <p:ext uri="{BB962C8B-B14F-4D97-AF65-F5344CB8AC3E}">
        <p14:creationId xmlns:p14="http://schemas.microsoft.com/office/powerpoint/2010/main" val="3923812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2308324"/>
          </a:xfrm>
          <a:prstGeom prst="rect">
            <a:avLst/>
          </a:prstGeom>
        </p:spPr>
        <p:txBody>
          <a:bodyPr wrap="square">
            <a:spAutoFit/>
          </a:bodyPr>
          <a:lstStyle/>
          <a:p>
            <a:r>
              <a:rPr lang="en-US" sz="2400" b="1" dirty="0"/>
              <a:t>Public Support</a:t>
            </a:r>
            <a:r>
              <a:rPr lang="en-US" sz="2400" dirty="0"/>
              <a:t> </a:t>
            </a:r>
          </a:p>
          <a:p>
            <a:r>
              <a:rPr lang="en-US" sz="2400" dirty="0"/>
              <a:t>Texas </a:t>
            </a:r>
            <a:r>
              <a:rPr lang="en-US" sz="2400" dirty="0" err="1"/>
              <a:t>Agrilife</a:t>
            </a:r>
            <a:r>
              <a:rPr lang="en-US" sz="2400" dirty="0"/>
              <a:t>, RGV Nature Naturalists, Red Tide Rangers, school districts, ISDs, TCEQ, Coastal Studies Laboratory-UTRGV, TAMUK, TAMUCC, Public radio groups, Texas Sea grant program, Diocese of Brownville, Valley Interfaith,  Keep Texas beautiful groups, Coastal Conservation Association (CCA)</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337941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62100" y="352168"/>
            <a:ext cx="6096000" cy="1066800"/>
          </a:xfrm>
        </p:spPr>
        <p:txBody>
          <a:bodyPr>
            <a:noAutofit/>
          </a:bodyPr>
          <a:lstStyle/>
          <a:p>
            <a:r>
              <a:rPr lang="en-US" sz="3200" b="1" dirty="0"/>
              <a:t>Initiatives - Update</a:t>
            </a:r>
          </a:p>
        </p:txBody>
      </p:sp>
      <p:sp>
        <p:nvSpPr>
          <p:cNvPr id="3" name="Rectangle 2"/>
          <p:cNvSpPr/>
          <p:nvPr/>
        </p:nvSpPr>
        <p:spPr>
          <a:xfrm>
            <a:off x="533400" y="1447800"/>
            <a:ext cx="8647981" cy="800219"/>
          </a:xfrm>
          <a:prstGeom prst="rect">
            <a:avLst/>
          </a:prstGeom>
        </p:spPr>
        <p:txBody>
          <a:bodyPr wrap="square">
            <a:spAutoFit/>
          </a:bodyPr>
          <a:lstStyle/>
          <a:p>
            <a:r>
              <a:rPr lang="en-US" dirty="0">
                <a:solidFill>
                  <a:prstClr val="black"/>
                </a:solidFill>
              </a:rPr>
              <a:t> </a:t>
            </a:r>
            <a:endParaRPr lang="en-US" sz="2800" dirty="0"/>
          </a:p>
          <a:p>
            <a:endParaRPr lang="en-US" sz="2800" dirty="0">
              <a:solidFill>
                <a:prstClr val="black"/>
              </a:solidFill>
            </a:endParaRPr>
          </a:p>
        </p:txBody>
      </p:sp>
      <p:sp>
        <p:nvSpPr>
          <p:cNvPr id="4" name="Rectangle 3"/>
          <p:cNvSpPr/>
          <p:nvPr/>
        </p:nvSpPr>
        <p:spPr>
          <a:xfrm>
            <a:off x="381000" y="1449859"/>
            <a:ext cx="8458200" cy="5139869"/>
          </a:xfrm>
          <a:prstGeom prst="rect">
            <a:avLst/>
          </a:prstGeom>
        </p:spPr>
        <p:txBody>
          <a:bodyPr wrap="square">
            <a:spAutoFit/>
          </a:bodyPr>
          <a:lstStyle/>
          <a:p>
            <a:pPr marL="285750" lvl="0" indent="-285750">
              <a:buFont typeface="Arial" panose="020B0604020202020204" pitchFamily="34" charset="0"/>
              <a:buChar char="•"/>
            </a:pPr>
            <a:r>
              <a:rPr lang="en-US" sz="2800" dirty="0"/>
              <a:t>Other </a:t>
            </a:r>
            <a:r>
              <a:rPr lang="en-US" sz="2800" b="1" dirty="0"/>
              <a:t>Initiatives</a:t>
            </a:r>
            <a:r>
              <a:rPr lang="en-US" sz="2800" dirty="0"/>
              <a:t> lead by Task Force (continue development with Cameron County, UT-RGV, TAMUK)</a:t>
            </a:r>
          </a:p>
          <a:p>
            <a:pPr marL="742950" lvl="1" indent="-285750">
              <a:buFont typeface="Arial" panose="020B0604020202020204" pitchFamily="34" charset="0"/>
              <a:buChar char="•"/>
            </a:pPr>
            <a:r>
              <a:rPr lang="en-US" sz="2800" b="1" dirty="0"/>
              <a:t>Laguna Madre Estuary Program </a:t>
            </a:r>
            <a:r>
              <a:rPr lang="en-US" sz="2800" dirty="0"/>
              <a:t>(4 pathways)</a:t>
            </a:r>
          </a:p>
          <a:p>
            <a:pPr marL="1200150" lvl="2" indent="-285750">
              <a:buFont typeface="Arial" panose="020B0604020202020204" pitchFamily="34" charset="0"/>
              <a:buChar char="•"/>
            </a:pPr>
            <a:r>
              <a:rPr lang="en-US" sz="2800" dirty="0"/>
              <a:t>UTRGV/Cameron County Partnership</a:t>
            </a:r>
          </a:p>
          <a:p>
            <a:pPr marL="1200150" lvl="2" indent="-285750">
              <a:buFont typeface="Arial" panose="020B0604020202020204" pitchFamily="34" charset="0"/>
              <a:buChar char="•"/>
            </a:pPr>
            <a:r>
              <a:rPr lang="en-US" sz="2800" i="1" u="sng" dirty="0"/>
              <a:t>GLO Funded (Grant)</a:t>
            </a:r>
          </a:p>
          <a:p>
            <a:pPr marL="1657350" lvl="3" indent="-285750">
              <a:buFont typeface="Arial" panose="020B0604020202020204" pitchFamily="34" charset="0"/>
              <a:buChar char="•"/>
            </a:pPr>
            <a:r>
              <a:rPr lang="en-US" sz="2400" dirty="0"/>
              <a:t>TAMUK and UTRGV (i.e. Galveston Bay Estuary Program, Coastal Bay Estuary Program)</a:t>
            </a:r>
          </a:p>
          <a:p>
            <a:pPr marL="1200150" lvl="2" indent="-285750">
              <a:buFont typeface="Arial" panose="020B0604020202020204" pitchFamily="34" charset="0"/>
              <a:buChar char="•"/>
            </a:pPr>
            <a:r>
              <a:rPr lang="en-US" sz="2800" i="1" u="sng" dirty="0"/>
              <a:t>EPA RESTORE</a:t>
            </a:r>
          </a:p>
          <a:p>
            <a:pPr marL="1200150" lvl="2" indent="-285750">
              <a:buFont typeface="Arial" panose="020B0604020202020204" pitchFamily="34" charset="0"/>
              <a:buChar char="•"/>
            </a:pPr>
            <a:r>
              <a:rPr lang="en-US" sz="2800" i="1" u="sng" dirty="0"/>
              <a:t>NOAA</a:t>
            </a:r>
          </a:p>
          <a:p>
            <a:pPr marL="1200150" lvl="2" indent="-285750">
              <a:buFont typeface="Arial" panose="020B0604020202020204" pitchFamily="34" charset="0"/>
              <a:buChar char="•"/>
            </a:pPr>
            <a:r>
              <a:rPr lang="en-US" sz="2800" i="1" u="sng" dirty="0"/>
              <a:t>Governor’s Support/ TCEQ support (Nomination)</a:t>
            </a:r>
          </a:p>
          <a:p>
            <a:pPr marL="1200150" lvl="2" indent="-285750">
              <a:buFont typeface="Arial" panose="020B0604020202020204" pitchFamily="34" charset="0"/>
              <a:buChar char="•"/>
            </a:pPr>
            <a:r>
              <a:rPr lang="en-US" sz="2800" u="sng" dirty="0"/>
              <a:t>Congressman Initiative (Reauthorization 2019)</a:t>
            </a:r>
          </a:p>
          <a:p>
            <a:pPr marL="742950" lvl="1" indent="-285750">
              <a:buFont typeface="Arial" panose="020B0604020202020204" pitchFamily="34" charset="0"/>
              <a:buChar char="•"/>
            </a:pPr>
            <a:r>
              <a:rPr lang="en-US" sz="2800" b="1" dirty="0"/>
              <a:t>Center of Excellence </a:t>
            </a:r>
            <a:r>
              <a:rPr lang="en-US" sz="2800" dirty="0"/>
              <a:t>(NSF, RESTORE)</a:t>
            </a:r>
          </a:p>
        </p:txBody>
      </p:sp>
    </p:spTree>
    <p:extLst>
      <p:ext uri="{BB962C8B-B14F-4D97-AF65-F5344CB8AC3E}">
        <p14:creationId xmlns:p14="http://schemas.microsoft.com/office/powerpoint/2010/main" val="197297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228600"/>
            <a:ext cx="6096000" cy="1066800"/>
          </a:xfrm>
        </p:spPr>
        <p:txBody>
          <a:bodyPr>
            <a:noAutofit/>
          </a:bodyPr>
          <a:lstStyle/>
          <a:p>
            <a:r>
              <a:rPr lang="en-US" sz="3200" b="1" dirty="0">
                <a:latin typeface="Times New Roman" panose="02020603050405020304" pitchFamily="18" charset="0"/>
                <a:cs typeface="Times New Roman" panose="02020603050405020304" pitchFamily="18" charset="0"/>
              </a:rPr>
              <a:t>Advisory Group</a:t>
            </a:r>
            <a:endParaRPr lang="en-US" sz="3200" b="1" dirty="0"/>
          </a:p>
        </p:txBody>
      </p:sp>
      <p:sp>
        <p:nvSpPr>
          <p:cNvPr id="3" name="Rectangle 2"/>
          <p:cNvSpPr/>
          <p:nvPr/>
        </p:nvSpPr>
        <p:spPr>
          <a:xfrm>
            <a:off x="533400" y="1447800"/>
            <a:ext cx="8647981" cy="800219"/>
          </a:xfrm>
          <a:prstGeom prst="rect">
            <a:avLst/>
          </a:prstGeom>
        </p:spPr>
        <p:txBody>
          <a:bodyPr wrap="square">
            <a:spAutoFit/>
          </a:bodyPr>
          <a:lstStyle/>
          <a:p>
            <a:r>
              <a:rPr lang="en-US" dirty="0">
                <a:solidFill>
                  <a:prstClr val="black"/>
                </a:solidFill>
              </a:rPr>
              <a:t> </a:t>
            </a:r>
            <a:endParaRPr lang="en-US" sz="2800" dirty="0"/>
          </a:p>
          <a:p>
            <a:endParaRPr lang="en-US" sz="2800" dirty="0">
              <a:solidFill>
                <a:prstClr val="black"/>
              </a:solidFill>
            </a:endParaRPr>
          </a:p>
        </p:txBody>
      </p:sp>
      <p:sp>
        <p:nvSpPr>
          <p:cNvPr id="5" name="Content Placeholder 2"/>
          <p:cNvSpPr txBox="1">
            <a:spLocks/>
          </p:cNvSpPr>
          <p:nvPr/>
        </p:nvSpPr>
        <p:spPr>
          <a:xfrm>
            <a:off x="533400" y="1295400"/>
            <a:ext cx="8381999" cy="4929187"/>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3200" kern="1200">
                <a:solidFill>
                  <a:srgbClr val="58595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8595B"/>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rgbClr val="58595B"/>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rgbClr val="58595B"/>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000" kern="1200">
                <a:solidFill>
                  <a:srgbClr val="5859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chemeClr val="bg1"/>
              </a:solidFill>
              <a:latin typeface="Tahoma" pitchFamily="34" charset="0"/>
              <a:ea typeface="Tahoma" pitchFamily="34" charset="0"/>
              <a:cs typeface="Tahoma" pitchFamily="34" charset="0"/>
            </a:endParaRPr>
          </a:p>
          <a:p>
            <a:pPr marL="571500" indent="-571500">
              <a:buFont typeface="Arial" panose="020B0604020202020204" pitchFamily="34" charset="0"/>
              <a:buChar char="•"/>
            </a:pPr>
            <a:r>
              <a:rPr lang="en-US" sz="28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Management Committee</a:t>
            </a:r>
          </a:p>
          <a:p>
            <a:pPr marL="571500" indent="-571500">
              <a:buFont typeface="Arial" panose="020B0604020202020204" pitchFamily="34" charset="0"/>
              <a:buChar char="•"/>
            </a:pPr>
            <a:r>
              <a:rPr lang="en-US" sz="28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Local Governments Advisory Committee</a:t>
            </a:r>
          </a:p>
          <a:p>
            <a:pPr marL="571500" indent="-571500">
              <a:buFont typeface="Arial" panose="020B0604020202020204" pitchFamily="34" charset="0"/>
              <a:buChar char="•"/>
            </a:pPr>
            <a:r>
              <a:rPr lang="en-US" sz="28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Scientific/Technical Advisory Committee (TAC)</a:t>
            </a:r>
          </a:p>
          <a:p>
            <a:pPr marL="571500" indent="-571500">
              <a:buFont typeface="Arial" panose="020B0604020202020204" pitchFamily="34" charset="0"/>
              <a:buChar char="•"/>
            </a:pPr>
            <a:r>
              <a:rPr lang="en-US" sz="28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Citizens Advisory Committee</a:t>
            </a:r>
          </a:p>
          <a:p>
            <a:pPr marL="571500" indent="-571500">
              <a:buFont typeface="Arial" panose="020B0604020202020204" pitchFamily="34" charset="0"/>
              <a:buChar char="•"/>
            </a:pPr>
            <a:r>
              <a:rPr lang="en-US" sz="28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Financial Planning Advisory Committee</a:t>
            </a:r>
          </a:p>
        </p:txBody>
      </p:sp>
    </p:spTree>
    <p:extLst>
      <p:ext uri="{BB962C8B-B14F-4D97-AF65-F5344CB8AC3E}">
        <p14:creationId xmlns:p14="http://schemas.microsoft.com/office/powerpoint/2010/main" val="310391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914400"/>
            <a:ext cx="6096000" cy="1066800"/>
          </a:xfrm>
        </p:spPr>
        <p:txBody>
          <a:bodyPr>
            <a:noAutofit/>
          </a:bodyPr>
          <a:lstStyle/>
          <a:p>
            <a:r>
              <a:rPr lang="en-US" sz="3200" b="1" dirty="0">
                <a:latin typeface="Times New Roman" panose="02020603050405020304" pitchFamily="18" charset="0"/>
                <a:cs typeface="Times New Roman" panose="02020603050405020304" pitchFamily="18" charset="0"/>
              </a:rPr>
              <a:t>Advisory Group Nominations</a:t>
            </a:r>
            <a:endParaRPr lang="en-US" sz="3200" b="1" dirty="0"/>
          </a:p>
        </p:txBody>
      </p:sp>
      <p:sp>
        <p:nvSpPr>
          <p:cNvPr id="3" name="Rectangle 2"/>
          <p:cNvSpPr/>
          <p:nvPr/>
        </p:nvSpPr>
        <p:spPr>
          <a:xfrm>
            <a:off x="533400" y="1447800"/>
            <a:ext cx="8647981" cy="800219"/>
          </a:xfrm>
          <a:prstGeom prst="rect">
            <a:avLst/>
          </a:prstGeom>
        </p:spPr>
        <p:txBody>
          <a:bodyPr wrap="square">
            <a:spAutoFit/>
          </a:bodyPr>
          <a:lstStyle/>
          <a:p>
            <a:r>
              <a:rPr lang="en-US" dirty="0">
                <a:solidFill>
                  <a:prstClr val="black"/>
                </a:solidFill>
              </a:rPr>
              <a:t> </a:t>
            </a:r>
            <a:endParaRPr lang="en-US" sz="2800" dirty="0"/>
          </a:p>
          <a:p>
            <a:endParaRPr lang="en-US" sz="2800" dirty="0">
              <a:solidFill>
                <a:prstClr val="black"/>
              </a:solidFill>
            </a:endParaRPr>
          </a:p>
        </p:txBody>
      </p:sp>
      <p:sp>
        <p:nvSpPr>
          <p:cNvPr id="5" name="Content Placeholder 2"/>
          <p:cNvSpPr txBox="1">
            <a:spLocks/>
          </p:cNvSpPr>
          <p:nvPr/>
        </p:nvSpPr>
        <p:spPr>
          <a:xfrm>
            <a:off x="799382" y="1447800"/>
            <a:ext cx="8381999" cy="4419601"/>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3200" kern="1200">
                <a:solidFill>
                  <a:srgbClr val="58595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8595B"/>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rgbClr val="58595B"/>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rgbClr val="58595B"/>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000" kern="1200">
                <a:solidFill>
                  <a:srgbClr val="5859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b="1" dirty="0">
              <a:solidFill>
                <a:schemeClr val="bg1"/>
              </a:solidFill>
              <a:latin typeface="Tahoma" pitchFamily="34" charset="0"/>
              <a:ea typeface="Tahoma" pitchFamily="34" charset="0"/>
              <a:cs typeface="Tahoma" pitchFamily="34" charset="0"/>
            </a:endParaRPr>
          </a:p>
          <a:p>
            <a:r>
              <a:rPr lang="en-US" dirty="0" smtClean="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U.S.EPA, </a:t>
            </a:r>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Doug </a:t>
            </a:r>
            <a:r>
              <a:rPr lang="en-US" dirty="0" smtClean="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Jacobson</a:t>
            </a:r>
            <a:endPar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endParaRPr>
          </a:p>
          <a:p>
            <a:r>
              <a:rPr lang="en-US" smtClean="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CBBEP, </a:t>
            </a:r>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Ray Allen</a:t>
            </a:r>
          </a:p>
          <a:p>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TSSWCB Brian Koch</a:t>
            </a:r>
          </a:p>
          <a:p>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TWDB Carla Guthrie, Ph.D.</a:t>
            </a:r>
          </a:p>
          <a:p>
            <a:r>
              <a:rPr lang="en-US" dirty="0" smtClean="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Port of Brownsville</a:t>
            </a:r>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 </a:t>
            </a:r>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Ariel Chávez II, P.E</a:t>
            </a:r>
          </a:p>
          <a:p>
            <a:r>
              <a:rPr lang="en-US" dirty="0" smtClean="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The </a:t>
            </a:r>
            <a:r>
              <a:rPr lang="en-US"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rPr>
              <a:t>Nature Conservancy, Sonia Najera </a:t>
            </a:r>
          </a:p>
        </p:txBody>
      </p:sp>
    </p:spTree>
    <p:extLst>
      <p:ext uri="{BB962C8B-B14F-4D97-AF65-F5344CB8AC3E}">
        <p14:creationId xmlns:p14="http://schemas.microsoft.com/office/powerpoint/2010/main" val="188252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228600"/>
            <a:ext cx="6096000" cy="1066800"/>
          </a:xfrm>
        </p:spPr>
        <p:txBody>
          <a:bodyPr>
            <a:noAutofit/>
          </a:bodyPr>
          <a:lstStyle/>
          <a:p>
            <a:r>
              <a:rPr lang="en-US" sz="3200" b="1" dirty="0">
                <a:latin typeface="Times New Roman" panose="02020603050405020304" pitchFamily="18" charset="0"/>
                <a:cs typeface="Times New Roman" panose="02020603050405020304" pitchFamily="18" charset="0"/>
              </a:rPr>
              <a:t>Feedback from previous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meetings</a:t>
            </a:r>
            <a:endParaRPr lang="en-US" sz="3200" b="1" dirty="0"/>
          </a:p>
        </p:txBody>
      </p:sp>
      <p:sp>
        <p:nvSpPr>
          <p:cNvPr id="3" name="Rectangle 2"/>
          <p:cNvSpPr/>
          <p:nvPr/>
        </p:nvSpPr>
        <p:spPr>
          <a:xfrm>
            <a:off x="533400" y="1447800"/>
            <a:ext cx="8647981" cy="800219"/>
          </a:xfrm>
          <a:prstGeom prst="rect">
            <a:avLst/>
          </a:prstGeom>
        </p:spPr>
        <p:txBody>
          <a:bodyPr wrap="square">
            <a:spAutoFit/>
          </a:bodyPr>
          <a:lstStyle/>
          <a:p>
            <a:r>
              <a:rPr lang="en-US" dirty="0">
                <a:solidFill>
                  <a:prstClr val="black"/>
                </a:solidFill>
              </a:rPr>
              <a:t> </a:t>
            </a:r>
            <a:endParaRPr lang="en-US" sz="2800" dirty="0"/>
          </a:p>
          <a:p>
            <a:endParaRPr lang="en-US" sz="2800" dirty="0">
              <a:solidFill>
                <a:prstClr val="black"/>
              </a:solidFill>
            </a:endParaRPr>
          </a:p>
        </p:txBody>
      </p:sp>
      <p:sp>
        <p:nvSpPr>
          <p:cNvPr id="5" name="Content Placeholder 2"/>
          <p:cNvSpPr txBox="1">
            <a:spLocks/>
          </p:cNvSpPr>
          <p:nvPr/>
        </p:nvSpPr>
        <p:spPr>
          <a:xfrm>
            <a:off x="533399" y="1453243"/>
            <a:ext cx="8381999" cy="4929187"/>
          </a:xfrm>
          <a:prstGeom prst="rect">
            <a:avLst/>
          </a:prstGeom>
        </p:spPr>
        <p:txBody>
          <a:bodyPr>
            <a:normAutofit lnSpcReduction="10000"/>
          </a:bodyPr>
          <a:lstStyle>
            <a:lvl1pPr marL="0" indent="0" algn="l" defTabSz="914400" rtl="0" eaLnBrk="1" latinLnBrk="0" hangingPunct="1">
              <a:spcBef>
                <a:spcPct val="20000"/>
              </a:spcBef>
              <a:buFont typeface="Arial" panose="020B0604020202020204" pitchFamily="34" charset="0"/>
              <a:buNone/>
              <a:defRPr sz="3200" kern="1200">
                <a:solidFill>
                  <a:srgbClr val="58595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8595B"/>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rgbClr val="58595B"/>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rgbClr val="58595B"/>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000" kern="1200">
                <a:solidFill>
                  <a:srgbClr val="5859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a:t>Question</a:t>
            </a:r>
            <a:r>
              <a:rPr lang="en-US" sz="1800" dirty="0"/>
              <a:t> 1- Is 501(C) (3) a priority?  Maybe in the near future?</a:t>
            </a:r>
          </a:p>
          <a:p>
            <a:r>
              <a:rPr lang="en-US" sz="1800" dirty="0"/>
              <a:t>What issues may impact program sustainability if there’s no external source of funding?</a:t>
            </a:r>
          </a:p>
          <a:p>
            <a:r>
              <a:rPr lang="en-US" sz="1800" b="1" dirty="0"/>
              <a:t>Response</a:t>
            </a:r>
            <a:r>
              <a:rPr lang="en-US" sz="1800" dirty="0"/>
              <a:t> 1- There should be “base funding” from committed local groups</a:t>
            </a:r>
          </a:p>
          <a:p>
            <a:r>
              <a:rPr lang="en-US" sz="1800" b="1" dirty="0"/>
              <a:t>Response</a:t>
            </a:r>
            <a:r>
              <a:rPr lang="en-US" sz="1800" dirty="0"/>
              <a:t> 2– If “base funding” is insufficient, local agreements between cities and counties, and memorandums to guarantee funding is another means.</a:t>
            </a:r>
          </a:p>
          <a:p>
            <a:endParaRPr lang="en-US" sz="1800" dirty="0"/>
          </a:p>
          <a:p>
            <a:r>
              <a:rPr lang="en-US" sz="1800" b="1" dirty="0"/>
              <a:t>Question 2</a:t>
            </a:r>
            <a:r>
              <a:rPr lang="en-US" sz="1800" dirty="0"/>
              <a:t>- Are there any 501 (c) (3) or other approaches to meet federal requirements for funding? To enable grants from Federal source? </a:t>
            </a:r>
          </a:p>
          <a:p>
            <a:r>
              <a:rPr lang="en-US" sz="1800" b="1" dirty="0"/>
              <a:t>Response</a:t>
            </a:r>
            <a:r>
              <a:rPr lang="en-US" sz="1800" dirty="0"/>
              <a:t> 1-Organizations and institutions such as HESTEC, CDBJ (?), University Grant Sourcing, should act as non-profit vehicles for funding</a:t>
            </a:r>
          </a:p>
          <a:p>
            <a:r>
              <a:rPr lang="en-US" sz="1800" b="1" dirty="0"/>
              <a:t>Response</a:t>
            </a:r>
            <a:r>
              <a:rPr lang="en-US" sz="1800" dirty="0"/>
              <a:t> 2– Organizations such as Galveston Bay Foundation, TCEQ and Coastal Bend Bays and Estuaries Program could help provide resources. It’s important to have counties, universities and ports to act as the primary lead for sourcing funds. The strength of the LLMEP coalition is in bringing together partners to accumulate even small.</a:t>
            </a:r>
          </a:p>
          <a:p>
            <a:endParaRPr lang="en-US" sz="1800" dirty="0"/>
          </a:p>
          <a:p>
            <a:r>
              <a:rPr lang="en-US" sz="1800" dirty="0"/>
              <a:t> </a:t>
            </a:r>
          </a:p>
          <a:p>
            <a:endParaRPr lang="en-US" b="1" dirty="0">
              <a:solidFill>
                <a:schemeClr val="bg1"/>
              </a:solidFill>
              <a:latin typeface="Tahoma" pitchFamily="34" charset="0"/>
              <a:ea typeface="Tahoma" pitchFamily="34" charset="0"/>
              <a:cs typeface="Tahoma" pitchFamily="34" charset="0"/>
            </a:endParaRPr>
          </a:p>
          <a:p>
            <a:endParaRPr lang="en-US" sz="40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27436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228600"/>
            <a:ext cx="6096000" cy="1066800"/>
          </a:xfrm>
        </p:spPr>
        <p:txBody>
          <a:bodyPr>
            <a:noAutofit/>
          </a:bodyPr>
          <a:lstStyle/>
          <a:p>
            <a:r>
              <a:rPr lang="en-US" sz="3200" b="1" dirty="0">
                <a:latin typeface="Times New Roman" panose="02020603050405020304" pitchFamily="18" charset="0"/>
                <a:cs typeface="Times New Roman" panose="02020603050405020304" pitchFamily="18" charset="0"/>
              </a:rPr>
              <a:t>Feedback from previous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meetings</a:t>
            </a:r>
            <a:endParaRPr lang="en-US" sz="3200" b="1" dirty="0"/>
          </a:p>
        </p:txBody>
      </p:sp>
      <p:sp>
        <p:nvSpPr>
          <p:cNvPr id="3" name="Rectangle 2"/>
          <p:cNvSpPr/>
          <p:nvPr/>
        </p:nvSpPr>
        <p:spPr>
          <a:xfrm>
            <a:off x="533400" y="1447800"/>
            <a:ext cx="8647981" cy="800219"/>
          </a:xfrm>
          <a:prstGeom prst="rect">
            <a:avLst/>
          </a:prstGeom>
        </p:spPr>
        <p:txBody>
          <a:bodyPr wrap="square">
            <a:spAutoFit/>
          </a:bodyPr>
          <a:lstStyle/>
          <a:p>
            <a:r>
              <a:rPr lang="en-US" dirty="0">
                <a:solidFill>
                  <a:prstClr val="black"/>
                </a:solidFill>
              </a:rPr>
              <a:t> </a:t>
            </a:r>
            <a:endParaRPr lang="en-US" sz="2800" dirty="0"/>
          </a:p>
          <a:p>
            <a:endParaRPr lang="en-US" sz="2800" dirty="0">
              <a:solidFill>
                <a:prstClr val="black"/>
              </a:solidFill>
            </a:endParaRPr>
          </a:p>
        </p:txBody>
      </p:sp>
      <p:sp>
        <p:nvSpPr>
          <p:cNvPr id="5" name="Content Placeholder 2"/>
          <p:cNvSpPr txBox="1">
            <a:spLocks/>
          </p:cNvSpPr>
          <p:nvPr/>
        </p:nvSpPr>
        <p:spPr>
          <a:xfrm>
            <a:off x="533399" y="1453243"/>
            <a:ext cx="8381999" cy="4929187"/>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3200" kern="1200">
                <a:solidFill>
                  <a:srgbClr val="58595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8595B"/>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rgbClr val="58595B"/>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rgbClr val="58595B"/>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000" kern="1200">
                <a:solidFill>
                  <a:srgbClr val="5859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a:t>Question 2</a:t>
            </a:r>
            <a:r>
              <a:rPr lang="en-US" sz="1800" dirty="0"/>
              <a:t>- Are there any 501 (c) (3) or other approaches to meet federal requirements for funding? To enable grants from Federal source? </a:t>
            </a:r>
          </a:p>
          <a:p>
            <a:r>
              <a:rPr lang="en-US" sz="1800" b="1" dirty="0"/>
              <a:t>Response</a:t>
            </a:r>
            <a:r>
              <a:rPr lang="en-US" sz="1800" dirty="0"/>
              <a:t> 3- Fund layer progression should be from University-led to local government to NGOs and industries/Hybrids.</a:t>
            </a:r>
          </a:p>
          <a:p>
            <a:r>
              <a:rPr lang="en-US" sz="1800" b="1" dirty="0"/>
              <a:t>Response</a:t>
            </a:r>
            <a:r>
              <a:rPr lang="en-US" sz="1800" dirty="0"/>
              <a:t> 4- 501(C) (3) operation is not much good without grant managers and a good Board of Directors. Someone must be appointed to oversee grants and independently work with collaborators.</a:t>
            </a:r>
          </a:p>
          <a:p>
            <a:r>
              <a:rPr lang="en-US" sz="1800" b="1" dirty="0"/>
              <a:t>Response</a:t>
            </a:r>
            <a:r>
              <a:rPr lang="en-US" sz="1800" dirty="0"/>
              <a:t> 5- Partnership should be initiated with existing orgs. (Matt R from RSTEC)</a:t>
            </a:r>
          </a:p>
          <a:p>
            <a:r>
              <a:rPr lang="en-US" sz="1800" b="1" dirty="0"/>
              <a:t>Response</a:t>
            </a:r>
            <a:r>
              <a:rPr lang="en-US" sz="1800" dirty="0"/>
              <a:t> - Universities are an instrument for identity building to bring in other partners and communities/stakeholders to ensure a sense of belonging and ownership which should afterward takeover. It’s a transition process.</a:t>
            </a:r>
          </a:p>
          <a:p>
            <a:r>
              <a:rPr lang="en-US" sz="1800" dirty="0"/>
              <a:t> </a:t>
            </a:r>
          </a:p>
          <a:p>
            <a:endParaRPr lang="en-US" b="1" dirty="0">
              <a:solidFill>
                <a:schemeClr val="bg1"/>
              </a:solidFill>
              <a:latin typeface="Tahoma" pitchFamily="34" charset="0"/>
              <a:ea typeface="Tahoma" pitchFamily="34" charset="0"/>
              <a:cs typeface="Tahoma" pitchFamily="34" charset="0"/>
            </a:endParaRPr>
          </a:p>
          <a:p>
            <a:endParaRPr lang="en-US" sz="4000" b="1" dirty="0">
              <a:solidFill>
                <a:schemeClr val="tx1">
                  <a:lumMod val="75000"/>
                  <a:lumOff val="25000"/>
                </a:schemeClr>
              </a:solidFill>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90368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380999"/>
            <a:ext cx="6096000" cy="1066800"/>
          </a:xfrm>
        </p:spPr>
        <p:txBody>
          <a:bodyPr>
            <a:noAutofit/>
          </a:bodyPr>
          <a:lstStyle/>
          <a:p>
            <a:r>
              <a:rPr lang="en-US" sz="3200" b="1" dirty="0"/>
              <a:t>LLMEP Thrust Area 3</a:t>
            </a:r>
            <a:br>
              <a:rPr lang="en-US" sz="3200" b="1" dirty="0"/>
            </a:br>
            <a:r>
              <a:rPr lang="en-US" sz="3200" b="1" dirty="0"/>
              <a:t>Likelihood for Success or Sustainability of the EP</a:t>
            </a:r>
          </a:p>
        </p:txBody>
      </p:sp>
      <p:sp>
        <p:nvSpPr>
          <p:cNvPr id="3" name="Rectangle 2"/>
          <p:cNvSpPr/>
          <p:nvPr/>
        </p:nvSpPr>
        <p:spPr>
          <a:xfrm>
            <a:off x="152399" y="2209800"/>
            <a:ext cx="8647981" cy="4247317"/>
          </a:xfrm>
          <a:prstGeom prst="rect">
            <a:avLst/>
          </a:prstGeom>
        </p:spPr>
        <p:txBody>
          <a:bodyPr wrap="square">
            <a:spAutoFit/>
          </a:bodyPr>
          <a:lstStyle/>
          <a:p>
            <a:r>
              <a:rPr lang="en-US" dirty="0">
                <a:solidFill>
                  <a:prstClr val="black"/>
                </a:solidFill>
              </a:rPr>
              <a:t> </a:t>
            </a:r>
            <a:endParaRPr lang="en-US" sz="2800" dirty="0"/>
          </a:p>
          <a:p>
            <a:pPr marL="914400" lvl="1" indent="-457200">
              <a:buFont typeface="Arial" panose="020B0604020202020204" pitchFamily="34" charset="0"/>
              <a:buChar char="•"/>
            </a:pPr>
            <a:r>
              <a:rPr lang="en-US" sz="2800" dirty="0"/>
              <a:t>Major topics from earlier Workshop</a:t>
            </a:r>
          </a:p>
          <a:p>
            <a:pPr marL="1371600" lvl="2" indent="-457200">
              <a:buFont typeface="Arial" panose="020B0604020202020204" pitchFamily="34" charset="0"/>
              <a:buChar char="•"/>
            </a:pPr>
            <a:r>
              <a:rPr lang="en-US" sz="2800" dirty="0"/>
              <a:t>Role of 501 (c) (3) for EP</a:t>
            </a:r>
          </a:p>
          <a:p>
            <a:pPr marL="1371600" lvl="2" indent="-457200">
              <a:buFont typeface="Arial" panose="020B0604020202020204" pitchFamily="34" charset="0"/>
              <a:buChar char="•"/>
            </a:pPr>
            <a:r>
              <a:rPr lang="en-US" sz="2800" dirty="0"/>
              <a:t>Establishment of regional and local “base level” funding</a:t>
            </a:r>
          </a:p>
          <a:p>
            <a:pPr marL="1371600" lvl="2" indent="-457200">
              <a:buFont typeface="Arial" panose="020B0604020202020204" pitchFamily="34" charset="0"/>
              <a:buChar char="•"/>
            </a:pPr>
            <a:r>
              <a:rPr lang="en-US" sz="2800" dirty="0"/>
              <a:t>Role of existing regional foundations</a:t>
            </a:r>
          </a:p>
          <a:p>
            <a:pPr marL="1371600" lvl="2" indent="-457200">
              <a:buFont typeface="Arial" panose="020B0604020202020204" pitchFamily="34" charset="0"/>
              <a:buChar char="•"/>
            </a:pPr>
            <a:r>
              <a:rPr lang="en-US" sz="2800" dirty="0"/>
              <a:t>Role of SWTF and CC TF and other municipal groups</a:t>
            </a:r>
          </a:p>
          <a:p>
            <a:endParaRPr lang="en-US" sz="2800" dirty="0"/>
          </a:p>
          <a:p>
            <a:endParaRPr lang="en-US" sz="2800" dirty="0">
              <a:solidFill>
                <a:prstClr val="black"/>
              </a:solidFill>
            </a:endParaRPr>
          </a:p>
        </p:txBody>
      </p:sp>
    </p:spTree>
    <p:extLst>
      <p:ext uri="{BB962C8B-B14F-4D97-AF65-F5344CB8AC3E}">
        <p14:creationId xmlns:p14="http://schemas.microsoft.com/office/powerpoint/2010/main" val="247960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54063"/>
            <a:ext cx="6934200" cy="4770537"/>
          </a:xfrm>
          <a:prstGeom prst="rect">
            <a:avLst/>
          </a:prstGeom>
        </p:spPr>
        <p:txBody>
          <a:bodyPr wrap="square">
            <a:spAutoFit/>
          </a:bodyPr>
          <a:lstStyle/>
          <a:p>
            <a:pPr marL="285750" lvl="0" indent="-285750">
              <a:buFont typeface="Arial" panose="020B0604020202020204" pitchFamily="34" charset="0"/>
              <a:buChar char="•"/>
            </a:pPr>
            <a:r>
              <a:rPr lang="en-US" sz="2200" dirty="0"/>
              <a:t>External source of funding, local and regional programs and projects, and local agreements between cities and counties.</a:t>
            </a:r>
          </a:p>
          <a:p>
            <a:pPr marL="285750" lvl="0" indent="-285750">
              <a:buFont typeface="Arial" panose="020B0604020202020204" pitchFamily="34" charset="0"/>
              <a:buChar char="•"/>
            </a:pPr>
            <a:r>
              <a:rPr lang="en-US" sz="2200" dirty="0"/>
              <a:t>Enable grants from Federal sources, organizations and institutions such as HESTEC, CDBJ, and University Grant Sourcing.</a:t>
            </a:r>
          </a:p>
          <a:p>
            <a:pPr marL="285750" lvl="0" indent="-285750">
              <a:buFont typeface="Arial" panose="020B0604020202020204" pitchFamily="34" charset="0"/>
              <a:buChar char="•"/>
            </a:pPr>
            <a:r>
              <a:rPr lang="en-US" sz="2200" dirty="0"/>
              <a:t>Organizations such as Galveston Bay Foundation, TCEQ and Coastal Bend Bays and Estuaries Program could help provide support; it is important to have Counties, Universities and Ports act as the primary leads for some sources of funds; the strength of the LLMEP coalition is in bringing together partners to accumulate even small funding support resources</a:t>
            </a:r>
          </a:p>
          <a:p>
            <a:r>
              <a:rPr lang="en-US" dirty="0"/>
              <a:t> </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311667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828800"/>
            <a:ext cx="7924800" cy="4493538"/>
          </a:xfrm>
          <a:prstGeom prst="rect">
            <a:avLst/>
          </a:prstGeom>
        </p:spPr>
        <p:txBody>
          <a:bodyPr wrap="square">
            <a:spAutoFit/>
          </a:bodyPr>
          <a:lstStyle/>
          <a:p>
            <a:pPr marL="285750" lvl="0" indent="-285750">
              <a:buFont typeface="Arial" panose="020B0604020202020204" pitchFamily="34" charset="0"/>
              <a:buChar char="•"/>
            </a:pPr>
            <a:r>
              <a:rPr lang="en-US" sz="2200" dirty="0"/>
              <a:t>Increasing public awareness in schools and ISDs is important</a:t>
            </a:r>
          </a:p>
          <a:p>
            <a:pPr marL="285750" lvl="0" indent="-285750">
              <a:buFont typeface="Arial" panose="020B0604020202020204" pitchFamily="34" charset="0"/>
              <a:buChar char="•"/>
            </a:pPr>
            <a:r>
              <a:rPr lang="en-US" sz="2200" dirty="0"/>
              <a:t> Creative research programs and plans needed</a:t>
            </a:r>
          </a:p>
          <a:p>
            <a:pPr marL="285750" lvl="0" indent="-285750">
              <a:buFont typeface="Arial" panose="020B0604020202020204" pitchFamily="34" charset="0"/>
              <a:buChar char="•"/>
            </a:pPr>
            <a:r>
              <a:rPr lang="en-US" sz="2200" dirty="0"/>
              <a:t>Establish a regional research center that includes, water, air, soil, aquatic life, biological aspects, others or US/Mexico research group or center.</a:t>
            </a:r>
          </a:p>
          <a:p>
            <a:pPr marL="285750" lvl="0" indent="-285750">
              <a:buFont typeface="Arial" panose="020B0604020202020204" pitchFamily="34" charset="0"/>
              <a:buChar char="•"/>
            </a:pPr>
            <a:r>
              <a:rPr lang="en-US" sz="2200" dirty="0"/>
              <a:t>Public education and training; stakeholder groups can engage and provide monitoring support</a:t>
            </a:r>
          </a:p>
          <a:p>
            <a:pPr marL="285750" lvl="0" indent="-285750">
              <a:buFont typeface="Arial" panose="020B0604020202020204" pitchFamily="34" charset="0"/>
              <a:buChar char="•"/>
            </a:pPr>
            <a:r>
              <a:rPr lang="en-US" sz="2200" dirty="0"/>
              <a:t>Seek support from the neighboring counties/groups/programs not included within LMEP boundary but still value the resources and benefits and understand the risks in increasing the pollution within LLM </a:t>
            </a:r>
          </a:p>
          <a:p>
            <a:r>
              <a:rPr lang="en-US" sz="2200" dirty="0"/>
              <a:t> </a:t>
            </a:r>
          </a:p>
          <a:p>
            <a:r>
              <a:rPr lang="en-US" sz="2200" dirty="0"/>
              <a:t> </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996766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4493538"/>
          </a:xfrm>
          <a:prstGeom prst="rect">
            <a:avLst/>
          </a:prstGeom>
        </p:spPr>
        <p:txBody>
          <a:bodyPr wrap="square">
            <a:spAutoFit/>
          </a:bodyPr>
          <a:lstStyle/>
          <a:p>
            <a:r>
              <a:rPr lang="en-US" sz="2400" b="1" dirty="0"/>
              <a:t>Stake holders</a:t>
            </a:r>
            <a:endParaRPr lang="en-US" sz="2400" dirty="0"/>
          </a:p>
          <a:p>
            <a:r>
              <a:rPr lang="en-US" sz="2400" dirty="0"/>
              <a:t>Partners listed include:</a:t>
            </a:r>
          </a:p>
          <a:p>
            <a:r>
              <a:rPr lang="en-US" sz="2400" dirty="0"/>
              <a:t>GLO, Rail Road Commission, AC Watershed Partnership, Irrigation districts, drainage districts, City of South Padre Island, County Commissions, Port Isabel Navigation district, LLM water district, Fish and wildlife districts, TX Parks and Wildlife, Texas Shrimp Association, CCAs, Port of Brownsville, Birding Centers, School Districts and community colleges, Harte Research Institute, Lone Star USACE CENTER, Oil and Gas operators, LNG industry partners, Sierra Clubs, IBWC, EPA/TCEQ, BECC/North America Development Corporation (NDC), </a:t>
            </a:r>
            <a:endParaRPr lang="en-US" sz="2200" dirty="0"/>
          </a:p>
          <a:p>
            <a:r>
              <a:rPr lang="en-US" sz="2200" dirty="0"/>
              <a:t> </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47879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3046988"/>
          </a:xfrm>
          <a:prstGeom prst="rect">
            <a:avLst/>
          </a:prstGeom>
        </p:spPr>
        <p:txBody>
          <a:bodyPr wrap="square">
            <a:spAutoFit/>
          </a:bodyPr>
          <a:lstStyle/>
          <a:p>
            <a:r>
              <a:rPr lang="en-US" sz="2400" b="1" dirty="0"/>
              <a:t>Stake holders - Continued</a:t>
            </a:r>
            <a:endParaRPr lang="en-US" sz="2400" dirty="0"/>
          </a:p>
          <a:p>
            <a:r>
              <a:rPr lang="en-US" sz="2400" dirty="0"/>
              <a:t>Partners listed include:</a:t>
            </a:r>
          </a:p>
          <a:p>
            <a:r>
              <a:rPr lang="en-US" sz="2400" dirty="0"/>
              <a:t>Gorgas Science Foundation, NSF, USDA, Texas </a:t>
            </a:r>
            <a:r>
              <a:rPr lang="en-US" sz="2400" dirty="0" err="1"/>
              <a:t>Agrilife</a:t>
            </a:r>
            <a:r>
              <a:rPr lang="en-US" sz="2400" dirty="0"/>
              <a:t>, Texas Sea Grant Program, Cameron County Regional Mobility Authority (CCRMA), NOAA, municipal brackish water programs, FEMA, Texas Master Naturalists, Corps of Engineers dredging plans, National Flood Insurance Program (NFIP), PUB, USFW, TPWD, Texas Sea Grant, NRCS.</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160018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3785652"/>
          </a:xfrm>
          <a:prstGeom prst="rect">
            <a:avLst/>
          </a:prstGeom>
        </p:spPr>
        <p:txBody>
          <a:bodyPr wrap="square">
            <a:spAutoFit/>
          </a:bodyPr>
          <a:lstStyle/>
          <a:p>
            <a:r>
              <a:rPr lang="en-US" sz="2400" b="1" dirty="0"/>
              <a:t>Local and Regional Programs and Projects</a:t>
            </a:r>
            <a:endParaRPr lang="en-US" sz="2400" dirty="0"/>
          </a:p>
          <a:p>
            <a:r>
              <a:rPr lang="en-US" sz="2400" dirty="0"/>
              <a:t>Rio reforestation, National Weather Service in Brownsville, NOAA, desalination projects,  municipal brackish water programs, invasive plants, LRGV </a:t>
            </a:r>
            <a:r>
              <a:rPr lang="en-US" sz="2400" dirty="0" err="1"/>
              <a:t>Stormwater</a:t>
            </a:r>
            <a:r>
              <a:rPr lang="en-US" sz="2400" dirty="0"/>
              <a:t> Task Force, FEMA, , LLM Brownsville Ship Channel Watershed Protection Plan, Texas State Soil and Water Conservation  Board, restoration for stream banks, Bahia Grande restoration project, South Padre Island dune protection,  </a:t>
            </a:r>
            <a:r>
              <a:rPr lang="en-US" sz="2400" dirty="0" err="1"/>
              <a:t>Mexus</a:t>
            </a:r>
            <a:r>
              <a:rPr lang="en-US" sz="2400" dirty="0"/>
              <a:t> </a:t>
            </a:r>
            <a:r>
              <a:rPr lang="en-US" sz="2400" dirty="0" err="1"/>
              <a:t>Gulfo</a:t>
            </a:r>
            <a:r>
              <a:rPr lang="en-US" sz="2400" dirty="0"/>
              <a:t>, GLO, Texas Master Naturalists, Corps of Engineers dredging plans, National Flood Insurance Program (NFIP). </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344720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1938992"/>
          </a:xfrm>
          <a:prstGeom prst="rect">
            <a:avLst/>
          </a:prstGeom>
        </p:spPr>
        <p:txBody>
          <a:bodyPr wrap="square">
            <a:spAutoFit/>
          </a:bodyPr>
          <a:lstStyle/>
          <a:p>
            <a:r>
              <a:rPr lang="en-US" sz="2400" b="1" dirty="0"/>
              <a:t>Political Commitment and Financial Capabilities</a:t>
            </a:r>
            <a:endParaRPr lang="en-US" sz="2400" dirty="0"/>
          </a:p>
          <a:p>
            <a:r>
              <a:rPr lang="en-US" sz="2400" b="1" dirty="0"/>
              <a:t>Organizations With Financial Capabilities</a:t>
            </a:r>
            <a:r>
              <a:rPr lang="en-US" sz="2400" dirty="0"/>
              <a:t> - NOAA, GLO, PUB, USFW, TPWD, Texas SEA GRANT, USDA, NRCS, Texas Water Development Board, TDA, Local Foundations, BECC, Volunteer Organizations, EPA-Urban Water Programs, , Association of Ports.</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193564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382000" cy="2677656"/>
          </a:xfrm>
          <a:prstGeom prst="rect">
            <a:avLst/>
          </a:prstGeom>
        </p:spPr>
        <p:txBody>
          <a:bodyPr wrap="square">
            <a:spAutoFit/>
          </a:bodyPr>
          <a:lstStyle/>
          <a:p>
            <a:r>
              <a:rPr lang="en-US" sz="2400" b="1" dirty="0"/>
              <a:t>Political Commitment and Financial Capabilities</a:t>
            </a:r>
            <a:endParaRPr lang="en-US" sz="2400" dirty="0"/>
          </a:p>
          <a:p>
            <a:r>
              <a:rPr lang="en-US" sz="2400" b="1" dirty="0"/>
              <a:t>Organizations From Existing Political Infrastructure</a:t>
            </a:r>
            <a:r>
              <a:rPr lang="en-US" sz="2400" dirty="0"/>
              <a:t> - State Representatives HESTEC, STORMWATER TASK FORCE, ARROYO WATERSHED CONSERVACY/PROTECTION, COASTAL CITIES TASK FORCE, IRRIGATION DISTRICTS, COUNTY COMMISIONS,, VALLEY NATURE CENTER AND TOURISM CO-OP, TEXAS RV ASSOCIATION TRVA RGV CHAPTER, TEXAS DOT, LRGDC, COG</a:t>
            </a:r>
          </a:p>
        </p:txBody>
      </p:sp>
      <p:sp>
        <p:nvSpPr>
          <p:cNvPr id="3" name="Title 1"/>
          <p:cNvSpPr txBox="1">
            <a:spLocks/>
          </p:cNvSpPr>
          <p:nvPr/>
        </p:nvSpPr>
        <p:spPr>
          <a:xfrm>
            <a:off x="1600200" y="381000"/>
            <a:ext cx="60960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rgbClr val="0033A0"/>
                </a:solidFill>
                <a:latin typeface="+mj-lt"/>
                <a:ea typeface="+mj-ea"/>
                <a:cs typeface="+mj-cs"/>
              </a:defRPr>
            </a:lvl1pPr>
          </a:lstStyle>
          <a:p>
            <a:r>
              <a:rPr lang="en-US" sz="3200" b="1" dirty="0"/>
              <a:t>LLMEP Thrust Area 3</a:t>
            </a:r>
            <a:br>
              <a:rPr lang="en-US" sz="3200" b="1" dirty="0"/>
            </a:br>
            <a:r>
              <a:rPr lang="en-US" sz="3200" b="1" dirty="0"/>
              <a:t>Likelihood for Success or Sustainability of the EP</a:t>
            </a:r>
          </a:p>
        </p:txBody>
      </p:sp>
    </p:spTree>
    <p:extLst>
      <p:ext uri="{BB962C8B-B14F-4D97-AF65-F5344CB8AC3E}">
        <p14:creationId xmlns:p14="http://schemas.microsoft.com/office/powerpoint/2010/main" val="2712888925"/>
      </p:ext>
    </p:extLst>
  </p:cSld>
  <p:clrMapOvr>
    <a:masterClrMapping/>
  </p:clrMapOvr>
</p:sld>
</file>

<file path=ppt/theme/theme1.xml><?xml version="1.0" encoding="utf-8"?>
<a:theme xmlns:a="http://schemas.openxmlformats.org/drawingml/2006/main" name="1_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1177</Words>
  <Application>Microsoft Office PowerPoint</Application>
  <PresentationFormat>On-screen Show (4:3)</PresentationFormat>
  <Paragraphs>104</Paragraphs>
  <Slides>15</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Tahoma</vt:lpstr>
      <vt:lpstr>Times New Roman</vt:lpstr>
      <vt:lpstr>Wingdings</vt:lpstr>
      <vt:lpstr>1_Office Theme</vt:lpstr>
      <vt:lpstr>LLMEP Thrust Area 3 Likelihood for Success or Sustainability of the EP</vt:lpstr>
      <vt:lpstr>LLMEP Thrust Area 3 Likelihood for Success or Sustainability of the 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Initiatives - Update</vt:lpstr>
      <vt:lpstr>Advisory Group</vt:lpstr>
      <vt:lpstr>Advisory Group Nominations</vt:lpstr>
      <vt:lpstr>Feedback from previous  meetings</vt:lpstr>
      <vt:lpstr>Feedback from previous  meetings</vt:lpstr>
    </vt:vector>
  </TitlesOfParts>
  <Company>The Nature Conservancy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Peck</dc:creator>
  <cp:lastModifiedBy>Augusto Sanchez Gonzalez</cp:lastModifiedBy>
  <cp:revision>68</cp:revision>
  <cp:lastPrinted>2016-07-07T15:28:51Z</cp:lastPrinted>
  <dcterms:created xsi:type="dcterms:W3CDTF">2015-10-13T12:56:35Z</dcterms:created>
  <dcterms:modified xsi:type="dcterms:W3CDTF">2017-05-26T17:01:29Z</dcterms:modified>
</cp:coreProperties>
</file>