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1" r:id="rId1"/>
  </p:sldMasterIdLst>
  <p:notesMasterIdLst>
    <p:notesMasterId r:id="rId24"/>
  </p:notesMasterIdLst>
  <p:handoutMasterIdLst>
    <p:handoutMasterId r:id="rId25"/>
  </p:handoutMasterIdLst>
  <p:sldIdLst>
    <p:sldId id="256" r:id="rId2"/>
    <p:sldId id="257" r:id="rId3"/>
    <p:sldId id="276" r:id="rId4"/>
    <p:sldId id="277" r:id="rId5"/>
    <p:sldId id="285" r:id="rId6"/>
    <p:sldId id="286" r:id="rId7"/>
    <p:sldId id="289" r:id="rId8"/>
    <p:sldId id="261" r:id="rId9"/>
    <p:sldId id="264" r:id="rId10"/>
    <p:sldId id="263" r:id="rId11"/>
    <p:sldId id="294" r:id="rId12"/>
    <p:sldId id="293" r:id="rId13"/>
    <p:sldId id="279" r:id="rId14"/>
    <p:sldId id="288" r:id="rId15"/>
    <p:sldId id="290" r:id="rId16"/>
    <p:sldId id="291" r:id="rId17"/>
    <p:sldId id="292" r:id="rId18"/>
    <p:sldId id="259" r:id="rId19"/>
    <p:sldId id="295" r:id="rId20"/>
    <p:sldId id="281" r:id="rId21"/>
    <p:sldId id="287" r:id="rId22"/>
    <p:sldId id="28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95FF"/>
    <a:srgbClr val="4F90F8"/>
    <a:srgbClr val="FF831B"/>
    <a:srgbClr val="83C946"/>
    <a:srgbClr val="00C500"/>
    <a:srgbClr val="0C2340"/>
    <a:srgbClr val="2E22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11" autoAdjust="0"/>
    <p:restoredTop sz="50000" autoAdjust="0"/>
  </p:normalViewPr>
  <p:slideViewPr>
    <p:cSldViewPr snapToGrid="0">
      <p:cViewPr>
        <p:scale>
          <a:sx n="80" d="100"/>
          <a:sy n="80" d="100"/>
        </p:scale>
        <p:origin x="-2248" y="96"/>
      </p:cViewPr>
      <p:guideLst>
        <p:guide orient="horz" pos="2160"/>
        <p:guide pos="3840"/>
      </p:guideLst>
    </p:cSldViewPr>
  </p:slideViewPr>
  <p:outlineViewPr>
    <p:cViewPr>
      <p:scale>
        <a:sx n="33" d="100"/>
        <a:sy n="33" d="100"/>
      </p:scale>
      <p:origin x="0" y="-330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3" d="100"/>
          <a:sy n="153" d="100"/>
        </p:scale>
        <p:origin x="-6608"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6B70CC-E356-1E43-AEDC-2B39D8ECE44A}" type="datetimeFigureOut">
              <a:rPr lang="en-US" smtClean="0"/>
              <a:t>5/15/18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DB3EAB-BFA0-C64F-BE08-E04EB1290E8A}" type="slidenum">
              <a:rPr lang="en-US" smtClean="0"/>
              <a:t>‹#›</a:t>
            </a:fld>
            <a:endParaRPr lang="en-US"/>
          </a:p>
        </p:txBody>
      </p:sp>
    </p:spTree>
    <p:extLst>
      <p:ext uri="{BB962C8B-B14F-4D97-AF65-F5344CB8AC3E}">
        <p14:creationId xmlns:p14="http://schemas.microsoft.com/office/powerpoint/2010/main" val="2942517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8D8367-DE62-4F2B-BC8E-7CA2D3E520D8}" type="datetimeFigureOut">
              <a:rPr lang="en-US" smtClean="0"/>
              <a:t>5/15/18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F8E8B2-8786-4F50-8CDC-579625F4FB8D}" type="slidenum">
              <a:rPr lang="en-US" smtClean="0"/>
              <a:t>‹#›</a:t>
            </a:fld>
            <a:endParaRPr lang="en-US"/>
          </a:p>
        </p:txBody>
      </p:sp>
    </p:spTree>
    <p:extLst>
      <p:ext uri="{BB962C8B-B14F-4D97-AF65-F5344CB8AC3E}">
        <p14:creationId xmlns:p14="http://schemas.microsoft.com/office/powerpoint/2010/main" val="885117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infrastructurereportcard.org/" TargetMode="External"/><Relationship Id="rId4" Type="http://schemas.openxmlformats.org/officeDocument/2006/relationships/hyperlink" Target="http://www.infrastructurereportcard.org/states/" TargetMode="External"/><Relationship Id="rId5" Type="http://schemas.openxmlformats.org/officeDocument/2006/relationships/hyperlink" Target="http://www.asce.org/failure_to_act_economic_studies/" TargetMode="External"/><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sustainableinfrastructure.org/" TargetMode="External"/><Relationship Id="rId4" Type="http://schemas.openxmlformats.org/officeDocument/2006/relationships/hyperlink" Target="http://www.sustainableinfrastructure.org/rating/index.cfm" TargetMode="External"/><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undp.org/content/undp/en/home/presscenter/pressreleases/2015/09/24/undp-welcomes-adoption-of-sustainable-development-goals-by-world-leaders.html" TargetMode="External"/><Relationship Id="rId4" Type="http://schemas.openxmlformats.org/officeDocument/2006/relationships/hyperlink" Target="http://www.undp.org/content/undp/en/home/mdgoverview/post-2015-development-agenda.html"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400549"/>
            <a:ext cx="5486400" cy="4284663"/>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Good morning!</a:t>
            </a:r>
            <a:r>
              <a:rPr lang="en-US" baseline="0" dirty="0" smtClean="0"/>
              <a:t> </a:t>
            </a:r>
            <a:r>
              <a:rPr lang="en-US" dirty="0" smtClean="0"/>
              <a:t>My name is Marianella Franklin and on behalf of UTRGV’s Office</a:t>
            </a:r>
            <a:r>
              <a:rPr lang="en-US" baseline="0" dirty="0" smtClean="0"/>
              <a:t> for Sustainability, I want to thank you for the opportunity to share a little on what sustainability means to UTRGV.</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sz="1200" kern="1200" dirty="0" smtClean="0">
                <a:solidFill>
                  <a:schemeClr val="tx1"/>
                </a:solidFill>
                <a:effectLst/>
                <a:latin typeface="+mn-lt"/>
                <a:ea typeface="+mn-ea"/>
                <a:cs typeface="+mn-cs"/>
              </a:rPr>
              <a:t>The Valley’s explosive growth, coupled with its unique ecological situation, presents challenges as well as opportunities with regard to sustainability.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university is dedicated to being a transformative force for the Rio Grande Valley through education and service, while contributing to the economic growth, environmental stewardship, health, and cultural richness of the region.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B8F8E8B2-8786-4F50-8CDC-579625F4FB8D}" type="slidenum">
              <a:rPr lang="en-US" smtClean="0"/>
              <a:t>1</a:t>
            </a:fld>
            <a:endParaRPr lang="en-US"/>
          </a:p>
        </p:txBody>
      </p:sp>
    </p:spTree>
    <p:extLst>
      <p:ext uri="{BB962C8B-B14F-4D97-AF65-F5344CB8AC3E}">
        <p14:creationId xmlns:p14="http://schemas.microsoft.com/office/powerpoint/2010/main" val="1116985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institution, UTRGV is in a position to inspire, engage and prepare countless students to be socially conscious citizens. By addressing university goals through the wide scope of sustainability, and in accordance with our local tradition and global movements, UTRGV works to maintain a high standard of environmental, social and economic responsibility. This commitment will allow the institution to grow and prosper well into the future, to the benefit of our entire region. </a:t>
            </a:r>
          </a:p>
          <a:p>
            <a:endParaRPr lang="en-US" dirty="0"/>
          </a:p>
        </p:txBody>
      </p:sp>
      <p:sp>
        <p:nvSpPr>
          <p:cNvPr id="4" name="Slide Number Placeholder 3"/>
          <p:cNvSpPr>
            <a:spLocks noGrp="1"/>
          </p:cNvSpPr>
          <p:nvPr>
            <p:ph type="sldNum" sz="quarter" idx="10"/>
          </p:nvPr>
        </p:nvSpPr>
        <p:spPr/>
        <p:txBody>
          <a:bodyPr/>
          <a:lstStyle/>
          <a:p>
            <a:fld id="{B8F8E8B2-8786-4F50-8CDC-579625F4FB8D}" type="slidenum">
              <a:rPr lang="en-US" smtClean="0"/>
              <a:t>10</a:t>
            </a:fld>
            <a:endParaRPr lang="en-US"/>
          </a:p>
        </p:txBody>
      </p:sp>
      <p:sp>
        <p:nvSpPr>
          <p:cNvPr id="5" name="Rectangle 4"/>
          <p:cNvSpPr/>
          <p:nvPr/>
        </p:nvSpPr>
        <p:spPr>
          <a:xfrm>
            <a:off x="755662" y="5803478"/>
            <a:ext cx="5190811" cy="1384995"/>
          </a:xfrm>
          <a:prstGeom prst="rect">
            <a:avLst/>
          </a:prstGeom>
        </p:spPr>
        <p:txBody>
          <a:bodyPr wrap="square">
            <a:spAutoFit/>
          </a:bodyPr>
          <a:lstStyle/>
          <a:p>
            <a:r>
              <a:rPr lang="en-US" sz="1200" dirty="0"/>
              <a:t>Establishing organizational mission, vision, and/or goals </a:t>
            </a:r>
            <a:endParaRPr lang="en-US" sz="1200" dirty="0" smtClean="0"/>
          </a:p>
          <a:p>
            <a:r>
              <a:rPr lang="en-US" sz="1200" dirty="0" smtClean="0"/>
              <a:t>x </a:t>
            </a:r>
            <a:r>
              <a:rPr lang="en-US" sz="1200" dirty="0"/>
              <a:t>Establishing new policies, programs, or initiatives</a:t>
            </a:r>
          </a:p>
          <a:p>
            <a:r>
              <a:rPr lang="en-US" sz="1200" dirty="0"/>
              <a:t>x Strategic and long-term planning</a:t>
            </a:r>
          </a:p>
          <a:p>
            <a:r>
              <a:rPr lang="en-US" sz="1200" dirty="0"/>
              <a:t>x Existing or prospective physical resources</a:t>
            </a:r>
          </a:p>
          <a:p>
            <a:r>
              <a:rPr lang="en-US" sz="1200" dirty="0"/>
              <a:t>x Budgeting, staffing and financial planning</a:t>
            </a:r>
          </a:p>
          <a:p>
            <a:r>
              <a:rPr lang="en-US" sz="1200" dirty="0"/>
              <a:t>x Communications processes and transparency </a:t>
            </a:r>
            <a:r>
              <a:rPr lang="en-US" sz="1200" dirty="0" smtClean="0"/>
              <a:t>practices</a:t>
            </a:r>
          </a:p>
          <a:p>
            <a:r>
              <a:rPr lang="en-US" sz="1200" dirty="0" smtClean="0"/>
              <a:t>x </a:t>
            </a:r>
            <a:r>
              <a:rPr lang="en-US" sz="1200" dirty="0"/>
              <a:t>Prioritization of programs and projects</a:t>
            </a:r>
          </a:p>
        </p:txBody>
      </p:sp>
    </p:spTree>
    <p:extLst>
      <p:ext uri="{BB962C8B-B14F-4D97-AF65-F5344CB8AC3E}">
        <p14:creationId xmlns:p14="http://schemas.microsoft.com/office/powerpoint/2010/main" val="3385143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latin typeface="+mn-lt"/>
                <a:ea typeface="+mn-ea"/>
                <a:cs typeface="+mn-cs"/>
              </a:rPr>
              <a:t>In recent years, we have begun to understand how much we can, and must, do as individuals to protect our</a:t>
            </a:r>
            <a:r>
              <a:rPr lang="en-US" kern="1200" baseline="0" dirty="0" smtClean="0">
                <a:solidFill>
                  <a:schemeClr val="tx1"/>
                </a:solidFill>
                <a:effectLst/>
                <a:latin typeface="+mn-lt"/>
                <a:ea typeface="+mn-ea"/>
                <a:cs typeface="+mn-cs"/>
              </a:rPr>
              <a:t> natural resources</a:t>
            </a:r>
            <a:r>
              <a:rPr lang="en-US" kern="1200" dirty="0" smtClean="0">
                <a:solidFill>
                  <a:schemeClr val="tx1"/>
                </a:solidFill>
                <a:effectLst/>
                <a:latin typeface="+mn-lt"/>
                <a:ea typeface="+mn-ea"/>
                <a:cs typeface="+mn-cs"/>
              </a:rPr>
              <a:t>. </a:t>
            </a:r>
            <a:endParaRPr lang="en-US"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kern="1200" baseline="0" dirty="0" smtClean="0">
                <a:solidFill>
                  <a:schemeClr val="tx1"/>
                </a:solidFill>
                <a:effectLst/>
                <a:latin typeface="+mn-lt"/>
                <a:ea typeface="+mn-ea"/>
                <a:cs typeface="+mn-cs"/>
              </a:rPr>
              <a:t>Sustainability at times has been </a:t>
            </a:r>
            <a:r>
              <a:rPr lang="en-US" sz="1200" kern="1200" dirty="0" smtClean="0">
                <a:solidFill>
                  <a:schemeClr val="tx1"/>
                </a:solidFill>
                <a:latin typeface="+mn-lt"/>
                <a:ea typeface="+mn-ea"/>
                <a:cs typeface="+mn-cs"/>
              </a:rPr>
              <a:t>widely misused and arbitrarily misinterpreted. Used properly, it describes practices through which the global economy can grow without creating a fatal drain on 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8F8E8B2-8786-4F50-8CDC-579625F4FB8D}" type="slidenum">
              <a:rPr lang="en-US" smtClean="0"/>
              <a:t>11</a:t>
            </a:fld>
            <a:endParaRPr lang="en-US"/>
          </a:p>
        </p:txBody>
      </p:sp>
    </p:spTree>
    <p:extLst>
      <p:ext uri="{BB962C8B-B14F-4D97-AF65-F5344CB8AC3E}">
        <p14:creationId xmlns:p14="http://schemas.microsoft.com/office/powerpoint/2010/main" val="595137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F8E8B2-8786-4F50-8CDC-579625F4FB8D}" type="slidenum">
              <a:rPr lang="en-US" smtClean="0"/>
              <a:t>12</a:t>
            </a:fld>
            <a:endParaRPr lang="en-US"/>
          </a:p>
        </p:txBody>
      </p:sp>
      <p:sp>
        <p:nvSpPr>
          <p:cNvPr id="5" name="Rectangle 4"/>
          <p:cNvSpPr/>
          <p:nvPr/>
        </p:nvSpPr>
        <p:spPr>
          <a:xfrm>
            <a:off x="755662" y="5803478"/>
            <a:ext cx="5190811" cy="1384995"/>
          </a:xfrm>
          <a:prstGeom prst="rect">
            <a:avLst/>
          </a:prstGeom>
        </p:spPr>
        <p:txBody>
          <a:bodyPr wrap="square">
            <a:spAutoFit/>
          </a:bodyPr>
          <a:lstStyle/>
          <a:p>
            <a:r>
              <a:rPr lang="en-US" sz="1200" dirty="0"/>
              <a:t>Establishing organizational mission, vision, and/or goals </a:t>
            </a:r>
            <a:endParaRPr lang="en-US" sz="1200" dirty="0" smtClean="0"/>
          </a:p>
          <a:p>
            <a:r>
              <a:rPr lang="en-US" sz="1200" dirty="0" smtClean="0"/>
              <a:t>x </a:t>
            </a:r>
            <a:r>
              <a:rPr lang="en-US" sz="1200" dirty="0"/>
              <a:t>Establishing new policies, programs, or initiatives</a:t>
            </a:r>
          </a:p>
          <a:p>
            <a:r>
              <a:rPr lang="en-US" sz="1200" dirty="0"/>
              <a:t>x Strategic and long-term planning</a:t>
            </a:r>
          </a:p>
          <a:p>
            <a:r>
              <a:rPr lang="en-US" sz="1200" dirty="0"/>
              <a:t>x Existing or prospective physical resources</a:t>
            </a:r>
          </a:p>
          <a:p>
            <a:r>
              <a:rPr lang="en-US" sz="1200" dirty="0"/>
              <a:t>x Budgeting, staffing and financial planning</a:t>
            </a:r>
          </a:p>
          <a:p>
            <a:r>
              <a:rPr lang="en-US" sz="1200" dirty="0"/>
              <a:t>x Communications processes and transparency </a:t>
            </a:r>
            <a:r>
              <a:rPr lang="en-US" sz="1200" dirty="0" smtClean="0"/>
              <a:t>practices</a:t>
            </a:r>
          </a:p>
          <a:p>
            <a:r>
              <a:rPr lang="en-US" sz="1200" dirty="0" smtClean="0"/>
              <a:t>x </a:t>
            </a:r>
            <a:r>
              <a:rPr lang="en-US" sz="1200" dirty="0"/>
              <a:t>Prioritization of programs and projects</a:t>
            </a:r>
          </a:p>
        </p:txBody>
      </p:sp>
    </p:spTree>
    <p:extLst>
      <p:ext uri="{BB962C8B-B14F-4D97-AF65-F5344CB8AC3E}">
        <p14:creationId xmlns:p14="http://schemas.microsoft.com/office/powerpoint/2010/main" val="1322626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8F8E8B2-8786-4F50-8CDC-579625F4FB8D}" type="slidenum">
              <a:rPr lang="en-US" smtClean="0"/>
              <a:t>13</a:t>
            </a:fld>
            <a:endParaRPr lang="en-US"/>
          </a:p>
        </p:txBody>
      </p:sp>
    </p:spTree>
    <p:extLst>
      <p:ext uri="{BB962C8B-B14F-4D97-AF65-F5344CB8AC3E}">
        <p14:creationId xmlns:p14="http://schemas.microsoft.com/office/powerpoint/2010/main" val="940627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F8E8B2-8786-4F50-8CDC-579625F4FB8D}" type="slidenum">
              <a:rPr lang="en-US" smtClean="0"/>
              <a:t>14</a:t>
            </a:fld>
            <a:endParaRPr lang="en-US"/>
          </a:p>
        </p:txBody>
      </p:sp>
    </p:spTree>
    <p:extLst>
      <p:ext uri="{BB962C8B-B14F-4D97-AF65-F5344CB8AC3E}">
        <p14:creationId xmlns:p14="http://schemas.microsoft.com/office/powerpoint/2010/main" val="56566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hlinkClick r:id="rId3"/>
              </a:rPr>
              <a:t>ASCE’s Report Card for America’s Infrastructure</a:t>
            </a:r>
            <a:r>
              <a:rPr lang="en-US" sz="1200" kern="1200" dirty="0" smtClean="0">
                <a:solidFill>
                  <a:schemeClr val="tx1"/>
                </a:solidFill>
                <a:effectLst/>
                <a:latin typeface="+mn-lt"/>
                <a:ea typeface="+mn-ea"/>
                <a:cs typeface="+mn-cs"/>
              </a:rPr>
              <a:t>, which depicts the condition and performance of the nation’s infrastructure and sees the solution in terms of leadership, sustainability, resiliency, maintenance, and prioritized investment. </a:t>
            </a:r>
          </a:p>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hlinkClick r:id="rId4"/>
              </a:rPr>
              <a:t>State and Regional Infrastructure Report Cards</a:t>
            </a:r>
            <a:r>
              <a:rPr lang="en-US" sz="1200" kern="1200" dirty="0" smtClean="0">
                <a:solidFill>
                  <a:schemeClr val="tx1"/>
                </a:solidFill>
                <a:effectLst/>
                <a:latin typeface="+mn-lt"/>
                <a:ea typeface="+mn-ea"/>
                <a:cs typeface="+mn-cs"/>
              </a:rPr>
              <a:t>, which raise awareness about state and local infrastructure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hlinkClick r:id="rId5"/>
              </a:rPr>
              <a:t>ASCE infrastructure policy reports</a:t>
            </a:r>
            <a:r>
              <a:rPr lang="en-US" sz="1200" kern="1200" dirty="0" smtClean="0">
                <a:solidFill>
                  <a:schemeClr val="tx1"/>
                </a:solidFill>
                <a:effectLst/>
                <a:latin typeface="+mn-lt"/>
                <a:ea typeface="+mn-ea"/>
                <a:cs typeface="+mn-cs"/>
              </a:rPr>
              <a:t>, which highlight national infrastructure trends, innovations, and solutions to infrastructure challenges.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B8F8E8B2-8786-4F50-8CDC-579625F4FB8D}" type="slidenum">
              <a:rPr lang="en-US" smtClean="0"/>
              <a:t>15</a:t>
            </a:fld>
            <a:endParaRPr lang="en-US"/>
          </a:p>
        </p:txBody>
      </p:sp>
    </p:spTree>
    <p:extLst>
      <p:ext uri="{BB962C8B-B14F-4D97-AF65-F5344CB8AC3E}">
        <p14:creationId xmlns:p14="http://schemas.microsoft.com/office/powerpoint/2010/main" val="2035325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hlinkClick r:id="rId3"/>
              </a:rPr>
              <a:t>The Institute for Sustainable Infrastructure</a:t>
            </a:r>
            <a:r>
              <a:rPr lang="en-US" sz="1200" kern="1200" dirty="0" smtClean="0">
                <a:solidFill>
                  <a:schemeClr val="tx1"/>
                </a:solidFill>
                <a:effectLst/>
                <a:latin typeface="+mn-lt"/>
                <a:ea typeface="+mn-ea"/>
                <a:cs typeface="+mn-cs"/>
              </a:rPr>
              <a:t> and its rating tool— </a:t>
            </a:r>
          </a:p>
          <a:p>
            <a:pPr lvl="0"/>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4"/>
              </a:rPr>
              <a:t>Envision</a:t>
            </a:r>
            <a:r>
              <a:rPr lang="en-US" sz="1200" kern="1200" dirty="0" smtClean="0">
                <a:solidFill>
                  <a:schemeClr val="tx1"/>
                </a:solidFill>
                <a:effectLst/>
                <a:latin typeface="+mn-lt"/>
                <a:ea typeface="+mn-ea"/>
                <a:cs typeface="+mn-cs"/>
              </a:rPr>
              <a:t>—that incorporates economic, social, environmental criteria in the design, construction, operation and maintenance of infrastructure.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F8E8B2-8786-4F50-8CDC-579625F4FB8D}" type="slidenum">
              <a:rPr lang="en-US" smtClean="0"/>
              <a:t>16</a:t>
            </a:fld>
            <a:endParaRPr lang="en-US"/>
          </a:p>
        </p:txBody>
      </p:sp>
    </p:spTree>
    <p:extLst>
      <p:ext uri="{BB962C8B-B14F-4D97-AF65-F5344CB8AC3E}">
        <p14:creationId xmlns:p14="http://schemas.microsoft.com/office/powerpoint/2010/main" val="626823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Leadership in Energy and Environmental Design (</a:t>
            </a:r>
            <a:r>
              <a:rPr lang="en-US" sz="1200" b="1" kern="1200" dirty="0" smtClean="0">
                <a:solidFill>
                  <a:schemeClr val="tx1"/>
                </a:solidFill>
                <a:latin typeface="+mn-lt"/>
                <a:ea typeface="+mn-ea"/>
                <a:cs typeface="+mn-cs"/>
              </a:rPr>
              <a:t>LEED</a:t>
            </a:r>
            <a:r>
              <a:rPr lang="en-US" sz="1200" b="0" kern="1200" dirty="0" smtClean="0">
                <a:solidFill>
                  <a:schemeClr val="tx1"/>
                </a:solidFill>
                <a:latin typeface="+mn-lt"/>
                <a:ea typeface="+mn-ea"/>
                <a:cs typeface="+mn-cs"/>
              </a:rPr>
              <a:t>) is one of the most popular green building certification programs used worldwide.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F8E8B2-8786-4F50-8CDC-579625F4FB8D}" type="slidenum">
              <a:rPr lang="en-US" smtClean="0"/>
              <a:t>17</a:t>
            </a:fld>
            <a:endParaRPr lang="en-US"/>
          </a:p>
        </p:txBody>
      </p:sp>
    </p:spTree>
    <p:extLst>
      <p:ext uri="{BB962C8B-B14F-4D97-AF65-F5344CB8AC3E}">
        <p14:creationId xmlns:p14="http://schemas.microsoft.com/office/powerpoint/2010/main" val="1088892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 AASHE STARS is</a:t>
            </a:r>
            <a:r>
              <a:rPr lang="en-US" baseline="0" dirty="0" smtClean="0"/>
              <a:t> a reporting tool that helps measure a campus’ progress in advancing sustainability goals.  It has parameters that include </a:t>
            </a:r>
            <a:r>
              <a:rPr lang="en-US" sz="1200" b="1" kern="1200" dirty="0" smtClean="0">
                <a:solidFill>
                  <a:schemeClr val="tx1"/>
                </a:solidFill>
                <a:effectLst/>
                <a:latin typeface="+mn-lt"/>
                <a:ea typeface="+mn-ea"/>
                <a:cs typeface="+mn-cs"/>
              </a:rPr>
              <a:t>ACADEMICS, ENGAGEMENT</a:t>
            </a:r>
            <a:r>
              <a:rPr lang="en-US" sz="1200" b="0" kern="1200" dirty="0" smtClean="0">
                <a:solidFill>
                  <a:schemeClr val="tx1"/>
                </a:solidFill>
                <a:effectLst/>
                <a:latin typeface="+mn-lt"/>
                <a:ea typeface="+mn-ea"/>
                <a:cs typeface="+mn-cs"/>
              </a:rPr>
              <a:t>,</a:t>
            </a:r>
            <a:r>
              <a:rPr lang="en-US" sz="1200" b="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OPERATIONS</a:t>
            </a:r>
            <a:r>
              <a:rPr lang="en-US" sz="1200" b="0" kern="1200" dirty="0" smtClean="0">
                <a:solidFill>
                  <a:schemeClr val="tx1"/>
                </a:solidFill>
                <a:effectLst/>
                <a:latin typeface="+mn-lt"/>
                <a:ea typeface="+mn-ea"/>
                <a:cs typeface="+mn-cs"/>
              </a:rPr>
              <a:t>,</a:t>
            </a:r>
            <a:r>
              <a:rPr lang="en-US" sz="1200" b="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PLANNING &amp; ADMINISTRATION. </a:t>
            </a:r>
          </a:p>
          <a:p>
            <a:endParaRPr lang="en-US" b="1" dirty="0"/>
          </a:p>
          <a:p>
            <a:r>
              <a:rPr lang="en-US" sz="1200" b="1" kern="1200" dirty="0" smtClean="0">
                <a:solidFill>
                  <a:schemeClr val="tx1"/>
                </a:solidFill>
                <a:effectLst/>
                <a:latin typeface="+mn-lt"/>
                <a:ea typeface="+mn-ea"/>
                <a:cs typeface="+mn-cs"/>
              </a:rPr>
              <a:t>The Office for Sustainability</a:t>
            </a:r>
            <a:r>
              <a:rPr lang="en-US" sz="1200" b="1" kern="1200" baseline="0" dirty="0" smtClean="0">
                <a:solidFill>
                  <a:schemeClr val="tx1"/>
                </a:solidFill>
                <a:effectLst/>
                <a:latin typeface="+mn-lt"/>
                <a:ea typeface="+mn-ea"/>
                <a:cs typeface="+mn-cs"/>
              </a:rPr>
              <a:t> recently completed the 2015 assessment, which has resulted in a classification of silver for our campus.  The following slides will provide an overview of UTRGV’s progress in these four broad areas.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F8E8B2-8786-4F50-8CDC-579625F4FB8D}" type="slidenum">
              <a:rPr lang="en-US" smtClean="0"/>
              <a:t>18</a:t>
            </a:fld>
            <a:endParaRPr lang="en-US"/>
          </a:p>
        </p:txBody>
      </p:sp>
    </p:spTree>
    <p:extLst>
      <p:ext uri="{BB962C8B-B14F-4D97-AF65-F5344CB8AC3E}">
        <p14:creationId xmlns:p14="http://schemas.microsoft.com/office/powerpoint/2010/main" val="497086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F8E8B2-8786-4F50-8CDC-579625F4FB8D}" type="slidenum">
              <a:rPr lang="en-US" smtClean="0"/>
              <a:t>19</a:t>
            </a:fld>
            <a:endParaRPr lang="en-US"/>
          </a:p>
        </p:txBody>
      </p:sp>
    </p:spTree>
    <p:extLst>
      <p:ext uri="{BB962C8B-B14F-4D97-AF65-F5344CB8AC3E}">
        <p14:creationId xmlns:p14="http://schemas.microsoft.com/office/powerpoint/2010/main" val="422984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latin typeface="+mn-lt"/>
                <a:ea typeface="+mn-ea"/>
                <a:cs typeface="+mn-cs"/>
              </a:rPr>
              <a:t>In recent years, we have begun to understand how much we can, and must, do as individuals to protect our</a:t>
            </a:r>
            <a:r>
              <a:rPr lang="en-US" kern="1200" baseline="0" dirty="0" smtClean="0">
                <a:solidFill>
                  <a:schemeClr val="tx1"/>
                </a:solidFill>
                <a:effectLst/>
                <a:latin typeface="+mn-lt"/>
                <a:ea typeface="+mn-ea"/>
                <a:cs typeface="+mn-cs"/>
              </a:rPr>
              <a:t> natural resources</a:t>
            </a:r>
            <a:r>
              <a:rPr lang="en-US" kern="1200" dirty="0" smtClean="0">
                <a:solidFill>
                  <a:schemeClr val="tx1"/>
                </a:solidFill>
                <a:effectLst/>
                <a:latin typeface="+mn-lt"/>
                <a:ea typeface="+mn-ea"/>
                <a:cs typeface="+mn-cs"/>
              </a:rPr>
              <a:t>. </a:t>
            </a:r>
            <a:endParaRPr lang="en-US"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kern="1200" baseline="0" dirty="0" smtClean="0">
                <a:solidFill>
                  <a:schemeClr val="tx1"/>
                </a:solidFill>
                <a:effectLst/>
                <a:latin typeface="+mn-lt"/>
                <a:ea typeface="+mn-ea"/>
                <a:cs typeface="+mn-cs"/>
              </a:rPr>
              <a:t>Sustainability at times has been </a:t>
            </a:r>
            <a:r>
              <a:rPr lang="en-US" sz="1200" kern="1200" dirty="0" smtClean="0">
                <a:solidFill>
                  <a:schemeClr val="tx1"/>
                </a:solidFill>
                <a:latin typeface="+mn-lt"/>
                <a:ea typeface="+mn-ea"/>
                <a:cs typeface="+mn-cs"/>
              </a:rPr>
              <a:t>widely misused and arbitrarily misinterpreted. Used properly, it describes practices through which the global economy can grow without creating a fatal drain on 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most popularly sourced definition of sustainability came out of the </a:t>
            </a:r>
            <a:r>
              <a:rPr lang="en-US" sz="1200" kern="1200" dirty="0" err="1" smtClean="0">
                <a:solidFill>
                  <a:schemeClr val="tx1"/>
                </a:solidFill>
                <a:latin typeface="+mn-lt"/>
                <a:ea typeface="+mn-ea"/>
                <a:cs typeface="+mn-cs"/>
              </a:rPr>
              <a:t>Brundtland</a:t>
            </a:r>
            <a:r>
              <a:rPr lang="en-US" sz="1200" kern="1200" dirty="0" smtClean="0">
                <a:solidFill>
                  <a:schemeClr val="tx1"/>
                </a:solidFill>
                <a:latin typeface="+mn-lt"/>
                <a:ea typeface="+mn-ea"/>
                <a:cs typeface="+mn-cs"/>
              </a:rPr>
              <a:t> Commission (formally known as the World Commission on Environment and Development) of the United Nations General Assembly on March 20, 1987, when it was stated in their Our Common Future report,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“Sustainable development is development that meets the needs of the present without compromising the ability of future generations to meet their own needs.”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SIMPLER TERM WE PREFER IS: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smtClean="0"/>
              <a:t>The ability to sustain Quality of Life</a:t>
            </a:r>
            <a:endParaRPr lang="en-US" dirty="0"/>
          </a:p>
        </p:txBody>
      </p:sp>
      <p:sp>
        <p:nvSpPr>
          <p:cNvPr id="4" name="Slide Number Placeholder 3"/>
          <p:cNvSpPr>
            <a:spLocks noGrp="1"/>
          </p:cNvSpPr>
          <p:nvPr>
            <p:ph type="sldNum" sz="quarter" idx="10"/>
          </p:nvPr>
        </p:nvSpPr>
        <p:spPr/>
        <p:txBody>
          <a:bodyPr/>
          <a:lstStyle/>
          <a:p>
            <a:fld id="{B8F8E8B2-8786-4F50-8CDC-579625F4FB8D}" type="slidenum">
              <a:rPr lang="en-US" smtClean="0"/>
              <a:t>2</a:t>
            </a:fld>
            <a:endParaRPr lang="en-US"/>
          </a:p>
        </p:txBody>
      </p:sp>
    </p:spTree>
    <p:extLst>
      <p:ext uri="{BB962C8B-B14F-4D97-AF65-F5344CB8AC3E}">
        <p14:creationId xmlns:p14="http://schemas.microsoft.com/office/powerpoint/2010/main" val="88080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kern="1200" dirty="0" smtClean="0">
                <a:solidFill>
                  <a:schemeClr val="tx1"/>
                </a:solidFill>
                <a:latin typeface="+mn-lt"/>
                <a:ea typeface="+mn-ea"/>
                <a:cs typeface="+mn-cs"/>
              </a:rPr>
              <a:t> A significant part of our current sustainability crisis stems from our inability to understand the complex interconnections between the causes and effects of our actions over time.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Systems Thinking makes us aware of the HIDDEN CONNECTIONS, interdependence, feedback flows, and networks of relationships that we impact on and are impacted by. </a:t>
            </a:r>
          </a:p>
          <a:p>
            <a:endParaRPr lang="en-US" dirty="0"/>
          </a:p>
        </p:txBody>
      </p:sp>
      <p:sp>
        <p:nvSpPr>
          <p:cNvPr id="4" name="Slide Number Placeholder 3"/>
          <p:cNvSpPr>
            <a:spLocks noGrp="1"/>
          </p:cNvSpPr>
          <p:nvPr>
            <p:ph type="sldNum" sz="quarter" idx="10"/>
          </p:nvPr>
        </p:nvSpPr>
        <p:spPr/>
        <p:txBody>
          <a:bodyPr/>
          <a:lstStyle/>
          <a:p>
            <a:fld id="{B8F8E8B2-8786-4F50-8CDC-579625F4FB8D}" type="slidenum">
              <a:rPr lang="en-US" smtClean="0"/>
              <a:t>20</a:t>
            </a:fld>
            <a:endParaRPr lang="en-US"/>
          </a:p>
        </p:txBody>
      </p:sp>
    </p:spTree>
    <p:extLst>
      <p:ext uri="{BB962C8B-B14F-4D97-AF65-F5344CB8AC3E}">
        <p14:creationId xmlns:p14="http://schemas.microsoft.com/office/powerpoint/2010/main" val="3202769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Intent of this holistic ideal is not so much as to save the planet as it is to </a:t>
            </a:r>
            <a:r>
              <a:rPr lang="en-US" b="1" dirty="0" smtClean="0"/>
              <a:t>Save Humanity </a:t>
            </a:r>
            <a:r>
              <a:rPr lang="en-US" dirty="0" smtClean="0"/>
              <a:t>from its own extinction.</a:t>
            </a:r>
            <a:r>
              <a:rPr lang="en-US" baseline="0" dirty="0" smtClean="0"/>
              <a:t> </a:t>
            </a:r>
          </a:p>
          <a:p>
            <a:endParaRPr lang="en-US" dirty="0"/>
          </a:p>
          <a:p>
            <a:r>
              <a:rPr lang="en-US" baseline="0" dirty="0" smtClean="0"/>
              <a:t>The planet has been around for many, many years and has been through some very catastrophic events where many species have gone extinct. </a:t>
            </a:r>
          </a:p>
          <a:p>
            <a:endParaRPr lang="en-US" baseline="0" dirty="0" smtClean="0"/>
          </a:p>
          <a:p>
            <a:r>
              <a:rPr lang="en-US" baseline="0" dirty="0" smtClean="0"/>
              <a:t>We need this Planet…The Planet does not need us!</a:t>
            </a:r>
          </a:p>
          <a:p>
            <a:endParaRPr lang="en-US" dirty="0"/>
          </a:p>
          <a:p>
            <a:r>
              <a:rPr lang="en-US" sz="1400" i="1" dirty="0"/>
              <a:t>“If you want to awaken all of humanity, then awaken all of yourself.</a:t>
            </a:r>
          </a:p>
          <a:p>
            <a:r>
              <a:rPr lang="en-US" sz="1400" i="1" dirty="0"/>
              <a:t>If you want to eliminate the suffering in the world then eliminate all that is dark and negative in </a:t>
            </a:r>
            <a:r>
              <a:rPr lang="en-US" sz="1400" i="1" dirty="0" smtClean="0"/>
              <a:t>yourself. Truly </a:t>
            </a:r>
            <a:r>
              <a:rPr lang="en-US" sz="1400" i="1" dirty="0"/>
              <a:t>the greatest gift you have to give is that of your own  </a:t>
            </a:r>
            <a:r>
              <a:rPr lang="en-US" sz="1400" i="1" dirty="0" smtClean="0"/>
              <a:t>Self</a:t>
            </a:r>
            <a:r>
              <a:rPr lang="en-US" sz="1400" i="1" dirty="0"/>
              <a:t>-transformation.</a:t>
            </a:r>
            <a:r>
              <a:rPr lang="en-US" sz="1400" i="1" dirty="0" smtClean="0"/>
              <a:t>”</a:t>
            </a:r>
            <a:r>
              <a:rPr lang="en-US" i="1" dirty="0" smtClean="0"/>
              <a:t> </a:t>
            </a:r>
            <a:r>
              <a:rPr lang="en-US" sz="1100" i="1" dirty="0" smtClean="0"/>
              <a:t>-</a:t>
            </a:r>
            <a:r>
              <a:rPr lang="en-US" sz="1100" i="1" dirty="0"/>
              <a:t>Lao </a:t>
            </a:r>
            <a:r>
              <a:rPr lang="en-US" sz="1100" i="1" dirty="0" smtClean="0"/>
              <a:t>Tzu Philosopher &amp; Poet of ancient china</a:t>
            </a:r>
            <a:endParaRPr lang="en-US" sz="1100" i="1" dirty="0"/>
          </a:p>
          <a:p>
            <a:endParaRPr lang="en-US" dirty="0"/>
          </a:p>
        </p:txBody>
      </p:sp>
      <p:sp>
        <p:nvSpPr>
          <p:cNvPr id="4" name="Slide Number Placeholder 3"/>
          <p:cNvSpPr>
            <a:spLocks noGrp="1"/>
          </p:cNvSpPr>
          <p:nvPr>
            <p:ph type="sldNum" sz="quarter" idx="10"/>
          </p:nvPr>
        </p:nvSpPr>
        <p:spPr/>
        <p:txBody>
          <a:bodyPr/>
          <a:lstStyle/>
          <a:p>
            <a:fld id="{B8F8E8B2-8786-4F50-8CDC-579625F4FB8D}" type="slidenum">
              <a:rPr lang="en-US" smtClean="0"/>
              <a:t>21</a:t>
            </a:fld>
            <a:endParaRPr lang="en-US"/>
          </a:p>
        </p:txBody>
      </p:sp>
    </p:spTree>
    <p:extLst>
      <p:ext uri="{BB962C8B-B14F-4D97-AF65-F5344CB8AC3E}">
        <p14:creationId xmlns:p14="http://schemas.microsoft.com/office/powerpoint/2010/main" val="1781290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F8E8B2-8786-4F50-8CDC-579625F4FB8D}" type="slidenum">
              <a:rPr lang="en-US" smtClean="0"/>
              <a:t>22</a:t>
            </a:fld>
            <a:endParaRPr lang="en-US"/>
          </a:p>
        </p:txBody>
      </p:sp>
    </p:spTree>
    <p:extLst>
      <p:ext uri="{BB962C8B-B14F-4D97-AF65-F5344CB8AC3E}">
        <p14:creationId xmlns:p14="http://schemas.microsoft.com/office/powerpoint/2010/main" val="15318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concept of sustainability is based on the premise that people and their communities are made up of Social, Economic, and Environmental </a:t>
            </a:r>
            <a:r>
              <a:rPr lang="en-US" sz="1200" b="1" kern="1200" dirty="0" smtClean="0">
                <a:solidFill>
                  <a:schemeClr val="tx1"/>
                </a:solidFill>
                <a:latin typeface="+mn-lt"/>
                <a:ea typeface="+mn-ea"/>
                <a:cs typeface="+mn-cs"/>
              </a:rPr>
              <a:t>SYSTEMS </a:t>
            </a:r>
            <a:r>
              <a:rPr lang="en-US" sz="1200" kern="1200" dirty="0" smtClean="0">
                <a:solidFill>
                  <a:schemeClr val="tx1"/>
                </a:solidFill>
                <a:latin typeface="+mn-lt"/>
                <a:ea typeface="+mn-ea"/>
                <a:cs typeface="+mn-cs"/>
              </a:rPr>
              <a:t>that are in</a:t>
            </a:r>
            <a:r>
              <a:rPr lang="en-US" sz="1200" b="1" kern="1200" dirty="0" smtClean="0">
                <a:solidFill>
                  <a:schemeClr val="tx1"/>
                </a:solidFill>
                <a:latin typeface="+mn-lt"/>
                <a:ea typeface="+mn-ea"/>
                <a:cs typeface="+mn-cs"/>
              </a:rPr>
              <a:t> CONSTANT INTERACTION </a:t>
            </a:r>
            <a:r>
              <a:rPr lang="en-US" sz="1200" kern="1200" dirty="0" smtClean="0">
                <a:solidFill>
                  <a:schemeClr val="tx1"/>
                </a:solidFill>
                <a:latin typeface="+mn-lt"/>
                <a:ea typeface="+mn-ea"/>
                <a:cs typeface="+mn-cs"/>
              </a:rPr>
              <a:t>and that must be kept in </a:t>
            </a:r>
            <a:r>
              <a:rPr lang="en-US" sz="1200" b="1" kern="1200" dirty="0" smtClean="0">
                <a:solidFill>
                  <a:schemeClr val="tx1"/>
                </a:solidFill>
                <a:latin typeface="+mn-lt"/>
                <a:ea typeface="+mn-ea"/>
                <a:cs typeface="+mn-cs"/>
              </a:rPr>
              <a:t>HARMONY or BALANCE</a:t>
            </a:r>
            <a:r>
              <a:rPr lang="en-US" sz="1200" kern="1200" dirty="0" smtClean="0">
                <a:solidFill>
                  <a:schemeClr val="tx1"/>
                </a:solidFill>
                <a:latin typeface="+mn-lt"/>
                <a:ea typeface="+mn-ea"/>
                <a:cs typeface="+mn-cs"/>
              </a:rPr>
              <a:t> if a community or nation is to continue to function to the benefit of its inhabitants— now and in the future.. </a:t>
            </a:r>
            <a:endParaRPr lang="en-US" dirty="0"/>
          </a:p>
        </p:txBody>
      </p:sp>
      <p:sp>
        <p:nvSpPr>
          <p:cNvPr id="4" name="Slide Number Placeholder 3"/>
          <p:cNvSpPr>
            <a:spLocks noGrp="1"/>
          </p:cNvSpPr>
          <p:nvPr>
            <p:ph type="sldNum" sz="quarter" idx="10"/>
          </p:nvPr>
        </p:nvSpPr>
        <p:spPr/>
        <p:txBody>
          <a:bodyPr/>
          <a:lstStyle/>
          <a:p>
            <a:fld id="{B8F8E8B2-8786-4F50-8CDC-579625F4FB8D}" type="slidenum">
              <a:rPr lang="en-US" smtClean="0"/>
              <a:t>3</a:t>
            </a:fld>
            <a:endParaRPr lang="en-US"/>
          </a:p>
        </p:txBody>
      </p:sp>
    </p:spTree>
    <p:extLst>
      <p:ext uri="{BB962C8B-B14F-4D97-AF65-F5344CB8AC3E}">
        <p14:creationId xmlns:p14="http://schemas.microsoft.com/office/powerpoint/2010/main" val="1077571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57624"/>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Systems thinking is an approach to integration. Systems thinking sets out to view systems in a holistic manner.</a:t>
            </a:r>
            <a:r>
              <a:rPr lang="en-US" sz="1200"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you encounter situations which are complex and messy, then systems thinking can help you understand the situation systemically.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helps us to see </a:t>
            </a:r>
            <a:r>
              <a:rPr lang="en-US" sz="1200" b="1" kern="1200" dirty="0" smtClean="0">
                <a:solidFill>
                  <a:schemeClr val="tx1"/>
                </a:solidFill>
                <a:latin typeface="+mn-lt"/>
                <a:ea typeface="+mn-ea"/>
                <a:cs typeface="+mn-cs"/>
              </a:rPr>
              <a:t>THE BIG PICTURE</a:t>
            </a:r>
            <a:r>
              <a:rPr lang="en-US" sz="1200" kern="1200" dirty="0" smtClean="0">
                <a:solidFill>
                  <a:schemeClr val="tx1"/>
                </a:solidFill>
                <a:latin typeface="+mn-lt"/>
                <a:ea typeface="+mn-ea"/>
                <a:cs typeface="+mn-cs"/>
              </a:rPr>
              <a:t>- from which we may identify multiple leverage points that can be addressed to support constructive change.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It also helps us see the connectivity between elements in the situation, so as to support joined-up actions.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Sustainability is an ideal toward which to strive and weigh proposed actions, plans, expenditures, and decisions.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catch is to balance</a:t>
            </a:r>
            <a:r>
              <a:rPr lang="en-US" baseline="0" dirty="0" smtClean="0"/>
              <a:t>, </a:t>
            </a:r>
            <a:r>
              <a:rPr lang="en-US" dirty="0" smtClean="0"/>
              <a:t>and strive for POSITIVE IMPACT in all three systems while considering actions to our current and future activities or concerns.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our focus is strictly within one or two of the systems the solution/s do not provide long term quality…they do not sustain. </a:t>
            </a:r>
            <a:endParaRPr lang="en-US" dirty="0"/>
          </a:p>
        </p:txBody>
      </p:sp>
      <p:sp>
        <p:nvSpPr>
          <p:cNvPr id="4" name="Slide Number Placeholder 3"/>
          <p:cNvSpPr>
            <a:spLocks noGrp="1"/>
          </p:cNvSpPr>
          <p:nvPr>
            <p:ph type="sldNum" sz="quarter" idx="10"/>
          </p:nvPr>
        </p:nvSpPr>
        <p:spPr/>
        <p:txBody>
          <a:bodyPr/>
          <a:lstStyle/>
          <a:p>
            <a:fld id="{B8F8E8B2-8786-4F50-8CDC-579625F4FB8D}" type="slidenum">
              <a:rPr lang="en-US" smtClean="0"/>
              <a:t>4</a:t>
            </a:fld>
            <a:endParaRPr lang="en-US"/>
          </a:p>
        </p:txBody>
      </p:sp>
    </p:spTree>
    <p:extLst>
      <p:ext uri="{BB962C8B-B14F-4D97-AF65-F5344CB8AC3E}">
        <p14:creationId xmlns:p14="http://schemas.microsoft.com/office/powerpoint/2010/main" val="2375141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Voices around the world are demanding leadership on poverty, inequality and climate change.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To turn these demands into actions, </a:t>
            </a:r>
            <a:r>
              <a:rPr lang="en-US" sz="1200" kern="1200" dirty="0" smtClean="0">
                <a:solidFill>
                  <a:schemeClr val="tx1"/>
                </a:solidFill>
                <a:latin typeface="+mn-lt"/>
                <a:ea typeface="+mn-ea"/>
                <a:cs typeface="+mn-cs"/>
                <a:hlinkClick r:id="rId3"/>
              </a:rPr>
              <a:t>world leaders from 193 countries  gathered on 25 September 2015, at the United Nations in New York to adopt the </a:t>
            </a:r>
            <a:r>
              <a:rPr lang="en-US" sz="1200" kern="1200" dirty="0" smtClean="0">
                <a:solidFill>
                  <a:schemeClr val="tx1"/>
                </a:solidFill>
                <a:latin typeface="+mn-lt"/>
                <a:ea typeface="+mn-ea"/>
                <a:cs typeface="+mn-cs"/>
                <a:hlinkClick r:id="rId4"/>
              </a:rPr>
              <a:t>2030 ambitious Agenda for Sustainable Development.</a:t>
            </a:r>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concept of the SDGs was born at the United Nations Conference on Sustainable Development, Rio+20, in 2012.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objective was to produce a set of universally applicable goals that balances the three dimensions of sustainable development: environmental, social, and economic. An end to poverty, hunger and inequality worldwide. </a:t>
            </a:r>
            <a:endParaRPr lang="en-US" dirty="0"/>
          </a:p>
        </p:txBody>
      </p:sp>
      <p:sp>
        <p:nvSpPr>
          <p:cNvPr id="4" name="Slide Number Placeholder 3"/>
          <p:cNvSpPr>
            <a:spLocks noGrp="1"/>
          </p:cNvSpPr>
          <p:nvPr>
            <p:ph type="sldNum" sz="quarter" idx="10"/>
          </p:nvPr>
        </p:nvSpPr>
        <p:spPr/>
        <p:txBody>
          <a:bodyPr/>
          <a:lstStyle/>
          <a:p>
            <a:fld id="{B8F8E8B2-8786-4F50-8CDC-579625F4FB8D}" type="slidenum">
              <a:rPr lang="en-US" smtClean="0"/>
              <a:t>5</a:t>
            </a:fld>
            <a:endParaRPr lang="en-US"/>
          </a:p>
        </p:txBody>
      </p:sp>
    </p:spTree>
    <p:extLst>
      <p:ext uri="{BB962C8B-B14F-4D97-AF65-F5344CB8AC3E}">
        <p14:creationId xmlns:p14="http://schemas.microsoft.com/office/powerpoint/2010/main" val="2807208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Unless stakeholders, policy-makers, legislators, businesses, agencies, NGOs, the media and civil society are involved in learning processes, the proposed SDGs will not be achieved….such change cannot happen without learning.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Sustainable development is embedded at the heart of UTRGV education and learning. There is mutual benefit and accelerated positive effect, sufficient to win breakthrough towards an economically secure, ecologically stable and socially just world, way into the future!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dirty="0" smtClean="0"/>
              <a:t>With Education for Sustainable Development </a:t>
            </a:r>
            <a:r>
              <a:rPr lang="en-US" dirty="0"/>
              <a:t>UTRGV’s </a:t>
            </a:r>
            <a:r>
              <a:rPr lang="en-US" dirty="0" smtClean="0"/>
              <a:t>Colleges, Programs prepare </a:t>
            </a:r>
            <a:r>
              <a:rPr lang="en-US" dirty="0"/>
              <a:t>students </a:t>
            </a:r>
            <a:r>
              <a:rPr lang="en-US" dirty="0" smtClean="0"/>
              <a:t>that directly </a:t>
            </a:r>
            <a:r>
              <a:rPr lang="en-US" dirty="0"/>
              <a:t>serve the </a:t>
            </a:r>
            <a:r>
              <a:rPr lang="en-US" dirty="0" smtClean="0"/>
              <a:t>community.  </a:t>
            </a:r>
          </a:p>
          <a:p>
            <a:endParaRPr lang="en-US" dirty="0"/>
          </a:p>
          <a:p>
            <a:r>
              <a:rPr lang="en-US" dirty="0" smtClean="0"/>
              <a:t>These career paths  contribute </a:t>
            </a:r>
            <a:r>
              <a:rPr lang="en-US" dirty="0"/>
              <a:t>to the economic growth, environmental stewardship, health, and cultural richness of our region</a:t>
            </a:r>
            <a:r>
              <a:rPr lang="en-US" dirty="0" smtClean="0"/>
              <a:t> </a:t>
            </a:r>
            <a:r>
              <a:rPr lang="en-US" dirty="0"/>
              <a:t>while multidisciplinary research provides new business models, data for habitat preservation, and opportunities for entrepreneurship. </a:t>
            </a: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B8F8E8B2-8786-4F50-8CDC-579625F4FB8D}" type="slidenum">
              <a:rPr lang="en-US" smtClean="0"/>
              <a:t>6</a:t>
            </a:fld>
            <a:endParaRPr lang="en-US"/>
          </a:p>
        </p:txBody>
      </p:sp>
    </p:spTree>
    <p:extLst>
      <p:ext uri="{BB962C8B-B14F-4D97-AF65-F5344CB8AC3E}">
        <p14:creationId xmlns:p14="http://schemas.microsoft.com/office/powerpoint/2010/main" val="3435341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8F8E8B2-8786-4F50-8CDC-579625F4FB8D}" type="slidenum">
              <a:rPr lang="en-US" smtClean="0"/>
              <a:t>7</a:t>
            </a:fld>
            <a:endParaRPr lang="en-US"/>
          </a:p>
        </p:txBody>
      </p:sp>
    </p:spTree>
    <p:extLst>
      <p:ext uri="{BB962C8B-B14F-4D97-AF65-F5344CB8AC3E}">
        <p14:creationId xmlns:p14="http://schemas.microsoft.com/office/powerpoint/2010/main" val="1853062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400549"/>
            <a:ext cx="5486400" cy="3999521"/>
          </a:xfrm>
        </p:spPr>
        <p:txBody>
          <a:bodyPr/>
          <a:lstStyle/>
          <a:p>
            <a:endParaRPr lang="en-US" dirty="0">
              <a:solidFill>
                <a:srgbClr val="000000"/>
              </a:solidFill>
            </a:endParaRPr>
          </a:p>
        </p:txBody>
      </p:sp>
      <p:sp>
        <p:nvSpPr>
          <p:cNvPr id="4" name="Slide Number Placeholder 3"/>
          <p:cNvSpPr>
            <a:spLocks noGrp="1"/>
          </p:cNvSpPr>
          <p:nvPr>
            <p:ph type="sldNum" sz="quarter" idx="10"/>
          </p:nvPr>
        </p:nvSpPr>
        <p:spPr/>
        <p:txBody>
          <a:bodyPr/>
          <a:lstStyle/>
          <a:p>
            <a:fld id="{B8F8E8B2-8786-4F50-8CDC-579625F4FB8D}" type="slidenum">
              <a:rPr lang="en-US" smtClean="0"/>
              <a:t>8</a:t>
            </a:fld>
            <a:endParaRPr lang="en-US"/>
          </a:p>
        </p:txBody>
      </p:sp>
    </p:spTree>
    <p:extLst>
      <p:ext uri="{BB962C8B-B14F-4D97-AF65-F5344CB8AC3E}">
        <p14:creationId xmlns:p14="http://schemas.microsoft.com/office/powerpoint/2010/main" val="3132379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F8E8B2-8786-4F50-8CDC-579625F4FB8D}" type="slidenum">
              <a:rPr lang="en-US" smtClean="0"/>
              <a:t>9</a:t>
            </a:fld>
            <a:endParaRPr lang="en-US"/>
          </a:p>
        </p:txBody>
      </p:sp>
    </p:spTree>
    <p:extLst>
      <p:ext uri="{BB962C8B-B14F-4D97-AF65-F5344CB8AC3E}">
        <p14:creationId xmlns:p14="http://schemas.microsoft.com/office/powerpoint/2010/main" val="453825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4DEA9184-9F8C-4778-9C41-45677A3C12E1}" type="datetimeFigureOut">
              <a:rPr lang="en-US" smtClean="0"/>
              <a:t>5/15/18</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F732246C-91B7-40ED-B5FC-07A7B44DEDA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EA9184-9F8C-4778-9C41-45677A3C12E1}" type="datetimeFigureOut">
              <a:rPr lang="en-US" smtClean="0"/>
              <a:t>5/15/18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2246C-91B7-40ED-B5FC-07A7B44DEDA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4DEA9184-9F8C-4778-9C41-45677A3C12E1}" type="datetimeFigureOut">
              <a:rPr lang="en-US" smtClean="0"/>
              <a:t>5/15/18</a:t>
            </a:fld>
            <a:endParaRPr lang="en-US"/>
          </a:p>
        </p:txBody>
      </p:sp>
      <p:sp>
        <p:nvSpPr>
          <p:cNvPr id="5" name="Footer Placeholder 4"/>
          <p:cNvSpPr>
            <a:spLocks noGrp="1"/>
          </p:cNvSpPr>
          <p:nvPr>
            <p:ph type="ftr" sz="quarter" idx="11"/>
          </p:nvPr>
        </p:nvSpPr>
        <p:spPr>
          <a:xfrm>
            <a:off x="609602" y="6248208"/>
            <a:ext cx="7431311" cy="365125"/>
          </a:xfr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8075084" y="103716"/>
            <a:ext cx="533400" cy="325968"/>
          </a:xfrm>
        </p:spPr>
        <p:txBody>
          <a:bodyPr/>
          <a:lstStyle/>
          <a:p>
            <a:fld id="{F732246C-91B7-40ED-B5FC-07A7B44DEDA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DEA9184-9F8C-4778-9C41-45677A3C12E1}" type="datetimeFigureOut">
              <a:rPr lang="en-US" smtClean="0"/>
              <a:t>5/15/18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732246C-91B7-40ED-B5FC-07A7B44DEDA5}" type="slidenum">
              <a:rPr lang="en-US" smtClean="0"/>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DEA9184-9F8C-4778-9C41-45677A3C12E1}" type="datetimeFigureOut">
              <a:rPr lang="en-US" smtClean="0"/>
              <a:t>5/15/18</a:t>
            </a:fld>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F732246C-91B7-40ED-B5FC-07A7B44DEDA5}"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4DEA9184-9F8C-4778-9C41-45677A3C12E1}" type="datetimeFigureOut">
              <a:rPr lang="en-US" smtClean="0"/>
              <a:t>5/15/18</a:t>
            </a:fld>
            <a:endParaRPr lang="en-US"/>
          </a:p>
        </p:txBody>
      </p:sp>
      <p:sp>
        <p:nvSpPr>
          <p:cNvPr id="10" name="Slide Number Placeholder 9"/>
          <p:cNvSpPr>
            <a:spLocks noGrp="1"/>
          </p:cNvSpPr>
          <p:nvPr>
            <p:ph type="sldNum" sz="quarter" idx="16"/>
          </p:nvPr>
        </p:nvSpPr>
        <p:spPr/>
        <p:txBody>
          <a:bodyPr rtlCol="0"/>
          <a:lstStyle/>
          <a:p>
            <a:fld id="{F732246C-91B7-40ED-B5FC-07A7B44DEDA5}"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4DEA9184-9F8C-4778-9C41-45677A3C12E1}" type="datetimeFigureOut">
              <a:rPr lang="en-US" smtClean="0"/>
              <a:t>5/15/18</a:t>
            </a:fld>
            <a:endParaRPr lang="en-US"/>
          </a:p>
        </p:txBody>
      </p:sp>
      <p:sp>
        <p:nvSpPr>
          <p:cNvPr id="12" name="Slide Number Placeholder 11"/>
          <p:cNvSpPr>
            <a:spLocks noGrp="1"/>
          </p:cNvSpPr>
          <p:nvPr>
            <p:ph type="sldNum" sz="quarter" idx="16"/>
          </p:nvPr>
        </p:nvSpPr>
        <p:spPr/>
        <p:txBody>
          <a:bodyPr rtlCol="0"/>
          <a:lstStyle/>
          <a:p>
            <a:fld id="{F732246C-91B7-40ED-B5FC-07A7B44DEDA5}"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DEA9184-9F8C-4778-9C41-45677A3C12E1}" type="datetimeFigureOut">
              <a:rPr lang="en-US" smtClean="0"/>
              <a:t>5/15/18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732246C-91B7-40ED-B5FC-07A7B44DEDA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EA9184-9F8C-4778-9C41-45677A3C12E1}" type="datetimeFigureOut">
              <a:rPr lang="en-US" smtClean="0"/>
              <a:t>5/15/18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F732246C-91B7-40ED-B5FC-07A7B44DEDA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DEA9184-9F8C-4778-9C41-45677A3C12E1}" type="datetimeFigureOut">
              <a:rPr lang="en-US" smtClean="0"/>
              <a:t>5/15/18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732246C-91B7-40ED-B5FC-07A7B44DEDA5}" type="slidenum">
              <a:rPr lang="en-US" smtClean="0"/>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8331200" y="6248401"/>
            <a:ext cx="3556000" cy="365125"/>
          </a:xfrm>
        </p:spPr>
        <p:txBody>
          <a:bodyPr rtlCol="0"/>
          <a:lstStyle/>
          <a:p>
            <a:fld id="{4DEA9184-9F8C-4778-9C41-45677A3C12E1}" type="datetimeFigureOut">
              <a:rPr lang="en-US" smtClean="0"/>
              <a:t>5/15/18</a:t>
            </a:fld>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F732246C-91B7-40ED-B5FC-07A7B44DEDA5}" type="slidenum">
              <a:rPr lang="en-US" smtClean="0"/>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4DEA9184-9F8C-4778-9C41-45677A3C12E1}" type="datetimeFigureOut">
              <a:rPr lang="en-US" smtClean="0"/>
              <a:t>5/15/18</a:t>
            </a:fld>
            <a:endParaRPr lang="en-US"/>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732246C-91B7-40ED-B5FC-07A7B44DEDA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themeOverride" Target="../theme/themeOverride1.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jpg"/><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g"/><Relationship Id="rId4" Type="http://schemas.openxmlformats.org/officeDocument/2006/relationships/image" Target="../media/image38.jpg"/><Relationship Id="rId5" Type="http://schemas.openxmlformats.org/officeDocument/2006/relationships/image" Target="../media/image39.png"/><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jpeg"/><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7.png"/><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5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18.png"/><Relationship Id="rId13" Type="http://schemas.openxmlformats.org/officeDocument/2006/relationships/image" Target="../media/image19.png"/><Relationship Id="rId14" Type="http://schemas.openxmlformats.org/officeDocument/2006/relationships/image" Target="../media/image20.png"/><Relationship Id="rId15" Type="http://schemas.openxmlformats.org/officeDocument/2006/relationships/image" Target="../media/image21.png"/><Relationship Id="rId16" Type="http://schemas.openxmlformats.org/officeDocument/2006/relationships/image" Target="../media/image22.png"/><Relationship Id="rId17" Type="http://schemas.openxmlformats.org/officeDocument/2006/relationships/image" Target="../media/image23.png"/><Relationship Id="rId18" Type="http://schemas.openxmlformats.org/officeDocument/2006/relationships/image" Target="../media/image24.png"/><Relationship Id="rId19" Type="http://schemas.openxmlformats.org/officeDocument/2006/relationships/image" Target="../media/image3.png"/><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5.jp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g"/><Relationship Id="rId5" Type="http://schemas.openxmlformats.org/officeDocument/2006/relationships/image" Target="../media/image28.jp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jp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1" y="1970603"/>
            <a:ext cx="10306050" cy="1857233"/>
          </a:xfrm>
          <a:noFill/>
          <a:ln>
            <a:noFill/>
          </a:ln>
        </p:spPr>
        <p:txBody>
          <a:bodyPr>
            <a:noAutofit/>
          </a:bodyPr>
          <a:lstStyle/>
          <a:p>
            <a:r>
              <a:rPr lang="en-US" sz="4800" dirty="0" smtClean="0">
                <a:ln w="13335" cmpd="sng">
                  <a:noFill/>
                  <a:prstDash val="solid"/>
                </a:ln>
                <a:solidFill>
                  <a:schemeClr val="accent2"/>
                </a:solidFill>
                <a:effectLst>
                  <a:glow rad="241300">
                    <a:schemeClr val="accent4">
                      <a:satMod val="175000"/>
                      <a:alpha val="12000"/>
                    </a:schemeClr>
                  </a:glow>
                </a:effectLst>
                <a:latin typeface="+mn-lt"/>
              </a:rPr>
              <a:t>Engineering </a:t>
            </a:r>
            <a:r>
              <a:rPr lang="en-US" sz="4800" dirty="0" smtClean="0">
                <a:ln w="13335" cmpd="sng">
                  <a:noFill/>
                  <a:prstDash val="solid"/>
                </a:ln>
                <a:solidFill>
                  <a:schemeClr val="tx1">
                    <a:lumMod val="65000"/>
                    <a:lumOff val="35000"/>
                  </a:schemeClr>
                </a:solidFill>
                <a:effectLst>
                  <a:glow rad="241300">
                    <a:schemeClr val="accent4">
                      <a:satMod val="175000"/>
                      <a:alpha val="12000"/>
                    </a:schemeClr>
                  </a:glow>
                </a:effectLst>
                <a:latin typeface="+mn-lt"/>
              </a:rPr>
              <a:t>for a </a:t>
            </a:r>
            <a:r>
              <a:rPr lang="en-US" sz="4800" dirty="0" smtClean="0">
                <a:ln w="13335" cmpd="sng">
                  <a:noFill/>
                  <a:prstDash val="solid"/>
                </a:ln>
                <a:solidFill>
                  <a:schemeClr val="accent2"/>
                </a:solidFill>
                <a:effectLst>
                  <a:glow rad="241300">
                    <a:schemeClr val="accent4">
                      <a:satMod val="175000"/>
                      <a:alpha val="12000"/>
                    </a:schemeClr>
                  </a:glow>
                </a:effectLst>
                <a:latin typeface="+mn-lt"/>
              </a:rPr>
              <a:t/>
            </a:r>
            <a:br>
              <a:rPr lang="en-US" sz="4800" dirty="0" smtClean="0">
                <a:ln w="13335" cmpd="sng">
                  <a:noFill/>
                  <a:prstDash val="solid"/>
                </a:ln>
                <a:solidFill>
                  <a:schemeClr val="accent2"/>
                </a:solidFill>
                <a:effectLst>
                  <a:glow rad="241300">
                    <a:schemeClr val="accent4">
                      <a:satMod val="175000"/>
                      <a:alpha val="12000"/>
                    </a:schemeClr>
                  </a:glow>
                </a:effectLst>
                <a:latin typeface="+mn-lt"/>
              </a:rPr>
            </a:br>
            <a:r>
              <a:rPr lang="en-US" sz="4800" dirty="0" smtClean="0">
                <a:ln w="13335" cmpd="sng">
                  <a:noFill/>
                  <a:prstDash val="solid"/>
                </a:ln>
                <a:solidFill>
                  <a:schemeClr val="accent2"/>
                </a:solidFill>
                <a:effectLst>
                  <a:glow rad="241300">
                    <a:schemeClr val="accent4">
                      <a:satMod val="175000"/>
                      <a:alpha val="12000"/>
                    </a:schemeClr>
                  </a:glow>
                </a:effectLst>
                <a:latin typeface="+mn-lt"/>
              </a:rPr>
              <a:t>				      sustainable future</a:t>
            </a:r>
            <a:endParaRPr lang="en-US" sz="4800" dirty="0">
              <a:ln w="13335" cmpd="sng">
                <a:noFill/>
                <a:prstDash val="solid"/>
              </a:ln>
              <a:solidFill>
                <a:srgbClr val="564B3C"/>
              </a:solidFill>
              <a:effectLst>
                <a:glow rad="228600">
                  <a:schemeClr val="accent4">
                    <a:satMod val="175000"/>
                    <a:alpha val="16000"/>
                  </a:schemeClr>
                </a:glow>
              </a:effectLst>
              <a:latin typeface="+mn-lt"/>
            </a:endParaRPr>
          </a:p>
        </p:txBody>
      </p:sp>
      <p:sp>
        <p:nvSpPr>
          <p:cNvPr id="3" name="Subtitle 2"/>
          <p:cNvSpPr>
            <a:spLocks noGrp="1"/>
          </p:cNvSpPr>
          <p:nvPr>
            <p:ph type="subTitle" idx="1"/>
          </p:nvPr>
        </p:nvSpPr>
        <p:spPr>
          <a:xfrm>
            <a:off x="3270250" y="6076950"/>
            <a:ext cx="8940800" cy="685800"/>
          </a:xfrm>
        </p:spPr>
        <p:txBody>
          <a:bodyPr>
            <a:noAutofit/>
          </a:bodyPr>
          <a:lstStyle/>
          <a:p>
            <a:r>
              <a:rPr lang="en-US" sz="1800" dirty="0" smtClean="0">
                <a:solidFill>
                  <a:schemeClr val="accent2"/>
                </a:solidFill>
              </a:rPr>
              <a:t>UT</a:t>
            </a:r>
            <a:r>
              <a:rPr lang="en-US" sz="1800" dirty="0" smtClean="0">
                <a:solidFill>
                  <a:schemeClr val="bg1"/>
                </a:solidFill>
              </a:rPr>
              <a:t>RGV </a:t>
            </a:r>
            <a:r>
              <a:rPr lang="en-US" sz="1800" dirty="0" smtClean="0">
                <a:solidFill>
                  <a:schemeClr val="bg1"/>
                </a:solidFill>
              </a:rPr>
              <a:t>– LRGV Water Quality Management </a:t>
            </a:r>
            <a:r>
              <a:rPr lang="en-US" sz="1800" dirty="0" smtClean="0">
                <a:solidFill>
                  <a:schemeClr val="bg1"/>
                </a:solidFill>
              </a:rPr>
              <a:t>and Planning </a:t>
            </a:r>
            <a:r>
              <a:rPr lang="en-US" sz="1800" dirty="0" smtClean="0">
                <a:solidFill>
                  <a:schemeClr val="bg1"/>
                </a:solidFill>
              </a:rPr>
              <a:t>Conference</a:t>
            </a:r>
            <a:endParaRPr lang="en-US" sz="1800" dirty="0" smtClean="0">
              <a:solidFill>
                <a:schemeClr val="bg1"/>
              </a:solidFill>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6943" t="31806" r="14384" b="46175"/>
          <a:stretch/>
        </p:blipFill>
        <p:spPr>
          <a:xfrm>
            <a:off x="470948" y="151734"/>
            <a:ext cx="5793373" cy="1435401"/>
          </a:xfrm>
          <a:prstGeom prst="rect">
            <a:avLst/>
          </a:prstGeom>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31841" b="28592"/>
          <a:stretch/>
        </p:blipFill>
        <p:spPr bwMode="auto">
          <a:xfrm>
            <a:off x="5390349" y="4228642"/>
            <a:ext cx="5544351" cy="1695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2"/>
          <p:cNvSpPr txBox="1">
            <a:spLocks/>
          </p:cNvSpPr>
          <p:nvPr/>
        </p:nvSpPr>
        <p:spPr>
          <a:xfrm>
            <a:off x="95251" y="6057900"/>
            <a:ext cx="2266950" cy="685800"/>
          </a:xfrm>
          <a:prstGeom prst="rect">
            <a:avLst/>
          </a:prstGeom>
        </p:spPr>
        <p:txBody>
          <a:bodyPr vert="horz" anchor="ctr">
            <a:no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endParaRPr lang="en-US" sz="1800" dirty="0" smtClean="0">
              <a:solidFill>
                <a:schemeClr val="bg1"/>
              </a:solidFill>
            </a:endParaRPr>
          </a:p>
        </p:txBody>
      </p:sp>
    </p:spTree>
    <p:extLst>
      <p:ext uri="{BB962C8B-B14F-4D97-AF65-F5344CB8AC3E}">
        <p14:creationId xmlns:p14="http://schemas.microsoft.com/office/powerpoint/2010/main" val="3385210286"/>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4000" dirty="0" smtClean="0"/>
              <a:t>ECONOMIC IMPACT</a:t>
            </a:r>
            <a:endParaRPr lang="en-US" sz="4000" dirty="0"/>
          </a:p>
        </p:txBody>
      </p:sp>
      <p:sp>
        <p:nvSpPr>
          <p:cNvPr id="6" name="Subtitle 2"/>
          <p:cNvSpPr txBox="1">
            <a:spLocks/>
          </p:cNvSpPr>
          <p:nvPr/>
        </p:nvSpPr>
        <p:spPr>
          <a:xfrm>
            <a:off x="210282" y="6208894"/>
            <a:ext cx="2548816" cy="414649"/>
          </a:xfrm>
          <a:prstGeom prst="rect">
            <a:avLst/>
          </a:prstGeom>
        </p:spPr>
        <p:txBody>
          <a:bodyPr>
            <a:noAutofit/>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marL="0" indent="0">
              <a:buNone/>
            </a:pPr>
            <a:endParaRPr lang="en-US" sz="1800" dirty="0" smtClean="0">
              <a:solidFill>
                <a:schemeClr val="bg1"/>
              </a:solidFill>
            </a:endParaRPr>
          </a:p>
        </p:txBody>
      </p:sp>
      <p:sp>
        <p:nvSpPr>
          <p:cNvPr id="2" name="Rectangle 1"/>
          <p:cNvSpPr/>
          <p:nvPr/>
        </p:nvSpPr>
        <p:spPr>
          <a:xfrm>
            <a:off x="3090331" y="1485590"/>
            <a:ext cx="8779935" cy="3539430"/>
          </a:xfrm>
          <a:prstGeom prst="rect">
            <a:avLst/>
          </a:prstGeom>
        </p:spPr>
        <p:txBody>
          <a:bodyPr wrap="square">
            <a:spAutoFit/>
          </a:bodyPr>
          <a:lstStyle/>
          <a:p>
            <a:r>
              <a:rPr lang="en-US" sz="2800" b="1" dirty="0">
                <a:solidFill>
                  <a:schemeClr val="tx1">
                    <a:lumMod val="65000"/>
                    <a:lumOff val="35000"/>
                  </a:schemeClr>
                </a:solidFill>
              </a:rPr>
              <a:t>Infrastructure is the backbone of the U.S. economy </a:t>
            </a:r>
            <a:r>
              <a:rPr lang="en-US" sz="2800" dirty="0">
                <a:solidFill>
                  <a:schemeClr val="accent2"/>
                </a:solidFill>
              </a:rPr>
              <a:t>and a necessary input to every economic output. It is critical to the nation’s prosperity and the public’s health and welfare. </a:t>
            </a:r>
            <a:endParaRPr lang="en-US" sz="2800" dirty="0" smtClean="0">
              <a:solidFill>
                <a:schemeClr val="accent2"/>
              </a:solidFill>
            </a:endParaRPr>
          </a:p>
          <a:p>
            <a:endParaRPr lang="en-US" sz="2800" dirty="0"/>
          </a:p>
          <a:p>
            <a:r>
              <a:rPr lang="en-US" sz="2800" dirty="0" smtClean="0">
                <a:solidFill>
                  <a:schemeClr val="accent2"/>
                </a:solidFill>
              </a:rPr>
              <a:t>Infrastructure’s condition has a cascading impact on our nation’s economy, </a:t>
            </a:r>
            <a:r>
              <a:rPr lang="en-US" sz="2800" b="1" dirty="0" smtClean="0">
                <a:solidFill>
                  <a:schemeClr val="tx1">
                    <a:lumMod val="65000"/>
                    <a:lumOff val="35000"/>
                  </a:schemeClr>
                </a:solidFill>
              </a:rPr>
              <a:t>impacting </a:t>
            </a:r>
            <a:r>
              <a:rPr lang="en-US" sz="2800" b="1" dirty="0">
                <a:solidFill>
                  <a:schemeClr val="tx1">
                    <a:lumMod val="65000"/>
                    <a:lumOff val="35000"/>
                  </a:schemeClr>
                </a:solidFill>
              </a:rPr>
              <a:t>business productivity, gross domestic product (GDP), employment, personal income, and international </a:t>
            </a:r>
            <a:r>
              <a:rPr lang="en-US" sz="2800" b="1" dirty="0" smtClean="0">
                <a:solidFill>
                  <a:schemeClr val="tx1">
                    <a:lumMod val="65000"/>
                    <a:lumOff val="35000"/>
                  </a:schemeClr>
                </a:solidFill>
              </a:rPr>
              <a:t>competitiveness</a:t>
            </a:r>
            <a:r>
              <a:rPr lang="en-US" sz="2800" b="1" dirty="0">
                <a:solidFill>
                  <a:schemeClr val="tx1">
                    <a:lumMod val="65000"/>
                    <a:lumOff val="35000"/>
                  </a:schemeClr>
                </a:solidFill>
              </a:rPr>
              <a:t>.</a:t>
            </a:r>
          </a:p>
        </p:txBody>
      </p:sp>
      <p:sp>
        <p:nvSpPr>
          <p:cNvPr id="7" name="Vertical Title 14"/>
          <p:cNvSpPr txBox="1">
            <a:spLocks/>
          </p:cNvSpPr>
          <p:nvPr/>
        </p:nvSpPr>
        <p:spPr>
          <a:xfrm rot="10800000">
            <a:off x="1081314" y="758372"/>
            <a:ext cx="806753" cy="4789714"/>
          </a:xfrm>
          <a:prstGeom prst="rect">
            <a:avLst/>
          </a:prstGeom>
        </p:spPr>
        <p:txBody>
          <a:bodyPr vert="vert" anchor="b">
            <a:normAutofit fontScale="62500" lnSpcReduction="20000"/>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ctr"/>
            <a:r>
              <a:rPr lang="en-US" dirty="0" smtClean="0">
                <a:solidFill>
                  <a:srgbClr val="564B3C"/>
                </a:solidFill>
              </a:rPr>
              <a:t>Sustainable </a:t>
            </a:r>
            <a:r>
              <a:rPr lang="en-US" dirty="0" smtClean="0">
                <a:solidFill>
                  <a:schemeClr val="accent2"/>
                </a:solidFill>
              </a:rPr>
              <a:t>Infrastructure</a:t>
            </a:r>
            <a:endParaRPr lang="en-US" dirty="0">
              <a:solidFill>
                <a:schemeClr val="accent2"/>
              </a:solidFill>
            </a:endParaRPr>
          </a:p>
        </p:txBody>
      </p:sp>
    </p:spTree>
    <p:extLst>
      <p:ext uri="{BB962C8B-B14F-4D97-AF65-F5344CB8AC3E}">
        <p14:creationId xmlns:p14="http://schemas.microsoft.com/office/powerpoint/2010/main" val="23136685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  PREPARE FOR THE FUTURE</a:t>
            </a:r>
            <a:endParaRPr lang="en-US" dirty="0"/>
          </a:p>
        </p:txBody>
      </p:sp>
      <p:sp>
        <p:nvSpPr>
          <p:cNvPr id="3" name="Rectangle 2"/>
          <p:cNvSpPr/>
          <p:nvPr/>
        </p:nvSpPr>
        <p:spPr>
          <a:xfrm>
            <a:off x="2085471" y="3281795"/>
            <a:ext cx="9817769" cy="1569660"/>
          </a:xfrm>
          <a:prstGeom prst="rect">
            <a:avLst/>
          </a:prstGeom>
        </p:spPr>
        <p:txBody>
          <a:bodyPr wrap="square">
            <a:spAutoFit/>
          </a:bodyPr>
          <a:lstStyle/>
          <a:p>
            <a:r>
              <a:rPr lang="en-US" sz="2400" b="1" dirty="0"/>
              <a:t>Utilize new approaches, materials, and technologies </a:t>
            </a:r>
            <a:r>
              <a:rPr lang="en-US" sz="2400" dirty="0">
                <a:solidFill>
                  <a:schemeClr val="accent2"/>
                </a:solidFill>
              </a:rPr>
              <a:t>to ensure our infrastructure is more resilient – to more quickly recover from significant weather and other hazard events – and sustainable –  improving the “triple bottom line” with clear economic, social, and environmental benefits.</a:t>
            </a:r>
          </a:p>
        </p:txBody>
      </p:sp>
      <p:sp>
        <p:nvSpPr>
          <p:cNvPr id="7" name="Subtitle 2"/>
          <p:cNvSpPr txBox="1">
            <a:spLocks/>
          </p:cNvSpPr>
          <p:nvPr/>
        </p:nvSpPr>
        <p:spPr>
          <a:xfrm>
            <a:off x="260350" y="6305550"/>
            <a:ext cx="8940800" cy="40005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800" dirty="0">
                <a:solidFill>
                  <a:schemeClr val="accent2"/>
                </a:solidFill>
              </a:rPr>
              <a:t>UT</a:t>
            </a:r>
            <a:r>
              <a:rPr lang="en-US" sz="1800" dirty="0">
                <a:solidFill>
                  <a:schemeClr val="tx1">
                    <a:lumMod val="65000"/>
                    <a:lumOff val="35000"/>
                  </a:schemeClr>
                </a:solidFill>
              </a:rPr>
              <a:t>RGV – LRGV Water Quality Management and Planning Conference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91" y="3089289"/>
            <a:ext cx="1747341" cy="2621012"/>
          </a:xfrm>
          <a:prstGeom prst="rect">
            <a:avLst/>
          </a:prstGeom>
        </p:spPr>
      </p:pic>
    </p:spTree>
    <p:extLst>
      <p:ext uri="{BB962C8B-B14F-4D97-AF65-F5344CB8AC3E}">
        <p14:creationId xmlns:p14="http://schemas.microsoft.com/office/powerpoint/2010/main" val="14235562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3600" dirty="0" smtClean="0"/>
              <a:t>TOOLS &amp; TECNIQUES</a:t>
            </a:r>
            <a:endParaRPr lang="en-US" sz="3600" dirty="0"/>
          </a:p>
        </p:txBody>
      </p:sp>
      <p:sp>
        <p:nvSpPr>
          <p:cNvPr id="6" name="Subtitle 2"/>
          <p:cNvSpPr txBox="1">
            <a:spLocks/>
          </p:cNvSpPr>
          <p:nvPr/>
        </p:nvSpPr>
        <p:spPr>
          <a:xfrm>
            <a:off x="210282" y="6208894"/>
            <a:ext cx="2548816" cy="414649"/>
          </a:xfrm>
          <a:prstGeom prst="rect">
            <a:avLst/>
          </a:prstGeom>
        </p:spPr>
        <p:txBody>
          <a:bodyPr>
            <a:noAutofit/>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marL="0" indent="0">
              <a:buNone/>
            </a:pPr>
            <a:endParaRPr lang="en-US" sz="1800" dirty="0" smtClean="0">
              <a:solidFill>
                <a:schemeClr val="bg1"/>
              </a:solidFill>
            </a:endParaRPr>
          </a:p>
        </p:txBody>
      </p:sp>
      <p:sp>
        <p:nvSpPr>
          <p:cNvPr id="2" name="Rectangle 1"/>
          <p:cNvSpPr/>
          <p:nvPr/>
        </p:nvSpPr>
        <p:spPr>
          <a:xfrm>
            <a:off x="3090331" y="410775"/>
            <a:ext cx="8779935" cy="5262979"/>
          </a:xfrm>
          <a:prstGeom prst="rect">
            <a:avLst/>
          </a:prstGeom>
        </p:spPr>
        <p:txBody>
          <a:bodyPr wrap="square">
            <a:spAutoFit/>
          </a:bodyPr>
          <a:lstStyle/>
          <a:p>
            <a:pPr marL="457200" lvl="0" indent="-457200">
              <a:buFont typeface="Wingdings" charset="2"/>
              <a:buChar char="q"/>
            </a:pPr>
            <a:r>
              <a:rPr lang="en-US" sz="2400" b="1" dirty="0"/>
              <a:t>Develop active community resilience programs </a:t>
            </a:r>
            <a:r>
              <a:rPr lang="en-US" sz="2400" dirty="0">
                <a:solidFill>
                  <a:schemeClr val="accent2"/>
                </a:solidFill>
              </a:rPr>
              <a:t>for severe weather and seismic events to establish communications systems and recovery plans to reduce impacts on the local economy, quality of life, and environment</a:t>
            </a:r>
            <a:r>
              <a:rPr lang="en-US" sz="2400" dirty="0" smtClean="0">
                <a:solidFill>
                  <a:schemeClr val="accent2"/>
                </a:solidFill>
              </a:rPr>
              <a:t>.</a:t>
            </a:r>
          </a:p>
          <a:p>
            <a:pPr lvl="0"/>
            <a:endParaRPr lang="en-US" sz="2400" dirty="0"/>
          </a:p>
          <a:p>
            <a:pPr marL="457200" lvl="0" indent="-457200">
              <a:buFont typeface="Wingdings" charset="2"/>
              <a:buChar char="q"/>
            </a:pPr>
            <a:r>
              <a:rPr lang="en-US" sz="2400" b="1" dirty="0"/>
              <a:t>Consider emerging technologies</a:t>
            </a:r>
            <a:r>
              <a:rPr lang="en-US" sz="2400" dirty="0"/>
              <a:t> </a:t>
            </a:r>
            <a:r>
              <a:rPr lang="en-US" sz="2400" dirty="0">
                <a:solidFill>
                  <a:schemeClr val="accent2"/>
                </a:solidFill>
              </a:rPr>
              <a:t>and shifting social and economic trends – such as autonomous vehicles, distributed power generation and storage, and larger ships – when building new infrastructure, to assure long-term </a:t>
            </a:r>
            <a:r>
              <a:rPr lang="en-US" sz="2400" dirty="0" smtClean="0">
                <a:solidFill>
                  <a:schemeClr val="accent2"/>
                </a:solidFill>
              </a:rPr>
              <a:t>utility</a:t>
            </a:r>
          </a:p>
          <a:p>
            <a:pPr lvl="0"/>
            <a:endParaRPr lang="en-US" sz="2400" dirty="0"/>
          </a:p>
          <a:p>
            <a:pPr marL="457200" lvl="0" indent="-457200">
              <a:buFont typeface="Wingdings" charset="2"/>
              <a:buChar char="q"/>
            </a:pPr>
            <a:r>
              <a:rPr lang="en-US" sz="2400" b="1" dirty="0"/>
              <a:t>Improve land use planning at the local level </a:t>
            </a:r>
            <a:r>
              <a:rPr lang="en-US" sz="2400" dirty="0">
                <a:solidFill>
                  <a:schemeClr val="accent2"/>
                </a:solidFill>
              </a:rPr>
              <a:t>to consider the function of existing and new infrastructure, the balance between the built and natural environments, and population trends in communities of all sizes, now and into the future.</a:t>
            </a:r>
          </a:p>
        </p:txBody>
      </p:sp>
      <p:sp>
        <p:nvSpPr>
          <p:cNvPr id="7" name="Vertical Title 14"/>
          <p:cNvSpPr txBox="1">
            <a:spLocks/>
          </p:cNvSpPr>
          <p:nvPr/>
        </p:nvSpPr>
        <p:spPr>
          <a:xfrm rot="10800000">
            <a:off x="1081314" y="758372"/>
            <a:ext cx="806753" cy="4789714"/>
          </a:xfrm>
          <a:prstGeom prst="rect">
            <a:avLst/>
          </a:prstGeom>
        </p:spPr>
        <p:txBody>
          <a:bodyPr vert="vert" anchor="b">
            <a:normAutofit fontScale="62500" lnSpcReduction="20000"/>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ctr"/>
            <a:r>
              <a:rPr lang="en-US" dirty="0" smtClean="0">
                <a:solidFill>
                  <a:srgbClr val="564B3C"/>
                </a:solidFill>
              </a:rPr>
              <a:t>Sustainable </a:t>
            </a:r>
            <a:r>
              <a:rPr lang="en-US" dirty="0" smtClean="0">
                <a:solidFill>
                  <a:schemeClr val="accent2"/>
                </a:solidFill>
              </a:rPr>
              <a:t>Infrastructure</a:t>
            </a:r>
            <a:endParaRPr lang="en-US" dirty="0">
              <a:solidFill>
                <a:schemeClr val="accent2"/>
              </a:solidFill>
            </a:endParaRPr>
          </a:p>
        </p:txBody>
      </p:sp>
    </p:spTree>
    <p:extLst>
      <p:ext uri="{BB962C8B-B14F-4D97-AF65-F5344CB8AC3E}">
        <p14:creationId xmlns:p14="http://schemas.microsoft.com/office/powerpoint/2010/main" val="6089178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564B3C"/>
                </a:solidFill>
              </a:rPr>
              <a:t>  SUSTAINABLE | </a:t>
            </a:r>
            <a:r>
              <a:rPr lang="en-US" dirty="0" smtClean="0">
                <a:solidFill>
                  <a:srgbClr val="FC4C02"/>
                </a:solidFill>
              </a:rPr>
              <a:t>DEVELOPMENT</a:t>
            </a:r>
            <a:endParaRPr lang="en-US" dirty="0">
              <a:solidFill>
                <a:srgbClr val="FC4C02"/>
              </a:solidFill>
            </a:endParaRPr>
          </a:p>
        </p:txBody>
      </p:sp>
      <p:sp>
        <p:nvSpPr>
          <p:cNvPr id="3" name="Content Placeholder 2"/>
          <p:cNvSpPr>
            <a:spLocks noGrp="1"/>
          </p:cNvSpPr>
          <p:nvPr>
            <p:ph sz="quarter" idx="2"/>
          </p:nvPr>
        </p:nvSpPr>
        <p:spPr>
          <a:xfrm>
            <a:off x="422444" y="2633314"/>
            <a:ext cx="5571956" cy="2259531"/>
          </a:xfrm>
        </p:spPr>
        <p:txBody>
          <a:bodyPr>
            <a:normAutofit lnSpcReduction="10000"/>
          </a:bodyPr>
          <a:lstStyle/>
          <a:p>
            <a:pPr>
              <a:buFont typeface="Wingdings" charset="2"/>
              <a:buChar char="q"/>
            </a:pPr>
            <a:r>
              <a:rPr lang="en-US" sz="2400" b="1" dirty="0"/>
              <a:t>Support </a:t>
            </a:r>
            <a:r>
              <a:rPr lang="en-US" sz="2400" b="1" dirty="0" smtClean="0"/>
              <a:t>Research </a:t>
            </a:r>
            <a:r>
              <a:rPr lang="en-US" sz="2400" b="1" dirty="0"/>
              <a:t>and </a:t>
            </a:r>
            <a:r>
              <a:rPr lang="en-US" sz="2400" b="1" dirty="0" smtClean="0"/>
              <a:t>Development </a:t>
            </a:r>
            <a:r>
              <a:rPr lang="en-US" sz="2400" dirty="0">
                <a:solidFill>
                  <a:schemeClr val="accent2"/>
                </a:solidFill>
              </a:rPr>
              <a:t>into innovative new materials, technologies, and processes to modernize and extend the life of infrastructure, expedite repairs or replacement, and promote cost savings.</a:t>
            </a:r>
          </a:p>
        </p:txBody>
      </p:sp>
      <p:sp>
        <p:nvSpPr>
          <p:cNvPr id="6" name="Text Placeholder 5"/>
          <p:cNvSpPr>
            <a:spLocks noGrp="1"/>
          </p:cNvSpPr>
          <p:nvPr>
            <p:ph type="body" sz="quarter" idx="1"/>
          </p:nvPr>
        </p:nvSpPr>
        <p:spPr/>
        <p:txBody>
          <a:bodyPr>
            <a:normAutofit/>
          </a:bodyPr>
          <a:lstStyle/>
          <a:p>
            <a:r>
              <a:rPr lang="en-US" sz="2400" b="0" dirty="0"/>
              <a:t> </a:t>
            </a:r>
            <a:r>
              <a:rPr lang="en-US" sz="2400" b="0" dirty="0" smtClean="0"/>
              <a:t>RESEARCH</a:t>
            </a:r>
            <a:endParaRPr lang="en-US" sz="2400" b="0" dirty="0"/>
          </a:p>
        </p:txBody>
      </p:sp>
      <p:sp>
        <p:nvSpPr>
          <p:cNvPr id="7" name="Text Placeholder 6"/>
          <p:cNvSpPr>
            <a:spLocks noGrp="1"/>
          </p:cNvSpPr>
          <p:nvPr>
            <p:ph type="body" sz="quarter" idx="3"/>
          </p:nvPr>
        </p:nvSpPr>
        <p:spPr/>
        <p:txBody>
          <a:bodyPr>
            <a:normAutofit/>
          </a:bodyPr>
          <a:lstStyle/>
          <a:p>
            <a:r>
              <a:rPr lang="en-US" sz="2400" b="0" dirty="0"/>
              <a:t> </a:t>
            </a:r>
            <a:r>
              <a:rPr lang="en-US" sz="2400" b="0" dirty="0" smtClean="0"/>
              <a:t>DEVELOPMENT</a:t>
            </a:r>
            <a:endParaRPr lang="en-US" sz="2400" b="0" dirty="0"/>
          </a:p>
        </p:txBody>
      </p:sp>
      <p:sp>
        <p:nvSpPr>
          <p:cNvPr id="8" name="Subtitle 2"/>
          <p:cNvSpPr txBox="1">
            <a:spLocks/>
          </p:cNvSpPr>
          <p:nvPr/>
        </p:nvSpPr>
        <p:spPr>
          <a:xfrm>
            <a:off x="260350" y="6305550"/>
            <a:ext cx="8940800" cy="40005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800" dirty="0">
                <a:solidFill>
                  <a:schemeClr val="accent2"/>
                </a:solidFill>
              </a:rPr>
              <a:t>UT</a:t>
            </a:r>
            <a:r>
              <a:rPr lang="en-US" sz="1800" dirty="0">
                <a:solidFill>
                  <a:schemeClr val="tx1">
                    <a:lumMod val="65000"/>
                    <a:lumOff val="35000"/>
                  </a:schemeClr>
                </a:solidFill>
              </a:rPr>
              <a:t>RGV – LRGV Water Quality Management and Planning Conference </a:t>
            </a:r>
          </a:p>
        </p:txBody>
      </p:sp>
      <p:sp>
        <p:nvSpPr>
          <p:cNvPr id="9" name="Rectangle 8"/>
          <p:cNvSpPr/>
          <p:nvPr/>
        </p:nvSpPr>
        <p:spPr>
          <a:xfrm>
            <a:off x="6320591" y="2562750"/>
            <a:ext cx="5261810" cy="1938992"/>
          </a:xfrm>
          <a:prstGeom prst="rect">
            <a:avLst/>
          </a:prstGeom>
        </p:spPr>
        <p:txBody>
          <a:bodyPr wrap="square">
            <a:spAutoFit/>
          </a:bodyPr>
          <a:lstStyle/>
          <a:p>
            <a:r>
              <a:rPr lang="en-US" altLang="en-US" sz="2400" b="1" dirty="0" smtClean="0"/>
              <a:t>Develop </a:t>
            </a:r>
            <a:r>
              <a:rPr lang="en-US" altLang="en-US" sz="2400" b="1" dirty="0"/>
              <a:t>a </a:t>
            </a:r>
            <a:r>
              <a:rPr lang="en-US" altLang="en-US" sz="2400" b="1" dirty="0" smtClean="0"/>
              <a:t>Sustainability Checklist </a:t>
            </a:r>
            <a:r>
              <a:rPr lang="en-US" altLang="en-US" sz="2400" dirty="0">
                <a:solidFill>
                  <a:schemeClr val="accent2"/>
                </a:solidFill>
              </a:rPr>
              <a:t>on </a:t>
            </a:r>
            <a:r>
              <a:rPr lang="en-US" altLang="en-US" sz="2400" dirty="0" smtClean="0">
                <a:solidFill>
                  <a:schemeClr val="accent2"/>
                </a:solidFill>
              </a:rPr>
              <a:t>projects; Recommend </a:t>
            </a:r>
            <a:r>
              <a:rPr lang="en-US" altLang="en-US" sz="2400" dirty="0">
                <a:solidFill>
                  <a:schemeClr val="accent2"/>
                </a:solidFill>
              </a:rPr>
              <a:t>sustainable solutions to </a:t>
            </a:r>
            <a:r>
              <a:rPr lang="en-US" altLang="en-US" sz="2400" dirty="0" smtClean="0">
                <a:solidFill>
                  <a:schemeClr val="accent2"/>
                </a:solidFill>
              </a:rPr>
              <a:t>clients; Adhere </a:t>
            </a:r>
            <a:r>
              <a:rPr lang="en-US" altLang="en-US" sz="2400" dirty="0">
                <a:solidFill>
                  <a:schemeClr val="accent2"/>
                </a:solidFill>
              </a:rPr>
              <a:t>to sustainability principles </a:t>
            </a:r>
            <a:r>
              <a:rPr lang="en-US" altLang="en-US" sz="2400" dirty="0" smtClean="0">
                <a:solidFill>
                  <a:schemeClr val="accent2"/>
                </a:solidFill>
              </a:rPr>
              <a:t>in </a:t>
            </a:r>
            <a:r>
              <a:rPr lang="en-US" altLang="en-US" sz="2400" dirty="0">
                <a:solidFill>
                  <a:schemeClr val="accent2"/>
                </a:solidFill>
              </a:rPr>
              <a:t>your </a:t>
            </a:r>
            <a:r>
              <a:rPr lang="en-US" altLang="en-US" sz="2400" dirty="0" smtClean="0">
                <a:solidFill>
                  <a:schemeClr val="accent2"/>
                </a:solidFill>
              </a:rPr>
              <a:t>work and use </a:t>
            </a:r>
            <a:r>
              <a:rPr lang="en-US" altLang="en-US" sz="2400" dirty="0">
                <a:solidFill>
                  <a:schemeClr val="accent2"/>
                </a:solidFill>
              </a:rPr>
              <a:t>Sustainability </a:t>
            </a:r>
            <a:r>
              <a:rPr lang="en-US" altLang="en-US" sz="2400" dirty="0" smtClean="0">
                <a:solidFill>
                  <a:schemeClr val="accent2"/>
                </a:solidFill>
              </a:rPr>
              <a:t>Resources</a:t>
            </a:r>
            <a:r>
              <a:rPr lang="is-IS" altLang="en-US" sz="2400" dirty="0" smtClean="0">
                <a:solidFill>
                  <a:schemeClr val="accent2"/>
                </a:solidFill>
              </a:rPr>
              <a:t>…</a:t>
            </a:r>
            <a:endParaRPr lang="en-US" altLang="en-US" sz="2400" dirty="0">
              <a:solidFill>
                <a:schemeClr val="accent2"/>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5111" y="4559855"/>
            <a:ext cx="3747289" cy="2078685"/>
          </a:xfrm>
          <a:prstGeom prst="rect">
            <a:avLst/>
          </a:prstGeom>
        </p:spPr>
      </p:pic>
    </p:spTree>
    <p:extLst>
      <p:ext uri="{BB962C8B-B14F-4D97-AF65-F5344CB8AC3E}">
        <p14:creationId xmlns:p14="http://schemas.microsoft.com/office/powerpoint/2010/main" val="8392232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04521" y="0"/>
            <a:ext cx="11304610" cy="1535374"/>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dirty="0" smtClean="0">
                <a:solidFill>
                  <a:schemeClr val="accent1"/>
                </a:solidFill>
              </a:rPr>
              <a:t>SUSTAINABILITY AT </a:t>
            </a:r>
            <a:r>
              <a:rPr lang="en-US" dirty="0" smtClean="0">
                <a:solidFill>
                  <a:schemeClr val="accent2"/>
                </a:solidFill>
              </a:rPr>
              <a:t>ASCE</a:t>
            </a:r>
            <a:endParaRPr lang="en-US" dirty="0">
              <a:solidFill>
                <a:schemeClr val="accent2"/>
              </a:solidFill>
            </a:endParaRPr>
          </a:p>
        </p:txBody>
      </p:sp>
      <p:sp>
        <p:nvSpPr>
          <p:cNvPr id="3" name="TextBox 2"/>
          <p:cNvSpPr txBox="1"/>
          <p:nvPr/>
        </p:nvSpPr>
        <p:spPr>
          <a:xfrm>
            <a:off x="4443663" y="1952127"/>
            <a:ext cx="7299155" cy="3816429"/>
          </a:xfrm>
          <a:prstGeom prst="rect">
            <a:avLst/>
          </a:prstGeom>
          <a:noFill/>
        </p:spPr>
        <p:txBody>
          <a:bodyPr wrap="square" rtlCol="0">
            <a:spAutoFit/>
          </a:bodyPr>
          <a:lstStyle/>
          <a:p>
            <a:r>
              <a:rPr lang="en-US" sz="2800" dirty="0">
                <a:solidFill>
                  <a:schemeClr val="tx1">
                    <a:lumMod val="65000"/>
                    <a:lumOff val="35000"/>
                  </a:schemeClr>
                </a:solidFill>
              </a:rPr>
              <a:t>ASCE defines sustainability </a:t>
            </a:r>
            <a:r>
              <a:rPr lang="en-US" sz="2800" i="1" dirty="0" smtClean="0">
                <a:solidFill>
                  <a:schemeClr val="tx1">
                    <a:lumMod val="65000"/>
                    <a:lumOff val="35000"/>
                  </a:schemeClr>
                </a:solidFill>
              </a:rPr>
              <a:t>as</a:t>
            </a:r>
            <a:r>
              <a:rPr lang="is-IS" sz="2800" i="1" dirty="0" smtClean="0">
                <a:solidFill>
                  <a:schemeClr val="tx1">
                    <a:lumMod val="65000"/>
                    <a:lumOff val="35000"/>
                  </a:schemeClr>
                </a:solidFill>
              </a:rPr>
              <a:t>…</a:t>
            </a:r>
            <a:r>
              <a:rPr lang="is-IS" sz="2800" i="1" dirty="0" smtClean="0">
                <a:solidFill>
                  <a:schemeClr val="accent2"/>
                </a:solidFill>
              </a:rPr>
              <a:t> </a:t>
            </a:r>
          </a:p>
          <a:p>
            <a:r>
              <a:rPr lang="is-IS" sz="2800" i="1" dirty="0">
                <a:solidFill>
                  <a:schemeClr val="accent2"/>
                </a:solidFill>
              </a:rPr>
              <a:t>	</a:t>
            </a:r>
            <a:r>
              <a:rPr lang="en-US" sz="2800" i="1" dirty="0" smtClean="0">
                <a:solidFill>
                  <a:schemeClr val="accent2"/>
                </a:solidFill>
              </a:rPr>
              <a:t>a </a:t>
            </a:r>
            <a:r>
              <a:rPr lang="en-US" sz="2800" i="1" dirty="0">
                <a:solidFill>
                  <a:schemeClr val="accent2"/>
                </a:solidFill>
              </a:rPr>
              <a:t>set of environmental, economic, and social </a:t>
            </a:r>
            <a:r>
              <a:rPr lang="en-US" sz="2800" i="1" dirty="0" smtClean="0">
                <a:solidFill>
                  <a:schemeClr val="accent2"/>
                </a:solidFill>
              </a:rPr>
              <a:t>	conditions </a:t>
            </a:r>
            <a:r>
              <a:rPr lang="en-US" sz="2800" i="1" dirty="0">
                <a:solidFill>
                  <a:schemeClr val="accent2"/>
                </a:solidFill>
              </a:rPr>
              <a:t>- the "Triple Bottom Line" - in </a:t>
            </a:r>
            <a:r>
              <a:rPr lang="en-US" sz="2800" i="1" dirty="0" smtClean="0">
                <a:solidFill>
                  <a:schemeClr val="accent2"/>
                </a:solidFill>
              </a:rPr>
              <a:t>	which </a:t>
            </a:r>
            <a:r>
              <a:rPr lang="en-US" sz="2800" i="1" dirty="0">
                <a:solidFill>
                  <a:schemeClr val="accent2"/>
                </a:solidFill>
              </a:rPr>
              <a:t>all of society has the capacity and </a:t>
            </a:r>
            <a:r>
              <a:rPr lang="en-US" sz="2800" i="1" dirty="0" smtClean="0">
                <a:solidFill>
                  <a:schemeClr val="accent2"/>
                </a:solidFill>
              </a:rPr>
              <a:t>	opportunity </a:t>
            </a:r>
            <a:r>
              <a:rPr lang="en-US" sz="2800" i="1" dirty="0">
                <a:solidFill>
                  <a:schemeClr val="accent2"/>
                </a:solidFill>
              </a:rPr>
              <a:t>to maintain and improve its </a:t>
            </a:r>
            <a:r>
              <a:rPr lang="en-US" sz="2800" i="1" dirty="0" smtClean="0">
                <a:solidFill>
                  <a:schemeClr val="accent2"/>
                </a:solidFill>
              </a:rPr>
              <a:t>	quality </a:t>
            </a:r>
            <a:r>
              <a:rPr lang="en-US" sz="2800" i="1" dirty="0">
                <a:solidFill>
                  <a:schemeClr val="accent2"/>
                </a:solidFill>
              </a:rPr>
              <a:t>of life indefinitely, without degrading </a:t>
            </a:r>
            <a:r>
              <a:rPr lang="en-US" sz="2800" i="1" dirty="0" smtClean="0">
                <a:solidFill>
                  <a:schemeClr val="accent2"/>
                </a:solidFill>
              </a:rPr>
              <a:t>	the </a:t>
            </a:r>
            <a:r>
              <a:rPr lang="en-US" sz="2800" i="1" dirty="0">
                <a:solidFill>
                  <a:schemeClr val="accent2"/>
                </a:solidFill>
              </a:rPr>
              <a:t>quantity, quality or the availability of </a:t>
            </a:r>
            <a:r>
              <a:rPr lang="en-US" sz="2800" i="1" dirty="0" smtClean="0">
                <a:solidFill>
                  <a:schemeClr val="accent2"/>
                </a:solidFill>
              </a:rPr>
              <a:t>	natural</a:t>
            </a:r>
            <a:r>
              <a:rPr lang="en-US" sz="2800" i="1" dirty="0">
                <a:solidFill>
                  <a:schemeClr val="accent2"/>
                </a:solidFill>
              </a:rPr>
              <a:t>, economic, and social resources. </a:t>
            </a:r>
          </a:p>
          <a:p>
            <a:r>
              <a:rPr lang="en-US" dirty="0"/>
              <a:t> </a:t>
            </a:r>
          </a:p>
        </p:txBody>
      </p:sp>
      <p:sp>
        <p:nvSpPr>
          <p:cNvPr id="9" name="Subtitle 2"/>
          <p:cNvSpPr txBox="1">
            <a:spLocks/>
          </p:cNvSpPr>
          <p:nvPr/>
        </p:nvSpPr>
        <p:spPr>
          <a:xfrm>
            <a:off x="228600" y="6254365"/>
            <a:ext cx="8940800" cy="40005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800" dirty="0">
                <a:solidFill>
                  <a:schemeClr val="accent2"/>
                </a:solidFill>
              </a:rPr>
              <a:t>UT</a:t>
            </a:r>
            <a:r>
              <a:rPr lang="en-US" sz="1800" dirty="0">
                <a:solidFill>
                  <a:schemeClr val="tx1">
                    <a:lumMod val="65000"/>
                    <a:lumOff val="35000"/>
                  </a:schemeClr>
                </a:solidFill>
              </a:rPr>
              <a:t>RGV – LRGV Water Quality Management and Planning Conference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347" y="1936084"/>
            <a:ext cx="3368501" cy="13448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304" y="3686449"/>
            <a:ext cx="3747289" cy="2078685"/>
          </a:xfrm>
          <a:prstGeom prst="rect">
            <a:avLst/>
          </a:prstGeom>
        </p:spPr>
      </p:pic>
    </p:spTree>
    <p:extLst>
      <p:ext uri="{BB962C8B-B14F-4D97-AF65-F5344CB8AC3E}">
        <p14:creationId xmlns:p14="http://schemas.microsoft.com/office/powerpoint/2010/main" val="88547142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ASCE | </a:t>
            </a:r>
            <a:r>
              <a:rPr lang="en-US" dirty="0" smtClean="0">
                <a:solidFill>
                  <a:schemeClr val="accent2"/>
                </a:solidFill>
              </a:rPr>
              <a:t>REPORTCARDS </a:t>
            </a:r>
            <a:endParaRPr lang="en-US" dirty="0">
              <a:solidFill>
                <a:schemeClr val="accent2"/>
              </a:solidFill>
            </a:endParaRPr>
          </a:p>
        </p:txBody>
      </p:sp>
      <p:sp>
        <p:nvSpPr>
          <p:cNvPr id="5" name="Subtitle 2"/>
          <p:cNvSpPr txBox="1">
            <a:spLocks/>
          </p:cNvSpPr>
          <p:nvPr/>
        </p:nvSpPr>
        <p:spPr>
          <a:xfrm>
            <a:off x="260350" y="6343650"/>
            <a:ext cx="10185400" cy="40005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800" dirty="0" smtClean="0">
                <a:solidFill>
                  <a:schemeClr val="accent2"/>
                </a:solidFill>
              </a:rPr>
              <a:t>UT</a:t>
            </a:r>
            <a:r>
              <a:rPr lang="en-US" sz="1800" dirty="0" smtClean="0">
                <a:solidFill>
                  <a:schemeClr val="tx1">
                    <a:lumMod val="65000"/>
                    <a:lumOff val="35000"/>
                  </a:schemeClr>
                </a:solidFill>
              </a:rPr>
              <a:t>RGV – LRGV Water Quality Management </a:t>
            </a:r>
            <a:r>
              <a:rPr lang="en-US" sz="1800" dirty="0" smtClean="0">
                <a:solidFill>
                  <a:schemeClr val="tx1">
                    <a:lumMod val="65000"/>
                    <a:lumOff val="35000"/>
                  </a:schemeClr>
                </a:solidFill>
              </a:rPr>
              <a:t>and Planning </a:t>
            </a:r>
            <a:r>
              <a:rPr lang="en-US" sz="1800" dirty="0" smtClean="0">
                <a:solidFill>
                  <a:schemeClr val="tx1">
                    <a:lumMod val="65000"/>
                    <a:lumOff val="35000"/>
                  </a:schemeClr>
                </a:solidFill>
              </a:rPr>
              <a:t>Conference </a:t>
            </a:r>
            <a:endParaRPr lang="en-US" sz="1800" dirty="0" smtClean="0">
              <a:solidFill>
                <a:schemeClr val="tx1">
                  <a:lumMod val="65000"/>
                  <a:lumOff val="3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1558" y="514268"/>
            <a:ext cx="3680238" cy="475648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796" y="1886119"/>
            <a:ext cx="3679971" cy="305484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3136" y="1617056"/>
            <a:ext cx="3637587" cy="354140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6330" y="4205516"/>
            <a:ext cx="2024647" cy="1905883"/>
          </a:xfrm>
          <a:prstGeom prst="rect">
            <a:avLst/>
          </a:prstGeom>
        </p:spPr>
      </p:pic>
    </p:spTree>
    <p:extLst>
      <p:ext uri="{BB962C8B-B14F-4D97-AF65-F5344CB8AC3E}">
        <p14:creationId xmlns:p14="http://schemas.microsoft.com/office/powerpoint/2010/main" val="130417406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ACSE|</a:t>
            </a:r>
            <a:r>
              <a:rPr lang="en-US" dirty="0" smtClean="0">
                <a:solidFill>
                  <a:schemeClr val="accent2"/>
                </a:solidFill>
              </a:rPr>
              <a:t>ISI – ENVISION RATING SYSTEM</a:t>
            </a:r>
            <a:endParaRPr lang="en-US" dirty="0">
              <a:solidFill>
                <a:schemeClr val="accent2"/>
              </a:solidFill>
            </a:endParaRPr>
          </a:p>
        </p:txBody>
      </p:sp>
      <p:sp>
        <p:nvSpPr>
          <p:cNvPr id="5" name="Subtitle 2"/>
          <p:cNvSpPr txBox="1">
            <a:spLocks/>
          </p:cNvSpPr>
          <p:nvPr/>
        </p:nvSpPr>
        <p:spPr>
          <a:xfrm>
            <a:off x="260350" y="6343650"/>
            <a:ext cx="8940800" cy="40005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800" dirty="0">
                <a:solidFill>
                  <a:schemeClr val="accent2"/>
                </a:solidFill>
              </a:rPr>
              <a:t>UT</a:t>
            </a:r>
            <a:r>
              <a:rPr lang="en-US" sz="1800" dirty="0">
                <a:solidFill>
                  <a:schemeClr val="tx1">
                    <a:lumMod val="65000"/>
                    <a:lumOff val="35000"/>
                  </a:schemeClr>
                </a:solidFill>
              </a:rPr>
              <a:t>RGV – LRGV Water Quality Management and Planning Conference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214" y="3436371"/>
            <a:ext cx="3068722" cy="24185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0957" y="1073942"/>
            <a:ext cx="6771444" cy="521083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214" y="1867309"/>
            <a:ext cx="3034966" cy="1477017"/>
          </a:xfrm>
          <a:prstGeom prst="rect">
            <a:avLst/>
          </a:prstGeom>
        </p:spPr>
      </p:pic>
    </p:spTree>
    <p:extLst>
      <p:ext uri="{BB962C8B-B14F-4D97-AF65-F5344CB8AC3E}">
        <p14:creationId xmlns:p14="http://schemas.microsoft.com/office/powerpoint/2010/main" val="116737296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
          </p:nvPr>
        </p:nvSpPr>
        <p:spPr>
          <a:xfrm>
            <a:off x="818147" y="1732547"/>
            <a:ext cx="3445340" cy="4272468"/>
          </a:xfrm>
          <a:noFill/>
        </p:spPr>
        <p:txBody>
          <a:bodyPr>
            <a:normAutofit/>
          </a:bodyPr>
          <a:lstStyle/>
          <a:p>
            <a:r>
              <a:rPr lang="en-US" dirty="0">
                <a:solidFill>
                  <a:schemeClr val="accent2"/>
                </a:solidFill>
              </a:rPr>
              <a:t>LEED</a:t>
            </a:r>
            <a:r>
              <a:rPr lang="en-US" b="0" dirty="0">
                <a:solidFill>
                  <a:schemeClr val="accent2"/>
                </a:solidFill>
              </a:rPr>
              <a:t> stands for </a:t>
            </a:r>
            <a:r>
              <a:rPr lang="en-US" b="0" dirty="0">
                <a:solidFill>
                  <a:schemeClr val="tx1">
                    <a:lumMod val="65000"/>
                    <a:lumOff val="35000"/>
                  </a:schemeClr>
                </a:solidFill>
              </a:rPr>
              <a:t>Leadership in Energy and Environmental Design.</a:t>
            </a:r>
            <a:endParaRPr lang="en-US" dirty="0">
              <a:solidFill>
                <a:schemeClr val="tx1">
                  <a:lumMod val="65000"/>
                  <a:lumOff val="35000"/>
                </a:schemeClr>
              </a:solidFill>
            </a:endParaRPr>
          </a:p>
          <a:p>
            <a:endParaRPr lang="en-US" dirty="0" smtClean="0">
              <a:solidFill>
                <a:schemeClr val="tx1">
                  <a:lumMod val="65000"/>
                  <a:lumOff val="35000"/>
                </a:schemeClr>
              </a:solidFill>
            </a:endParaRPr>
          </a:p>
          <a:p>
            <a:r>
              <a:rPr lang="en-US" dirty="0" smtClean="0">
                <a:solidFill>
                  <a:schemeClr val="accent2"/>
                </a:solidFill>
              </a:rPr>
              <a:t>LEED</a:t>
            </a:r>
            <a:r>
              <a:rPr lang="en-US" b="0" dirty="0" smtClean="0">
                <a:solidFill>
                  <a:schemeClr val="accent2"/>
                </a:solidFill>
              </a:rPr>
              <a:t> </a:t>
            </a:r>
            <a:r>
              <a:rPr lang="en-US" b="0" dirty="0">
                <a:solidFill>
                  <a:schemeClr val="accent2"/>
                </a:solidFill>
              </a:rPr>
              <a:t>is a national </a:t>
            </a:r>
            <a:r>
              <a:rPr lang="en-US" dirty="0">
                <a:solidFill>
                  <a:schemeClr val="accent2"/>
                </a:solidFill>
              </a:rPr>
              <a:t>certification</a:t>
            </a:r>
            <a:r>
              <a:rPr lang="en-US" b="0" dirty="0">
                <a:solidFill>
                  <a:schemeClr val="accent2"/>
                </a:solidFill>
              </a:rPr>
              <a:t> system </a:t>
            </a:r>
            <a:r>
              <a:rPr lang="en-US" b="0" dirty="0">
                <a:solidFill>
                  <a:schemeClr val="tx1">
                    <a:lumMod val="65000"/>
                    <a:lumOff val="35000"/>
                  </a:schemeClr>
                </a:solidFill>
              </a:rPr>
              <a:t>developed by the U.S. Green Building Council (USGBC) to encourage the construction of energy and resource-efficient buildings that are healthy to live in. </a:t>
            </a:r>
            <a:endParaRPr lang="en-US" dirty="0">
              <a:solidFill>
                <a:schemeClr val="tx1">
                  <a:lumMod val="65000"/>
                  <a:lumOff val="35000"/>
                </a:schemeClr>
              </a:solidFill>
            </a:endParaRPr>
          </a:p>
        </p:txBody>
      </p:sp>
      <p:sp>
        <p:nvSpPr>
          <p:cNvPr id="5" name="Rectangle 4"/>
          <p:cNvSpPr/>
          <p:nvPr/>
        </p:nvSpPr>
        <p:spPr>
          <a:xfrm>
            <a:off x="965205" y="289461"/>
            <a:ext cx="4893734" cy="769441"/>
          </a:xfrm>
          <a:prstGeom prst="rect">
            <a:avLst/>
          </a:prstGeom>
        </p:spPr>
        <p:txBody>
          <a:bodyPr wrap="square">
            <a:spAutoFit/>
          </a:bodyPr>
          <a:lstStyle/>
          <a:p>
            <a:r>
              <a:rPr lang="en-US" sz="4400" dirty="0" smtClean="0">
                <a:solidFill>
                  <a:schemeClr val="tx2"/>
                </a:solidFill>
              </a:rPr>
              <a:t>LEED</a:t>
            </a:r>
            <a:r>
              <a:rPr lang="en-US" sz="4400" dirty="0" smtClean="0">
                <a:solidFill>
                  <a:schemeClr val="accent2"/>
                </a:solidFill>
              </a:rPr>
              <a:t> </a:t>
            </a:r>
            <a:endParaRPr lang="en-US" sz="4400" dirty="0">
              <a:solidFill>
                <a:schemeClr val="accent2"/>
              </a:solidFill>
            </a:endParaRPr>
          </a:p>
        </p:txBody>
      </p:sp>
      <p:sp>
        <p:nvSpPr>
          <p:cNvPr id="17" name="Subtitle 2"/>
          <p:cNvSpPr txBox="1">
            <a:spLocks/>
          </p:cNvSpPr>
          <p:nvPr/>
        </p:nvSpPr>
        <p:spPr>
          <a:xfrm>
            <a:off x="260350" y="6305550"/>
            <a:ext cx="8940800" cy="40005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800" dirty="0">
                <a:solidFill>
                  <a:schemeClr val="accent2"/>
                </a:solidFill>
              </a:rPr>
              <a:t>UT</a:t>
            </a:r>
            <a:r>
              <a:rPr lang="en-US" sz="1800" dirty="0">
                <a:solidFill>
                  <a:schemeClr val="tx1">
                    <a:lumMod val="65000"/>
                    <a:lumOff val="35000"/>
                  </a:schemeClr>
                </a:solidFill>
              </a:rPr>
              <a:t>RGV – LRGV Water Quality Management and Planning Conference </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20536"/>
          <a:stretch/>
        </p:blipFill>
        <p:spPr>
          <a:xfrm>
            <a:off x="4655547" y="133173"/>
            <a:ext cx="7213545" cy="2008558"/>
          </a:xfrm>
          <a:prstGeom prst="rect">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b="27134"/>
          <a:stretch/>
        </p:blipFill>
        <p:spPr>
          <a:xfrm>
            <a:off x="4803941" y="2290790"/>
            <a:ext cx="7065151" cy="4014759"/>
          </a:xfrm>
          <a:prstGeom prst="rect">
            <a:avLst/>
          </a:prstGeom>
        </p:spPr>
      </p:pic>
    </p:spTree>
    <p:extLst>
      <p:ext uri="{BB962C8B-B14F-4D97-AF65-F5344CB8AC3E}">
        <p14:creationId xmlns:p14="http://schemas.microsoft.com/office/powerpoint/2010/main" val="177649515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5010951" y="4838700"/>
            <a:ext cx="2416541" cy="609600"/>
          </a:xfrm>
          <a:prstGeom prst="ellipse">
            <a:avLst/>
          </a:prstGeom>
          <a:ln>
            <a:solidFill>
              <a:srgbClr val="5495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593732" y="1808575"/>
            <a:ext cx="10871200" cy="869950"/>
          </a:xfrm>
        </p:spPr>
        <p:txBody>
          <a:bodyPr>
            <a:normAutofit fontScale="90000"/>
          </a:bodyPr>
          <a:lstStyle/>
          <a:p>
            <a:pPr algn="ctr"/>
            <a:r>
              <a:rPr lang="en-US" sz="4800" dirty="0" smtClean="0"/>
              <a:t/>
            </a:r>
            <a:br>
              <a:rPr lang="en-US" sz="4800" dirty="0" smtClean="0"/>
            </a:br>
            <a:r>
              <a:rPr lang="en-US" sz="2000" dirty="0" smtClean="0"/>
              <a:t>THE ASSOCIATION FOR ADVANCEMENT OF SUSTAINABILITY IN HIGHER EDUCATION</a:t>
            </a:r>
            <a:br>
              <a:rPr lang="en-US" sz="2000" dirty="0" smtClean="0"/>
            </a:br>
            <a:r>
              <a:rPr lang="en-US" sz="2000" dirty="0" smtClean="0"/>
              <a:t>Sustainability </a:t>
            </a:r>
            <a:r>
              <a:rPr lang="en-US" sz="2000" dirty="0"/>
              <a:t>Tracking, Assessment &amp; Rating </a:t>
            </a:r>
            <a:r>
              <a:rPr lang="en-US" sz="2000" dirty="0" smtClean="0"/>
              <a:t>System </a:t>
            </a:r>
            <a:r>
              <a:rPr lang="en-US" sz="2000" b="1" dirty="0" smtClean="0"/>
              <a:t>(STARS)</a:t>
            </a:r>
            <a:endParaRPr lang="en-US" sz="2000" dirty="0"/>
          </a:p>
        </p:txBody>
      </p:sp>
      <p:sp>
        <p:nvSpPr>
          <p:cNvPr id="3" name="Content Placeholder 2"/>
          <p:cNvSpPr>
            <a:spLocks noGrp="1"/>
          </p:cNvSpPr>
          <p:nvPr>
            <p:ph sz="quarter" idx="2"/>
          </p:nvPr>
        </p:nvSpPr>
        <p:spPr>
          <a:xfrm>
            <a:off x="5105805" y="3633023"/>
            <a:ext cx="3241178" cy="2259785"/>
          </a:xfrm>
        </p:spPr>
        <p:txBody>
          <a:bodyPr/>
          <a:lstStyle/>
          <a:p>
            <a:r>
              <a:rPr lang="en-US" sz="2400" dirty="0">
                <a:solidFill>
                  <a:schemeClr val="tx2"/>
                </a:solidFill>
              </a:rPr>
              <a:t>GOVERNANCE &amp; </a:t>
            </a:r>
            <a:r>
              <a:rPr lang="en-US" sz="2400" dirty="0" smtClean="0">
                <a:solidFill>
                  <a:schemeClr val="tx2"/>
                </a:solidFill>
              </a:rPr>
              <a:t>PLANNING</a:t>
            </a:r>
          </a:p>
          <a:p>
            <a:r>
              <a:rPr lang="en-US" sz="2400" dirty="0" smtClean="0">
                <a:solidFill>
                  <a:schemeClr val="tx2"/>
                </a:solidFill>
              </a:rPr>
              <a:t>OPERATIONS</a:t>
            </a:r>
            <a:endParaRPr lang="en-US" sz="2400" dirty="0">
              <a:solidFill>
                <a:schemeClr val="tx2"/>
              </a:solidFill>
            </a:endParaRPr>
          </a:p>
          <a:p>
            <a:r>
              <a:rPr lang="en-US" sz="2400" dirty="0" smtClean="0">
                <a:solidFill>
                  <a:schemeClr val="tx2"/>
                </a:solidFill>
              </a:rPr>
              <a:t>ACADEMICS</a:t>
            </a:r>
          </a:p>
          <a:p>
            <a:r>
              <a:rPr lang="en-US" sz="2400" dirty="0" smtClean="0">
                <a:solidFill>
                  <a:schemeClr val="tx2"/>
                </a:solidFill>
              </a:rPr>
              <a:t>ENGAGEMENT</a:t>
            </a:r>
          </a:p>
          <a:p>
            <a:endParaRPr lang="en-US" dirty="0"/>
          </a:p>
        </p:txBody>
      </p:sp>
      <p:sp>
        <p:nvSpPr>
          <p:cNvPr id="4" name="Text Placeholder 3"/>
          <p:cNvSpPr>
            <a:spLocks noGrp="1"/>
          </p:cNvSpPr>
          <p:nvPr>
            <p:ph type="body" sz="quarter" idx="1"/>
          </p:nvPr>
        </p:nvSpPr>
        <p:spPr>
          <a:xfrm>
            <a:off x="701663" y="3410985"/>
            <a:ext cx="3417446" cy="2594030"/>
          </a:xfrm>
        </p:spPr>
        <p:txBody>
          <a:bodyPr>
            <a:normAutofit/>
          </a:bodyPr>
          <a:lstStyle/>
          <a:p>
            <a:pPr algn="ctr"/>
            <a:r>
              <a:rPr lang="en-US" sz="2400" dirty="0" smtClean="0">
                <a:solidFill>
                  <a:schemeClr val="bg1"/>
                </a:solidFill>
              </a:rPr>
              <a:t>AASHE’s </a:t>
            </a:r>
            <a:r>
              <a:rPr lang="en-US" sz="2400" dirty="0">
                <a:solidFill>
                  <a:schemeClr val="bg1"/>
                </a:solidFill>
              </a:rPr>
              <a:t>mission is to inspire and catalyze higher education to lead the global sustainability transformation</a:t>
            </a:r>
            <a:r>
              <a:rPr lang="en-US" sz="2400" dirty="0" smtClean="0">
                <a:solidFill>
                  <a:schemeClr val="bg1"/>
                </a:solidFill>
              </a:rPr>
              <a:t>.</a:t>
            </a:r>
            <a:endParaRPr lang="en-US" sz="2400"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3057" y="2597339"/>
            <a:ext cx="2611160" cy="261116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5980" y="969687"/>
            <a:ext cx="1146987" cy="1146987"/>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5219" y="944247"/>
            <a:ext cx="1164488" cy="1164488"/>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7088" y="960935"/>
            <a:ext cx="1164488" cy="1164488"/>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83255" y="959699"/>
            <a:ext cx="1133583" cy="1133583"/>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03351" y="969685"/>
            <a:ext cx="1164488" cy="1164488"/>
          </a:xfrm>
          <a:prstGeom prst="rect">
            <a:avLst/>
          </a:prstGeom>
        </p:spPr>
      </p:pic>
      <p:sp>
        <p:nvSpPr>
          <p:cNvPr id="5" name="Rectangle 4"/>
          <p:cNvSpPr/>
          <p:nvPr/>
        </p:nvSpPr>
        <p:spPr>
          <a:xfrm>
            <a:off x="965205" y="289461"/>
            <a:ext cx="4893734" cy="769441"/>
          </a:xfrm>
          <a:prstGeom prst="rect">
            <a:avLst/>
          </a:prstGeom>
        </p:spPr>
        <p:txBody>
          <a:bodyPr wrap="square">
            <a:spAutoFit/>
          </a:bodyPr>
          <a:lstStyle/>
          <a:p>
            <a:r>
              <a:rPr lang="en-US" sz="4400" dirty="0" smtClean="0">
                <a:solidFill>
                  <a:schemeClr val="tx2"/>
                </a:solidFill>
              </a:rPr>
              <a:t>AASHE</a:t>
            </a:r>
            <a:r>
              <a:rPr lang="en-US" sz="4400" dirty="0" smtClean="0">
                <a:solidFill>
                  <a:schemeClr val="accent2"/>
                </a:solidFill>
              </a:rPr>
              <a:t> </a:t>
            </a:r>
            <a:endParaRPr lang="en-US" sz="4400" dirty="0">
              <a:solidFill>
                <a:schemeClr val="accent2"/>
              </a:solidFill>
            </a:endParaRPr>
          </a:p>
        </p:txBody>
      </p:sp>
      <p:sp>
        <p:nvSpPr>
          <p:cNvPr id="17" name="Subtitle 2"/>
          <p:cNvSpPr txBox="1">
            <a:spLocks/>
          </p:cNvSpPr>
          <p:nvPr/>
        </p:nvSpPr>
        <p:spPr>
          <a:xfrm>
            <a:off x="260350" y="6305550"/>
            <a:ext cx="8940800" cy="40005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800" dirty="0">
                <a:solidFill>
                  <a:schemeClr val="accent2"/>
                </a:solidFill>
              </a:rPr>
              <a:t>UT</a:t>
            </a:r>
            <a:r>
              <a:rPr lang="en-US" sz="1800" dirty="0">
                <a:solidFill>
                  <a:schemeClr val="tx1">
                    <a:lumMod val="65000"/>
                    <a:lumOff val="35000"/>
                  </a:schemeClr>
                </a:solidFill>
              </a:rPr>
              <a:t>RGV – LRGV Water Quality Management and Planning Conference </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5972" y="3544856"/>
            <a:ext cx="2777701" cy="2777701"/>
          </a:xfrm>
          <a:prstGeom prst="rect">
            <a:avLst/>
          </a:prstGeom>
        </p:spPr>
      </p:pic>
    </p:spTree>
    <p:extLst>
      <p:ext uri="{BB962C8B-B14F-4D97-AF65-F5344CB8AC3E}">
        <p14:creationId xmlns:p14="http://schemas.microsoft.com/office/powerpoint/2010/main" val="25572323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en-US" dirty="0" smtClean="0">
                <a:solidFill>
                  <a:schemeClr val="accent2"/>
                </a:solidFill>
              </a:rPr>
              <a:t>UT</a:t>
            </a:r>
            <a:r>
              <a:rPr lang="en-US" dirty="0" smtClean="0"/>
              <a:t>RGV COMMITMENT</a:t>
            </a:r>
            <a:endParaRPr lang="en-US" dirty="0"/>
          </a:p>
        </p:txBody>
      </p:sp>
      <p:pic>
        <p:nvPicPr>
          <p:cNvPr id="4" name="Picture 3" descr="Screen Shot 2018-02-27 at 8.45.3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500" y="2631014"/>
            <a:ext cx="10350500" cy="3873084"/>
          </a:xfrm>
          <a:prstGeom prst="rect">
            <a:avLst/>
          </a:prstGeom>
        </p:spPr>
      </p:pic>
      <p:sp>
        <p:nvSpPr>
          <p:cNvPr id="5" name="Subtitle 2"/>
          <p:cNvSpPr txBox="1">
            <a:spLocks/>
          </p:cNvSpPr>
          <p:nvPr/>
        </p:nvSpPr>
        <p:spPr>
          <a:xfrm>
            <a:off x="260350" y="6416675"/>
            <a:ext cx="8940800" cy="40005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800" dirty="0">
                <a:solidFill>
                  <a:schemeClr val="accent2"/>
                </a:solidFill>
              </a:rPr>
              <a:t>UT</a:t>
            </a:r>
            <a:r>
              <a:rPr lang="en-US" sz="1800" dirty="0">
                <a:solidFill>
                  <a:schemeClr val="tx1">
                    <a:lumMod val="65000"/>
                    <a:lumOff val="35000"/>
                  </a:schemeClr>
                </a:solidFill>
              </a:rPr>
              <a:t>RGV – LRGV Water Quality Management and Planning Conference </a:t>
            </a:r>
          </a:p>
        </p:txBody>
      </p:sp>
    </p:spTree>
    <p:extLst>
      <p:ext uri="{BB962C8B-B14F-4D97-AF65-F5344CB8AC3E}">
        <p14:creationId xmlns:p14="http://schemas.microsoft.com/office/powerpoint/2010/main" val="597830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HOW </a:t>
            </a:r>
            <a:r>
              <a:rPr lang="en-US" dirty="0"/>
              <a:t>IS SUSTAINABILITY </a:t>
            </a:r>
            <a:r>
              <a:rPr lang="en-US" dirty="0" smtClean="0"/>
              <a:t>DEFINED</a:t>
            </a:r>
            <a:endParaRPr lang="en-US" dirty="0"/>
          </a:p>
        </p:txBody>
      </p:sp>
      <p:sp>
        <p:nvSpPr>
          <p:cNvPr id="3" name="Rectangle 2"/>
          <p:cNvSpPr/>
          <p:nvPr/>
        </p:nvSpPr>
        <p:spPr>
          <a:xfrm>
            <a:off x="2026498" y="3057207"/>
            <a:ext cx="8666328" cy="1569660"/>
          </a:xfrm>
          <a:prstGeom prst="rect">
            <a:avLst/>
          </a:prstGeom>
        </p:spPr>
        <p:txBody>
          <a:bodyPr wrap="square">
            <a:spAutoFit/>
          </a:bodyPr>
          <a:lstStyle/>
          <a:p>
            <a:r>
              <a:rPr lang="en-US" sz="2800" i="1" dirty="0" smtClean="0"/>
              <a:t>“Development </a:t>
            </a:r>
            <a:r>
              <a:rPr lang="en-US" sz="2800" i="1" dirty="0"/>
              <a:t>that meets the needs of the present without compromising the ability of future generations to meet their own needs.</a:t>
            </a:r>
            <a:r>
              <a:rPr lang="en-US" sz="2800" i="1" dirty="0" smtClean="0"/>
              <a:t>"</a:t>
            </a:r>
            <a:r>
              <a:rPr lang="en-US" sz="1200" i="1" dirty="0" err="1"/>
              <a:t>Brundtland</a:t>
            </a:r>
            <a:r>
              <a:rPr lang="en-US" sz="1200" i="1" dirty="0"/>
              <a:t> Commission (formally known as the World Commission on Environment and Development) of the United </a:t>
            </a:r>
            <a:r>
              <a:rPr lang="en-US" sz="1200" i="1" dirty="0" smtClean="0"/>
              <a:t>   Nations </a:t>
            </a:r>
            <a:r>
              <a:rPr lang="en-US" sz="1200" i="1" dirty="0"/>
              <a:t>General Assembly on March 20, 1987</a:t>
            </a:r>
          </a:p>
        </p:txBody>
      </p:sp>
      <p:sp>
        <p:nvSpPr>
          <p:cNvPr id="6" name="TextBox 5"/>
          <p:cNvSpPr txBox="1"/>
          <p:nvPr/>
        </p:nvSpPr>
        <p:spPr>
          <a:xfrm>
            <a:off x="2036199" y="4844143"/>
            <a:ext cx="8472715" cy="707886"/>
          </a:xfrm>
          <a:prstGeom prst="rect">
            <a:avLst/>
          </a:prstGeom>
          <a:noFill/>
        </p:spPr>
        <p:txBody>
          <a:bodyPr wrap="square" rtlCol="0">
            <a:spAutoFit/>
          </a:bodyPr>
          <a:lstStyle/>
          <a:p>
            <a:pPr algn="ctr"/>
            <a:r>
              <a:rPr lang="en-US" sz="4000" dirty="0" smtClean="0">
                <a:solidFill>
                  <a:srgbClr val="595959"/>
                </a:solidFill>
              </a:rPr>
              <a:t>“The </a:t>
            </a:r>
            <a:r>
              <a:rPr lang="en-US" sz="4000" u="sng" dirty="0" smtClean="0">
                <a:solidFill>
                  <a:srgbClr val="595959"/>
                </a:solidFill>
              </a:rPr>
              <a:t>ability</a:t>
            </a:r>
            <a:r>
              <a:rPr lang="en-US" sz="4000" dirty="0" smtClean="0">
                <a:solidFill>
                  <a:srgbClr val="595959"/>
                </a:solidFill>
              </a:rPr>
              <a:t> to </a:t>
            </a:r>
            <a:r>
              <a:rPr lang="en-US" sz="4000" u="sng" dirty="0" smtClean="0">
                <a:solidFill>
                  <a:srgbClr val="595959"/>
                </a:solidFill>
              </a:rPr>
              <a:t>sustain</a:t>
            </a:r>
            <a:r>
              <a:rPr lang="en-US" sz="4000" i="1" dirty="0" smtClean="0">
                <a:solidFill>
                  <a:srgbClr val="595959"/>
                </a:solidFill>
              </a:rPr>
              <a:t> </a:t>
            </a:r>
            <a:r>
              <a:rPr lang="en-US" sz="4000" dirty="0" smtClean="0">
                <a:solidFill>
                  <a:schemeClr val="accent2"/>
                </a:solidFill>
              </a:rPr>
              <a:t>QUALITY OF LIFE!”</a:t>
            </a:r>
            <a:endParaRPr lang="en-US" sz="4000" dirty="0">
              <a:solidFill>
                <a:schemeClr val="accent2"/>
              </a:solidFill>
            </a:endParaRPr>
          </a:p>
        </p:txBody>
      </p:sp>
      <p:sp>
        <p:nvSpPr>
          <p:cNvPr id="7" name="Subtitle 2"/>
          <p:cNvSpPr txBox="1">
            <a:spLocks/>
          </p:cNvSpPr>
          <p:nvPr/>
        </p:nvSpPr>
        <p:spPr>
          <a:xfrm>
            <a:off x="260350" y="6305550"/>
            <a:ext cx="8940800" cy="40005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800" dirty="0">
                <a:solidFill>
                  <a:schemeClr val="accent2"/>
                </a:solidFill>
              </a:rPr>
              <a:t>UT</a:t>
            </a:r>
            <a:r>
              <a:rPr lang="en-US" sz="1800" dirty="0">
                <a:solidFill>
                  <a:schemeClr val="tx1">
                    <a:lumMod val="65000"/>
                    <a:lumOff val="35000"/>
                  </a:schemeClr>
                </a:solidFill>
              </a:rPr>
              <a:t>RGV – LRGV Water Quality Management and Planning Conference </a:t>
            </a:r>
          </a:p>
        </p:txBody>
      </p:sp>
    </p:spTree>
    <p:extLst>
      <p:ext uri="{BB962C8B-B14F-4D97-AF65-F5344CB8AC3E}">
        <p14:creationId xmlns:p14="http://schemas.microsoft.com/office/powerpoint/2010/main" val="34473705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RE-CONNECTING</a:t>
            </a:r>
            <a:endParaRPr lang="en-US" dirty="0"/>
          </a:p>
        </p:txBody>
      </p:sp>
      <p:pic>
        <p:nvPicPr>
          <p:cNvPr id="8194" name="Picture 2" descr="http://dorkemmyn.org.uk/wp-content/uploads/2011/10/iStock_000007773171Medium24-865x10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1376" y="0"/>
            <a:ext cx="5940624"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p:cNvSpPr txBox="1">
            <a:spLocks/>
          </p:cNvSpPr>
          <p:nvPr/>
        </p:nvSpPr>
        <p:spPr>
          <a:xfrm>
            <a:off x="260350" y="6286500"/>
            <a:ext cx="8940800" cy="40005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800" dirty="0" smtClean="0">
                <a:solidFill>
                  <a:schemeClr val="accent2"/>
                </a:solidFill>
              </a:rPr>
              <a:t>UT</a:t>
            </a:r>
            <a:r>
              <a:rPr lang="en-US" sz="1800" dirty="0" smtClean="0">
                <a:solidFill>
                  <a:schemeClr val="tx1">
                    <a:lumMod val="65000"/>
                    <a:lumOff val="35000"/>
                  </a:schemeClr>
                </a:solidFill>
              </a:rPr>
              <a:t>RGV </a:t>
            </a:r>
            <a:r>
              <a:rPr lang="en-US" sz="1800" dirty="0">
                <a:solidFill>
                  <a:schemeClr val="tx1">
                    <a:lumMod val="65000"/>
                    <a:lumOff val="35000"/>
                  </a:schemeClr>
                </a:solidFill>
              </a:rPr>
              <a:t>– LRGV Water Quality Management and Planning Conference </a:t>
            </a:r>
          </a:p>
        </p:txBody>
      </p:sp>
      <p:sp>
        <p:nvSpPr>
          <p:cNvPr id="9" name="Text Placeholder 8"/>
          <p:cNvSpPr>
            <a:spLocks noGrp="1"/>
          </p:cNvSpPr>
          <p:nvPr>
            <p:ph type="body" idx="1"/>
          </p:nvPr>
        </p:nvSpPr>
        <p:spPr>
          <a:xfrm>
            <a:off x="8275499" y="2825749"/>
            <a:ext cx="2360416" cy="1075267"/>
          </a:xfrm>
        </p:spPr>
        <p:txBody>
          <a:bodyPr>
            <a:normAutofit fontScale="77500" lnSpcReduction="20000"/>
          </a:bodyPr>
          <a:lstStyle/>
          <a:p>
            <a:pPr algn="ctr"/>
            <a:r>
              <a:rPr lang="en-US" b="1" dirty="0" smtClean="0">
                <a:solidFill>
                  <a:schemeClr val="accent2"/>
                </a:solidFill>
              </a:rPr>
              <a:t>PARTNERSHIPS </a:t>
            </a:r>
          </a:p>
          <a:p>
            <a:pPr algn="ctr"/>
            <a:r>
              <a:rPr lang="en-US" dirty="0" smtClean="0"/>
              <a:t>FULLFILL THE </a:t>
            </a:r>
          </a:p>
          <a:p>
            <a:pPr algn="ctr"/>
            <a:r>
              <a:rPr lang="en-US" b="1" dirty="0" smtClean="0">
                <a:solidFill>
                  <a:schemeClr val="accent2"/>
                </a:solidFill>
              </a:rPr>
              <a:t>ULTIMATE GOAL</a:t>
            </a:r>
            <a:endParaRPr lang="en-US" b="1" dirty="0">
              <a:solidFill>
                <a:schemeClr val="accent2"/>
              </a:solidFill>
            </a:endParaRPr>
          </a:p>
        </p:txBody>
      </p:sp>
      <p:sp>
        <p:nvSpPr>
          <p:cNvPr id="10" name="TextBox 9"/>
          <p:cNvSpPr txBox="1"/>
          <p:nvPr/>
        </p:nvSpPr>
        <p:spPr>
          <a:xfrm>
            <a:off x="172662" y="2933700"/>
            <a:ext cx="6078714" cy="2862322"/>
          </a:xfrm>
          <a:prstGeom prst="rect">
            <a:avLst/>
          </a:prstGeom>
          <a:noFill/>
        </p:spPr>
        <p:txBody>
          <a:bodyPr wrap="square" rtlCol="0">
            <a:spAutoFit/>
          </a:bodyPr>
          <a:lstStyle/>
          <a:p>
            <a:r>
              <a:rPr lang="en-US" sz="2400" dirty="0" smtClean="0">
                <a:solidFill>
                  <a:srgbClr val="FC4C02"/>
                </a:solidFill>
              </a:rPr>
              <a:t>“The Blind application of technology </a:t>
            </a:r>
            <a:r>
              <a:rPr lang="en-US" sz="2400" dirty="0" smtClean="0">
                <a:solidFill>
                  <a:schemeClr val="tx2"/>
                </a:solidFill>
              </a:rPr>
              <a:t>might have led to the unsustainable predicament </a:t>
            </a:r>
            <a:r>
              <a:rPr lang="en-US" sz="2400" dirty="0" smtClean="0">
                <a:solidFill>
                  <a:srgbClr val="FC4C02"/>
                </a:solidFill>
              </a:rPr>
              <a:t>of the present world</a:t>
            </a:r>
            <a:r>
              <a:rPr lang="is-IS" sz="2400" dirty="0">
                <a:solidFill>
                  <a:srgbClr val="FC4C02"/>
                </a:solidFill>
              </a:rPr>
              <a:t>,</a:t>
            </a:r>
            <a:endParaRPr lang="is-IS" sz="2400" dirty="0" smtClean="0">
              <a:solidFill>
                <a:srgbClr val="FC4C02"/>
              </a:solidFill>
            </a:endParaRPr>
          </a:p>
          <a:p>
            <a:endParaRPr lang="is-IS" sz="1000" i="1" dirty="0">
              <a:solidFill>
                <a:srgbClr val="FC4C02"/>
              </a:solidFill>
            </a:endParaRPr>
          </a:p>
          <a:p>
            <a:r>
              <a:rPr lang="is-IS" sz="2400" i="1" dirty="0" smtClean="0">
                <a:solidFill>
                  <a:schemeClr val="tx1">
                    <a:lumMod val="65000"/>
                    <a:lumOff val="35000"/>
                  </a:schemeClr>
                </a:solidFill>
              </a:rPr>
              <a:t>              But one thing is for certain...</a:t>
            </a:r>
          </a:p>
          <a:p>
            <a:endParaRPr lang="is-IS" sz="1000" b="1" dirty="0">
              <a:solidFill>
                <a:schemeClr val="tx1">
                  <a:lumMod val="65000"/>
                  <a:lumOff val="35000"/>
                </a:schemeClr>
              </a:solidFill>
            </a:endParaRPr>
          </a:p>
          <a:p>
            <a:r>
              <a:rPr lang="is-IS" sz="2400" dirty="0" smtClean="0">
                <a:solidFill>
                  <a:schemeClr val="accent2"/>
                </a:solidFill>
              </a:rPr>
              <a:t>Engineers will play a key role </a:t>
            </a:r>
            <a:r>
              <a:rPr lang="is-IS" sz="2400" b="1" dirty="0" smtClean="0">
                <a:solidFill>
                  <a:schemeClr val="tx1">
                    <a:lumMod val="65000"/>
                    <a:lumOff val="35000"/>
                  </a:schemeClr>
                </a:solidFill>
              </a:rPr>
              <a:t>in partnership with others</a:t>
            </a:r>
            <a:r>
              <a:rPr lang="is-IS" sz="2400" dirty="0" smtClean="0">
                <a:solidFill>
                  <a:schemeClr val="tx1">
                    <a:lumMod val="65000"/>
                    <a:lumOff val="35000"/>
                  </a:schemeClr>
                </a:solidFill>
              </a:rPr>
              <a:t> </a:t>
            </a:r>
            <a:r>
              <a:rPr lang="is-IS" sz="2400" dirty="0" smtClean="0">
                <a:solidFill>
                  <a:schemeClr val="accent2"/>
                </a:solidFill>
              </a:rPr>
              <a:t>in developing a sustainable future!”</a:t>
            </a:r>
          </a:p>
          <a:p>
            <a:r>
              <a:rPr lang="en-US" sz="1600" i="1" dirty="0">
                <a:solidFill>
                  <a:schemeClr val="accent4"/>
                </a:solidFill>
              </a:rPr>
              <a:t>	</a:t>
            </a:r>
            <a:r>
              <a:rPr lang="en-US" sz="1600" i="1" dirty="0" smtClean="0">
                <a:solidFill>
                  <a:schemeClr val="accent4"/>
                </a:solidFill>
              </a:rPr>
              <a:t>			                  -Paul </a:t>
            </a:r>
            <a:r>
              <a:rPr lang="en-US" sz="1600" i="1" dirty="0" err="1" smtClean="0">
                <a:solidFill>
                  <a:schemeClr val="accent4"/>
                </a:solidFill>
              </a:rPr>
              <a:t>Jowitt</a:t>
            </a:r>
            <a:endParaRPr lang="is-IS" sz="1600" i="1" dirty="0">
              <a:solidFill>
                <a:srgbClr val="FC4C02"/>
              </a:solidFill>
            </a:endParaRPr>
          </a:p>
        </p:txBody>
      </p:sp>
    </p:spTree>
    <p:extLst>
      <p:ext uri="{BB962C8B-B14F-4D97-AF65-F5344CB8AC3E}">
        <p14:creationId xmlns:p14="http://schemas.microsoft.com/office/powerpoint/2010/main" val="26961458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INTENT | OUR FUTURE </a:t>
            </a:r>
            <a:r>
              <a:rPr lang="en-US" dirty="0" smtClean="0">
                <a:solidFill>
                  <a:schemeClr val="accent2"/>
                </a:solidFill>
              </a:rPr>
              <a:t>QUALITY OF LIFE</a:t>
            </a:r>
            <a:endParaRPr lang="en-US" dirty="0">
              <a:solidFill>
                <a:schemeClr val="accent2"/>
              </a:solidFill>
            </a:endParaRPr>
          </a:p>
        </p:txBody>
      </p:sp>
      <p:sp>
        <p:nvSpPr>
          <p:cNvPr id="6" name="Text Placeholder 5"/>
          <p:cNvSpPr>
            <a:spLocks noGrp="1"/>
          </p:cNvSpPr>
          <p:nvPr>
            <p:ph type="body" idx="2"/>
          </p:nvPr>
        </p:nvSpPr>
        <p:spPr>
          <a:xfrm>
            <a:off x="812799" y="1752600"/>
            <a:ext cx="1998134" cy="4343400"/>
          </a:xfrm>
        </p:spPr>
        <p:txBody>
          <a:bodyPr>
            <a:normAutofit fontScale="92500"/>
          </a:bodyPr>
          <a:lstStyle/>
          <a:p>
            <a:r>
              <a:rPr lang="en-US" sz="1600" i="1" dirty="0" smtClean="0"/>
              <a:t>“If you want to awaken all of humanity, then awaken all of yourself.</a:t>
            </a:r>
          </a:p>
          <a:p>
            <a:r>
              <a:rPr lang="en-US" sz="1600" i="1" dirty="0" smtClean="0"/>
              <a:t>If you want to eliminate the suffering in the world then eliminate all that is dark and negative in yourself.</a:t>
            </a:r>
          </a:p>
          <a:p>
            <a:r>
              <a:rPr lang="en-US" sz="1600" i="1" dirty="0" smtClean="0"/>
              <a:t>Truly the greatest gift you have to give is that of your own             Self-transformation.”</a:t>
            </a:r>
          </a:p>
          <a:p>
            <a:r>
              <a:rPr lang="en-US" sz="1400" i="1" dirty="0" smtClean="0"/>
              <a:t> -Lao Tzu</a:t>
            </a:r>
          </a:p>
        </p:txBody>
      </p:sp>
      <p:pic>
        <p:nvPicPr>
          <p:cNvPr id="12" name="Picture 11"/>
          <p:cNvPicPr>
            <a:picLocks noChangeAspect="1"/>
          </p:cNvPicPr>
          <p:nvPr/>
        </p:nvPicPr>
        <p:blipFill>
          <a:blip r:embed="rId3"/>
          <a:stretch>
            <a:fillRect/>
          </a:stretch>
        </p:blipFill>
        <p:spPr>
          <a:xfrm>
            <a:off x="3979367" y="1739899"/>
            <a:ext cx="7037493" cy="4398433"/>
          </a:xfrm>
          <a:prstGeom prst="rect">
            <a:avLst/>
          </a:prstGeom>
        </p:spPr>
      </p:pic>
      <p:sp>
        <p:nvSpPr>
          <p:cNvPr id="5" name="Subtitle 2"/>
          <p:cNvSpPr txBox="1">
            <a:spLocks/>
          </p:cNvSpPr>
          <p:nvPr/>
        </p:nvSpPr>
        <p:spPr>
          <a:xfrm>
            <a:off x="260350" y="6343650"/>
            <a:ext cx="8940800" cy="40005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800" dirty="0">
                <a:solidFill>
                  <a:schemeClr val="accent2"/>
                </a:solidFill>
              </a:rPr>
              <a:t>UT</a:t>
            </a:r>
            <a:r>
              <a:rPr lang="en-US" sz="1800" dirty="0">
                <a:solidFill>
                  <a:schemeClr val="tx1">
                    <a:lumMod val="65000"/>
                    <a:lumOff val="35000"/>
                  </a:schemeClr>
                </a:solidFill>
              </a:rPr>
              <a:t>RGV – LRGV Water Quality Management and Planning Conference </a:t>
            </a:r>
          </a:p>
        </p:txBody>
      </p:sp>
      <p:sp>
        <p:nvSpPr>
          <p:cNvPr id="7" name="TextBox 6"/>
          <p:cNvSpPr txBox="1"/>
          <p:nvPr/>
        </p:nvSpPr>
        <p:spPr>
          <a:xfrm>
            <a:off x="4231313" y="1752600"/>
            <a:ext cx="5300133" cy="707886"/>
          </a:xfrm>
          <a:prstGeom prst="rect">
            <a:avLst/>
          </a:prstGeom>
          <a:noFill/>
        </p:spPr>
        <p:txBody>
          <a:bodyPr wrap="square" rtlCol="0">
            <a:spAutoFit/>
          </a:bodyPr>
          <a:lstStyle/>
          <a:p>
            <a:r>
              <a:rPr lang="en-US" sz="2000" dirty="0" smtClean="0">
                <a:solidFill>
                  <a:srgbClr val="FC4C02"/>
                </a:solidFill>
              </a:rPr>
              <a:t>“EDUCATION </a:t>
            </a:r>
            <a:r>
              <a:rPr lang="en-US" sz="2000" dirty="0" smtClean="0">
                <a:solidFill>
                  <a:schemeClr val="tx2"/>
                </a:solidFill>
              </a:rPr>
              <a:t>is the most powerful weapon we can use</a:t>
            </a:r>
            <a:r>
              <a:rPr lang="en-US" sz="2000" dirty="0" smtClean="0">
                <a:solidFill>
                  <a:srgbClr val="FC4C02"/>
                </a:solidFill>
              </a:rPr>
              <a:t> TO CHANGE THE WORLD”</a:t>
            </a:r>
            <a:r>
              <a:rPr lang="en-US" dirty="0" smtClean="0"/>
              <a:t>       </a:t>
            </a:r>
            <a:r>
              <a:rPr lang="en-US" sz="1600" i="1" dirty="0" smtClean="0">
                <a:solidFill>
                  <a:schemeClr val="accent4"/>
                </a:solidFill>
              </a:rPr>
              <a:t>-Nelson Mandela</a:t>
            </a:r>
            <a:endParaRPr lang="en-US" sz="1600" i="1" dirty="0">
              <a:solidFill>
                <a:schemeClr val="accent4"/>
              </a:solidFill>
            </a:endParaRPr>
          </a:p>
        </p:txBody>
      </p:sp>
    </p:spTree>
    <p:extLst>
      <p:ext uri="{BB962C8B-B14F-4D97-AF65-F5344CB8AC3E}">
        <p14:creationId xmlns:p14="http://schemas.microsoft.com/office/powerpoint/2010/main" val="222555409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000328" y="1756834"/>
            <a:ext cx="10871200" cy="3124200"/>
          </a:xfrm>
        </p:spPr>
        <p:txBody>
          <a:bodyPr>
            <a:normAutofit/>
          </a:bodyPr>
          <a:lstStyle/>
          <a:p>
            <a:pPr marL="0" indent="0">
              <a:spcBef>
                <a:spcPts val="0"/>
              </a:spcBef>
              <a:buNone/>
            </a:pPr>
            <a:r>
              <a:rPr lang="en-US" sz="4000" dirty="0" smtClean="0">
                <a:solidFill>
                  <a:schemeClr val="tx2"/>
                </a:solidFill>
              </a:rPr>
              <a:t>MARIANELLA Q. FRANKLIN</a:t>
            </a:r>
            <a:r>
              <a:rPr lang="en-US" sz="4000" dirty="0" smtClean="0"/>
              <a:t> </a:t>
            </a:r>
          </a:p>
          <a:p>
            <a:pPr marL="0" indent="0">
              <a:spcBef>
                <a:spcPts val="0"/>
              </a:spcBef>
              <a:buNone/>
            </a:pPr>
            <a:r>
              <a:rPr lang="en-US" sz="2800" dirty="0" smtClean="0">
                <a:solidFill>
                  <a:schemeClr val="accent2"/>
                </a:solidFill>
              </a:rPr>
              <a:t>UT</a:t>
            </a:r>
            <a:r>
              <a:rPr lang="en-US" sz="2800" dirty="0" smtClean="0">
                <a:solidFill>
                  <a:srgbClr val="564B3C"/>
                </a:solidFill>
              </a:rPr>
              <a:t>RGV Chief Sustainability Officer</a:t>
            </a:r>
          </a:p>
          <a:p>
            <a:pPr marL="0" indent="0">
              <a:spcBef>
                <a:spcPts val="0"/>
              </a:spcBef>
              <a:buNone/>
            </a:pPr>
            <a:r>
              <a:rPr lang="en-US" sz="2400" dirty="0" err="1" smtClean="0">
                <a:solidFill>
                  <a:schemeClr val="accent2"/>
                </a:solidFill>
              </a:rPr>
              <a:t>marianella.franklin@utrgv.edu</a:t>
            </a:r>
            <a:endParaRPr lang="en-US" sz="2400" dirty="0" smtClean="0">
              <a:solidFill>
                <a:schemeClr val="accent2"/>
              </a:solidFill>
            </a:endParaRPr>
          </a:p>
          <a:p>
            <a:pPr marL="0" indent="0">
              <a:spcBef>
                <a:spcPts val="0"/>
              </a:spcBef>
              <a:buNone/>
            </a:pPr>
            <a:endParaRPr lang="en-US" sz="1000" dirty="0" smtClean="0">
              <a:solidFill>
                <a:schemeClr val="accent2"/>
              </a:solidFill>
            </a:endParaRPr>
          </a:p>
          <a:p>
            <a:pPr marL="0" indent="0">
              <a:spcBef>
                <a:spcPts val="0"/>
              </a:spcBef>
              <a:buNone/>
            </a:pPr>
            <a:r>
              <a:rPr lang="en-US" sz="2000" dirty="0" smtClean="0">
                <a:solidFill>
                  <a:srgbClr val="564B3C"/>
                </a:solidFill>
              </a:rPr>
              <a:t>www.facebook.com/</a:t>
            </a:r>
            <a:r>
              <a:rPr lang="en-US" sz="2000" dirty="0" err="1" smtClean="0">
                <a:solidFill>
                  <a:srgbClr val="564B3C"/>
                </a:solidFill>
              </a:rPr>
              <a:t>UTRGVSustainability</a:t>
            </a:r>
            <a:endParaRPr lang="en-US" sz="2000" dirty="0" smtClean="0">
              <a:solidFill>
                <a:srgbClr val="564B3C"/>
              </a:solidFill>
            </a:endParaRPr>
          </a:p>
          <a:p>
            <a:pPr marL="0" indent="0">
              <a:buNone/>
            </a:pPr>
            <a:r>
              <a:rPr lang="en-US" sz="2000" dirty="0" err="1" smtClean="0">
                <a:solidFill>
                  <a:schemeClr val="tx1">
                    <a:lumMod val="65000"/>
                    <a:lumOff val="35000"/>
                  </a:schemeClr>
                </a:solidFill>
              </a:rPr>
              <a:t>www.utrgv.edu</a:t>
            </a:r>
            <a:r>
              <a:rPr lang="en-US" sz="2000" dirty="0" smtClean="0">
                <a:solidFill>
                  <a:schemeClr val="tx1">
                    <a:lumMod val="65000"/>
                    <a:lumOff val="35000"/>
                  </a:schemeClr>
                </a:solidFill>
              </a:rPr>
              <a:t>/sustainability/</a:t>
            </a:r>
          </a:p>
          <a:p>
            <a:endParaRPr lang="en-US" dirty="0" smtClean="0"/>
          </a:p>
        </p:txBody>
      </p:sp>
      <p:pic>
        <p:nvPicPr>
          <p:cNvPr id="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1841" b="28592"/>
          <a:stretch/>
        </p:blipFill>
        <p:spPr bwMode="auto">
          <a:xfrm>
            <a:off x="928865" y="3695700"/>
            <a:ext cx="8691831"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90600" y="289983"/>
            <a:ext cx="3894667" cy="923330"/>
          </a:xfrm>
          <a:prstGeom prst="rect">
            <a:avLst/>
          </a:prstGeom>
          <a:noFill/>
        </p:spPr>
        <p:txBody>
          <a:bodyPr wrap="square" rtlCol="0">
            <a:spAutoFit/>
          </a:bodyPr>
          <a:lstStyle/>
          <a:p>
            <a:r>
              <a:rPr lang="en-US" sz="5400" dirty="0" smtClean="0">
                <a:solidFill>
                  <a:srgbClr val="564B3C"/>
                </a:solidFill>
              </a:rPr>
              <a:t>THANK</a:t>
            </a:r>
            <a:r>
              <a:rPr lang="en-US" sz="5400" dirty="0" smtClean="0">
                <a:solidFill>
                  <a:srgbClr val="FC4C02"/>
                </a:solidFill>
              </a:rPr>
              <a:t> YOU!</a:t>
            </a:r>
            <a:endParaRPr lang="en-US" sz="5400" dirty="0">
              <a:solidFill>
                <a:srgbClr val="FC4C02"/>
              </a:solidFill>
            </a:endParaRPr>
          </a:p>
        </p:txBody>
      </p:sp>
      <p:sp>
        <p:nvSpPr>
          <p:cNvPr id="7" name="Subtitle 2"/>
          <p:cNvSpPr txBox="1">
            <a:spLocks/>
          </p:cNvSpPr>
          <p:nvPr/>
        </p:nvSpPr>
        <p:spPr>
          <a:xfrm>
            <a:off x="260350" y="6286500"/>
            <a:ext cx="8940800" cy="40005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800" dirty="0">
                <a:solidFill>
                  <a:schemeClr val="accent2"/>
                </a:solidFill>
              </a:rPr>
              <a:t>UT</a:t>
            </a:r>
            <a:r>
              <a:rPr lang="en-US" sz="1800" dirty="0">
                <a:solidFill>
                  <a:schemeClr val="tx1">
                    <a:lumMod val="65000"/>
                    <a:lumOff val="35000"/>
                  </a:schemeClr>
                </a:solidFill>
              </a:rPr>
              <a:t>RGV – LRGV Water Quality Management and Planning Conference </a:t>
            </a:r>
          </a:p>
        </p:txBody>
      </p:sp>
    </p:spTree>
    <p:extLst>
      <p:ext uri="{BB962C8B-B14F-4D97-AF65-F5344CB8AC3E}">
        <p14:creationId xmlns:p14="http://schemas.microsoft.com/office/powerpoint/2010/main" val="6740177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04521" y="0"/>
            <a:ext cx="11304610" cy="1535374"/>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dirty="0" smtClean="0">
                <a:solidFill>
                  <a:schemeClr val="accent1"/>
                </a:solidFill>
              </a:rPr>
              <a:t>GUIDING </a:t>
            </a:r>
            <a:r>
              <a:rPr lang="en-US" dirty="0" smtClean="0">
                <a:solidFill>
                  <a:schemeClr val="accent2"/>
                </a:solidFill>
              </a:rPr>
              <a:t>PRINCIPLES</a:t>
            </a:r>
            <a:endParaRPr lang="en-US" dirty="0">
              <a:solidFill>
                <a:schemeClr val="accent2"/>
              </a:solidFill>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9285" y="1780262"/>
            <a:ext cx="4898571" cy="4843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61481" y="2017951"/>
            <a:ext cx="2489200" cy="830997"/>
          </a:xfrm>
          <a:prstGeom prst="rect">
            <a:avLst/>
          </a:prstGeom>
          <a:noFill/>
        </p:spPr>
        <p:txBody>
          <a:bodyPr wrap="square" rtlCol="0">
            <a:spAutoFit/>
          </a:bodyPr>
          <a:lstStyle/>
          <a:p>
            <a:r>
              <a:rPr lang="en-US" sz="4800" dirty="0" smtClean="0">
                <a:solidFill>
                  <a:schemeClr val="accent1"/>
                </a:solidFill>
              </a:rPr>
              <a:t>PROTECT</a:t>
            </a:r>
            <a:endParaRPr lang="en-US" sz="4800" dirty="0">
              <a:solidFill>
                <a:schemeClr val="accent1"/>
              </a:solidFill>
            </a:endParaRPr>
          </a:p>
        </p:txBody>
      </p:sp>
      <p:sp>
        <p:nvSpPr>
          <p:cNvPr id="9" name="Subtitle 2"/>
          <p:cNvSpPr txBox="1">
            <a:spLocks/>
          </p:cNvSpPr>
          <p:nvPr/>
        </p:nvSpPr>
        <p:spPr>
          <a:xfrm>
            <a:off x="228600" y="6254365"/>
            <a:ext cx="8940800" cy="40005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800" dirty="0">
                <a:solidFill>
                  <a:schemeClr val="accent2"/>
                </a:solidFill>
              </a:rPr>
              <a:t>UT</a:t>
            </a:r>
            <a:r>
              <a:rPr lang="en-US" sz="1800" dirty="0">
                <a:solidFill>
                  <a:schemeClr val="tx1">
                    <a:lumMod val="65000"/>
                    <a:lumOff val="35000"/>
                  </a:schemeClr>
                </a:solidFill>
              </a:rPr>
              <a:t>RGV – LRGV Water Quality Management and Planning Conference </a:t>
            </a:r>
          </a:p>
        </p:txBody>
      </p:sp>
      <p:sp>
        <p:nvSpPr>
          <p:cNvPr id="10" name="Rectangle 3"/>
          <p:cNvSpPr>
            <a:spLocks noChangeArrowheads="1"/>
          </p:cNvSpPr>
          <p:nvPr/>
        </p:nvSpPr>
        <p:spPr bwMode="white">
          <a:xfrm>
            <a:off x="593558" y="2914818"/>
            <a:ext cx="5021179" cy="2298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533400" indent="-533400">
              <a:spcBef>
                <a:spcPct val="20000"/>
              </a:spcBef>
              <a:buChar char="•"/>
              <a:defRPr sz="2800">
                <a:solidFill>
                  <a:srgbClr val="B0EFFE"/>
                </a:solidFill>
                <a:latin typeface="Arial" charset="0"/>
              </a:defRPr>
            </a:lvl1pPr>
            <a:lvl2pPr marL="914400" indent="-457200">
              <a:spcBef>
                <a:spcPct val="20000"/>
              </a:spcBef>
              <a:buSzPct val="80000"/>
              <a:buChar char="•"/>
              <a:defRPr sz="2400">
                <a:solidFill>
                  <a:srgbClr val="B0EFFE"/>
                </a:solidFill>
                <a:latin typeface="Arial" charset="0"/>
              </a:defRPr>
            </a:lvl2pPr>
            <a:lvl3pPr marL="1295400" indent="-381000">
              <a:spcBef>
                <a:spcPct val="20000"/>
              </a:spcBef>
              <a:buSzPct val="80000"/>
              <a:buChar char="•"/>
              <a:defRPr sz="2000">
                <a:solidFill>
                  <a:srgbClr val="B0EFFE"/>
                </a:solidFill>
                <a:latin typeface="Arial" charset="0"/>
              </a:defRPr>
            </a:lvl3pPr>
            <a:lvl4pPr marL="1714500" indent="-342900">
              <a:spcBef>
                <a:spcPct val="20000"/>
              </a:spcBef>
              <a:buSzPct val="80000"/>
              <a:buChar char="•"/>
              <a:defRPr>
                <a:solidFill>
                  <a:srgbClr val="B0EFFE"/>
                </a:solidFill>
                <a:latin typeface="Arial" charset="0"/>
              </a:defRPr>
            </a:lvl4pPr>
            <a:lvl5pPr marL="2171700" indent="-342900">
              <a:spcBef>
                <a:spcPct val="20000"/>
              </a:spcBef>
              <a:buSzPct val="80000"/>
              <a:buChar char="•"/>
              <a:defRPr>
                <a:solidFill>
                  <a:srgbClr val="B0EFFE"/>
                </a:solidFill>
                <a:latin typeface="Arial" charset="0"/>
              </a:defRPr>
            </a:lvl5pPr>
            <a:lvl6pPr marL="2628900" indent="-342900" fontAlgn="base">
              <a:spcBef>
                <a:spcPct val="20000"/>
              </a:spcBef>
              <a:spcAft>
                <a:spcPct val="0"/>
              </a:spcAft>
              <a:buSzPct val="80000"/>
              <a:buChar char="•"/>
              <a:defRPr>
                <a:solidFill>
                  <a:srgbClr val="B0EFFE"/>
                </a:solidFill>
                <a:latin typeface="Arial" charset="0"/>
              </a:defRPr>
            </a:lvl6pPr>
            <a:lvl7pPr marL="3086100" indent="-342900" fontAlgn="base">
              <a:spcBef>
                <a:spcPct val="20000"/>
              </a:spcBef>
              <a:spcAft>
                <a:spcPct val="0"/>
              </a:spcAft>
              <a:buSzPct val="80000"/>
              <a:buChar char="•"/>
              <a:defRPr>
                <a:solidFill>
                  <a:srgbClr val="B0EFFE"/>
                </a:solidFill>
                <a:latin typeface="Arial" charset="0"/>
              </a:defRPr>
            </a:lvl7pPr>
            <a:lvl8pPr marL="3543300" indent="-342900" fontAlgn="base">
              <a:spcBef>
                <a:spcPct val="20000"/>
              </a:spcBef>
              <a:spcAft>
                <a:spcPct val="0"/>
              </a:spcAft>
              <a:buSzPct val="80000"/>
              <a:buChar char="•"/>
              <a:defRPr>
                <a:solidFill>
                  <a:srgbClr val="B0EFFE"/>
                </a:solidFill>
                <a:latin typeface="Arial" charset="0"/>
              </a:defRPr>
            </a:lvl8pPr>
            <a:lvl9pPr marL="4000500" indent="-342900" fontAlgn="base">
              <a:spcBef>
                <a:spcPct val="20000"/>
              </a:spcBef>
              <a:spcAft>
                <a:spcPct val="0"/>
              </a:spcAft>
              <a:buSzPct val="80000"/>
              <a:buChar char="•"/>
              <a:defRPr>
                <a:solidFill>
                  <a:srgbClr val="B0EFFE"/>
                </a:solidFill>
                <a:latin typeface="Arial" charset="0"/>
              </a:defRPr>
            </a:lvl9pPr>
          </a:lstStyle>
          <a:p>
            <a:pPr>
              <a:buFont typeface="Wingdings" charset="2"/>
              <a:buAutoNum type="arabicPeriod"/>
            </a:pPr>
            <a:r>
              <a:rPr lang="en-US" altLang="en-US" sz="2000" dirty="0">
                <a:solidFill>
                  <a:schemeClr val="accent2"/>
                </a:solidFill>
                <a:latin typeface="+mn-lt"/>
              </a:rPr>
              <a:t>The </a:t>
            </a:r>
            <a:r>
              <a:rPr lang="en-US" altLang="en-US" sz="2000" dirty="0" smtClean="0">
                <a:solidFill>
                  <a:schemeClr val="accent2"/>
                </a:solidFill>
                <a:latin typeface="+mn-lt"/>
              </a:rPr>
              <a:t>Quality </a:t>
            </a:r>
            <a:r>
              <a:rPr lang="en-US" altLang="en-US" sz="2000" dirty="0">
                <a:solidFill>
                  <a:schemeClr val="accent2"/>
                </a:solidFill>
                <a:latin typeface="+mn-lt"/>
              </a:rPr>
              <a:t>of </a:t>
            </a:r>
            <a:r>
              <a:rPr lang="en-US" altLang="en-US" sz="2000" dirty="0" smtClean="0">
                <a:solidFill>
                  <a:schemeClr val="accent2"/>
                </a:solidFill>
                <a:latin typeface="+mn-lt"/>
              </a:rPr>
              <a:t>Life </a:t>
            </a:r>
            <a:r>
              <a:rPr lang="en-US" altLang="en-US" sz="2000" dirty="0">
                <a:solidFill>
                  <a:schemeClr val="accent2"/>
                </a:solidFill>
                <a:latin typeface="+mn-lt"/>
              </a:rPr>
              <a:t>on </a:t>
            </a:r>
            <a:r>
              <a:rPr lang="en-US" altLang="en-US" sz="2000" dirty="0" smtClean="0">
                <a:solidFill>
                  <a:schemeClr val="accent2"/>
                </a:solidFill>
                <a:latin typeface="+mn-lt"/>
              </a:rPr>
              <a:t>Earth</a:t>
            </a:r>
            <a:endParaRPr lang="en-US" altLang="en-US" sz="2000" dirty="0">
              <a:solidFill>
                <a:schemeClr val="accent2"/>
              </a:solidFill>
              <a:latin typeface="+mn-lt"/>
            </a:endParaRPr>
          </a:p>
          <a:p>
            <a:pPr>
              <a:buFont typeface="Wingdings" charset="2"/>
              <a:buAutoNum type="arabicPeriod"/>
            </a:pPr>
            <a:r>
              <a:rPr lang="en-US" altLang="en-US" sz="2000" dirty="0">
                <a:solidFill>
                  <a:schemeClr val="accent2"/>
                </a:solidFill>
                <a:latin typeface="+mn-lt"/>
              </a:rPr>
              <a:t>Efficient Use of the Earth’s Materials</a:t>
            </a:r>
          </a:p>
          <a:p>
            <a:pPr>
              <a:buFont typeface="Wingdings" charset="2"/>
              <a:buAutoNum type="arabicPeriod"/>
            </a:pPr>
            <a:r>
              <a:rPr lang="en-US" altLang="en-US" sz="2000" dirty="0">
                <a:solidFill>
                  <a:schemeClr val="accent2"/>
                </a:solidFill>
                <a:latin typeface="+mn-lt"/>
              </a:rPr>
              <a:t>The Protection of our Global Commons</a:t>
            </a:r>
          </a:p>
          <a:p>
            <a:pPr>
              <a:buFont typeface="Wingdings" charset="2"/>
              <a:buAutoNum type="arabicPeriod"/>
            </a:pPr>
            <a:r>
              <a:rPr lang="en-US" altLang="en-US" sz="2000" dirty="0">
                <a:solidFill>
                  <a:schemeClr val="accent2"/>
                </a:solidFill>
                <a:latin typeface="+mn-lt"/>
              </a:rPr>
              <a:t>The Management of Human Settlements</a:t>
            </a:r>
          </a:p>
          <a:p>
            <a:pPr>
              <a:buFont typeface="Wingdings" charset="2"/>
              <a:buAutoNum type="arabicPeriod"/>
            </a:pPr>
            <a:r>
              <a:rPr lang="en-US" altLang="en-US" sz="2000" dirty="0">
                <a:solidFill>
                  <a:schemeClr val="accent2"/>
                </a:solidFill>
                <a:latin typeface="+mn-lt"/>
              </a:rPr>
              <a:t>Chemicals and Management of </a:t>
            </a:r>
            <a:r>
              <a:rPr lang="en-US" altLang="en-US" sz="2000" dirty="0" smtClean="0">
                <a:solidFill>
                  <a:schemeClr val="accent2"/>
                </a:solidFill>
                <a:latin typeface="+mn-lt"/>
              </a:rPr>
              <a:t>Waste</a:t>
            </a:r>
            <a:endParaRPr lang="en-US" altLang="en-US" sz="2000" dirty="0">
              <a:solidFill>
                <a:schemeClr val="accent2"/>
              </a:solidFill>
              <a:latin typeface="+mn-lt"/>
            </a:endParaRPr>
          </a:p>
          <a:p>
            <a:pPr>
              <a:buFont typeface="Wingdings" charset="2"/>
              <a:buAutoNum type="arabicPeriod"/>
            </a:pPr>
            <a:r>
              <a:rPr lang="en-US" altLang="en-US" sz="2000" dirty="0">
                <a:solidFill>
                  <a:schemeClr val="accent2"/>
                </a:solidFill>
                <a:latin typeface="+mn-lt"/>
              </a:rPr>
              <a:t>Sustainable Economic Growth</a:t>
            </a:r>
          </a:p>
        </p:txBody>
      </p:sp>
    </p:spTree>
    <p:extLst>
      <p:ext uri="{BB962C8B-B14F-4D97-AF65-F5344CB8AC3E}">
        <p14:creationId xmlns:p14="http://schemas.microsoft.com/office/powerpoint/2010/main" val="26695957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2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20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20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20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20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20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nodeType="clickEffect">
                                  <p:stCondLst>
                                    <p:cond delay="0"/>
                                  </p:stCondLst>
                                  <p:childTnLst>
                                    <p:animScale>
                                      <p:cBhvr>
                                        <p:cTn id="42" dur="2000" fill="hold"/>
                                        <p:tgtEl>
                                          <p:spTgt spid="10">
                                            <p:txEl>
                                              <p:pRg st="3" end="3"/>
                                            </p:txEl>
                                          </p:spTgt>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http://www.clipartbest.com/cliparts/di8/X8d/di8X8d4i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5467" y="1306286"/>
            <a:ext cx="4619353" cy="50074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77126" y="1455573"/>
            <a:ext cx="2902391" cy="584776"/>
          </a:xfrm>
          <a:prstGeom prst="rect">
            <a:avLst/>
          </a:prstGeom>
          <a:noFill/>
        </p:spPr>
        <p:txBody>
          <a:bodyPr wrap="square" rtlCol="0">
            <a:spAutoFit/>
          </a:bodyPr>
          <a:lstStyle/>
          <a:p>
            <a:r>
              <a:rPr lang="en-US" sz="3200" dirty="0" smtClean="0">
                <a:solidFill>
                  <a:srgbClr val="7F7F7F"/>
                </a:solidFill>
              </a:rPr>
              <a:t>SUSTAINABILITY</a:t>
            </a:r>
            <a:endParaRPr lang="en-US" sz="3200" dirty="0">
              <a:solidFill>
                <a:srgbClr val="7F7F7F"/>
              </a:solidFill>
            </a:endParaRPr>
          </a:p>
        </p:txBody>
      </p:sp>
      <p:sp>
        <p:nvSpPr>
          <p:cNvPr id="12" name="TextBox 11"/>
          <p:cNvSpPr txBox="1"/>
          <p:nvPr/>
        </p:nvSpPr>
        <p:spPr>
          <a:xfrm rot="17227289">
            <a:off x="1163050" y="3641958"/>
            <a:ext cx="2932882" cy="584775"/>
          </a:xfrm>
          <a:prstGeom prst="rect">
            <a:avLst/>
          </a:prstGeom>
          <a:noFill/>
        </p:spPr>
        <p:txBody>
          <a:bodyPr wrap="square" rtlCol="0">
            <a:spAutoFit/>
          </a:bodyPr>
          <a:lstStyle/>
          <a:p>
            <a:r>
              <a:rPr lang="en-US" sz="3200" dirty="0" smtClean="0">
                <a:solidFill>
                  <a:srgbClr val="595959"/>
                </a:solidFill>
              </a:rPr>
              <a:t>ENVIRONMENT</a:t>
            </a:r>
            <a:endParaRPr lang="en-US" sz="3200" dirty="0">
              <a:solidFill>
                <a:srgbClr val="595959"/>
              </a:solidFill>
            </a:endParaRPr>
          </a:p>
        </p:txBody>
      </p:sp>
      <p:sp>
        <p:nvSpPr>
          <p:cNvPr id="13" name="TextBox 12"/>
          <p:cNvSpPr txBox="1"/>
          <p:nvPr/>
        </p:nvSpPr>
        <p:spPr>
          <a:xfrm rot="16200000">
            <a:off x="2612356" y="4052825"/>
            <a:ext cx="2775859" cy="584775"/>
          </a:xfrm>
          <a:prstGeom prst="rect">
            <a:avLst/>
          </a:prstGeom>
          <a:noFill/>
        </p:spPr>
        <p:txBody>
          <a:bodyPr wrap="square" rtlCol="0">
            <a:spAutoFit/>
          </a:bodyPr>
          <a:lstStyle/>
          <a:p>
            <a:r>
              <a:rPr lang="en-US" sz="3200" dirty="0" smtClean="0">
                <a:solidFill>
                  <a:srgbClr val="595959"/>
                </a:solidFill>
              </a:rPr>
              <a:t>ECONOMY</a:t>
            </a:r>
            <a:endParaRPr lang="en-US" sz="3200" dirty="0">
              <a:solidFill>
                <a:srgbClr val="595959"/>
              </a:solidFill>
            </a:endParaRPr>
          </a:p>
        </p:txBody>
      </p:sp>
      <p:sp>
        <p:nvSpPr>
          <p:cNvPr id="14" name="TextBox 13"/>
          <p:cNvSpPr txBox="1"/>
          <p:nvPr/>
        </p:nvSpPr>
        <p:spPr>
          <a:xfrm rot="4378002">
            <a:off x="4555588" y="3811607"/>
            <a:ext cx="2042419" cy="584775"/>
          </a:xfrm>
          <a:prstGeom prst="rect">
            <a:avLst/>
          </a:prstGeom>
          <a:noFill/>
        </p:spPr>
        <p:txBody>
          <a:bodyPr wrap="square" rtlCol="0">
            <a:spAutoFit/>
          </a:bodyPr>
          <a:lstStyle/>
          <a:p>
            <a:r>
              <a:rPr lang="en-US" sz="3200" dirty="0" smtClean="0">
                <a:solidFill>
                  <a:srgbClr val="595959"/>
                </a:solidFill>
              </a:rPr>
              <a:t>SOCIETY</a:t>
            </a:r>
            <a:endParaRPr lang="en-US" sz="3200" dirty="0">
              <a:solidFill>
                <a:srgbClr val="595959"/>
              </a:solidFill>
            </a:endParaRPr>
          </a:p>
        </p:txBody>
      </p:sp>
      <p:sp>
        <p:nvSpPr>
          <p:cNvPr id="15" name="Vertical Title 14"/>
          <p:cNvSpPr>
            <a:spLocks noGrp="1"/>
          </p:cNvSpPr>
          <p:nvPr>
            <p:ph type="title" orient="vert"/>
          </p:nvPr>
        </p:nvSpPr>
        <p:spPr>
          <a:xfrm>
            <a:off x="8955314" y="1088572"/>
            <a:ext cx="2743200" cy="4789714"/>
          </a:xfrm>
        </p:spPr>
        <p:txBody>
          <a:bodyPr/>
          <a:lstStyle/>
          <a:p>
            <a:pPr algn="ctr"/>
            <a:r>
              <a:rPr lang="en-US" dirty="0" smtClean="0">
                <a:solidFill>
                  <a:schemeClr val="accent2"/>
                </a:solidFill>
              </a:rPr>
              <a:t>POSITIVE</a:t>
            </a:r>
            <a:r>
              <a:rPr lang="en-US" dirty="0" smtClean="0"/>
              <a:t>  IMPACT</a:t>
            </a:r>
            <a:endParaRPr lang="en-US" dirty="0"/>
          </a:p>
        </p:txBody>
      </p:sp>
      <p:sp>
        <p:nvSpPr>
          <p:cNvPr id="16" name="Vertical Text Placeholder 15"/>
          <p:cNvSpPr>
            <a:spLocks noGrp="1"/>
          </p:cNvSpPr>
          <p:nvPr>
            <p:ph type="body" orient="vert" idx="1"/>
          </p:nvPr>
        </p:nvSpPr>
        <p:spPr>
          <a:xfrm>
            <a:off x="-10602686" y="718457"/>
            <a:ext cx="7416800" cy="5516564"/>
          </a:xfrm>
        </p:spPr>
        <p:txBody>
          <a:bodyPr/>
          <a:lstStyle/>
          <a:p>
            <a:endParaRPr lang="en-US" dirty="0"/>
          </a:p>
        </p:txBody>
      </p:sp>
      <p:sp>
        <p:nvSpPr>
          <p:cNvPr id="17" name="Rectangle 16"/>
          <p:cNvSpPr/>
          <p:nvPr/>
        </p:nvSpPr>
        <p:spPr>
          <a:xfrm>
            <a:off x="501903" y="348734"/>
            <a:ext cx="7151963" cy="707886"/>
          </a:xfrm>
          <a:prstGeom prst="rect">
            <a:avLst/>
          </a:prstGeom>
        </p:spPr>
        <p:txBody>
          <a:bodyPr wrap="square">
            <a:spAutoFit/>
          </a:bodyPr>
          <a:lstStyle/>
          <a:p>
            <a:r>
              <a:rPr lang="en-US" sz="4000" dirty="0" smtClean="0">
                <a:solidFill>
                  <a:schemeClr val="accent1"/>
                </a:solidFill>
              </a:rPr>
              <a:t>SYSTEMS THINKING | </a:t>
            </a:r>
            <a:r>
              <a:rPr lang="en-US" sz="4000" dirty="0" smtClean="0">
                <a:solidFill>
                  <a:schemeClr val="accent2"/>
                </a:solidFill>
              </a:rPr>
              <a:t>BALANCE</a:t>
            </a:r>
            <a:endParaRPr lang="en-US" sz="4000" dirty="0">
              <a:solidFill>
                <a:schemeClr val="accent2"/>
              </a:solidFill>
            </a:endParaRPr>
          </a:p>
        </p:txBody>
      </p:sp>
      <p:sp>
        <p:nvSpPr>
          <p:cNvPr id="11" name="Subtitle 2"/>
          <p:cNvSpPr txBox="1">
            <a:spLocks/>
          </p:cNvSpPr>
          <p:nvPr/>
        </p:nvSpPr>
        <p:spPr>
          <a:xfrm>
            <a:off x="260350" y="6324600"/>
            <a:ext cx="8940800" cy="40005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800" dirty="0">
                <a:solidFill>
                  <a:schemeClr val="accent2"/>
                </a:solidFill>
              </a:rPr>
              <a:t>UT</a:t>
            </a:r>
            <a:r>
              <a:rPr lang="en-US" sz="1800" dirty="0">
                <a:solidFill>
                  <a:schemeClr val="tx1">
                    <a:lumMod val="65000"/>
                    <a:lumOff val="35000"/>
                  </a:schemeClr>
                </a:solidFill>
              </a:rPr>
              <a:t>RGV – LRGV Water Quality Management and Planning Conference </a:t>
            </a:r>
          </a:p>
        </p:txBody>
      </p:sp>
    </p:spTree>
    <p:extLst>
      <p:ext uri="{BB962C8B-B14F-4D97-AF65-F5344CB8AC3E}">
        <p14:creationId xmlns:p14="http://schemas.microsoft.com/office/powerpoint/2010/main" val="20991891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United Nations Global Goals for Sustainable Development</a:t>
            </a:r>
            <a:endParaRPr lang="en-US" dirty="0"/>
          </a:p>
        </p:txBody>
      </p:sp>
      <p:pic>
        <p:nvPicPr>
          <p:cNvPr id="10" name="Picture 9"/>
          <p:cNvPicPr>
            <a:picLocks noChangeAspect="1"/>
          </p:cNvPicPr>
          <p:nvPr/>
        </p:nvPicPr>
        <p:blipFill rotWithShape="1">
          <a:blip r:embed="rId3"/>
          <a:srcRect l="8333" t="21543" r="8122" b="22524"/>
          <a:stretch/>
        </p:blipFill>
        <p:spPr>
          <a:xfrm>
            <a:off x="2048933" y="5384775"/>
            <a:ext cx="10016067" cy="1261535"/>
          </a:xfrm>
          <a:prstGeom prst="rect">
            <a:avLst/>
          </a:prstGeom>
        </p:spPr>
      </p:pic>
      <p:pic>
        <p:nvPicPr>
          <p:cNvPr id="11" name="Picture 10"/>
          <p:cNvPicPr>
            <a:picLocks noChangeAspect="1"/>
          </p:cNvPicPr>
          <p:nvPr/>
        </p:nvPicPr>
        <p:blipFill rotWithShape="1">
          <a:blip r:embed="rId4"/>
          <a:srcRect t="17004" b="1063"/>
          <a:stretch/>
        </p:blipFill>
        <p:spPr>
          <a:xfrm>
            <a:off x="2002363" y="50799"/>
            <a:ext cx="10189637" cy="4560004"/>
          </a:xfrm>
          <a:prstGeom prst="rect">
            <a:avLst/>
          </a:prstGeom>
        </p:spPr>
      </p:pic>
      <p:sp>
        <p:nvSpPr>
          <p:cNvPr id="13" name="Rectangle 12"/>
          <p:cNvSpPr/>
          <p:nvPr/>
        </p:nvSpPr>
        <p:spPr>
          <a:xfrm>
            <a:off x="8821788" y="6387064"/>
            <a:ext cx="3044599" cy="369332"/>
          </a:xfrm>
          <a:prstGeom prst="rect">
            <a:avLst/>
          </a:prstGeom>
        </p:spPr>
        <p:txBody>
          <a:bodyPr wrap="none">
            <a:spAutoFit/>
          </a:bodyPr>
          <a:lstStyle/>
          <a:p>
            <a:r>
              <a:rPr lang="en-US" dirty="0">
                <a:solidFill>
                  <a:srgbClr val="4F90F8"/>
                </a:solidFill>
              </a:rPr>
              <a:t>s</a:t>
            </a:r>
            <a:r>
              <a:rPr lang="en-US" dirty="0" smtClean="0">
                <a:solidFill>
                  <a:srgbClr val="4F90F8"/>
                </a:solidFill>
              </a:rPr>
              <a:t>ustainabledevelopment.un.org</a:t>
            </a:r>
            <a:endParaRPr lang="en-US" dirty="0">
              <a:solidFill>
                <a:srgbClr val="4F90F8"/>
              </a:solidFill>
            </a:endParaRPr>
          </a:p>
        </p:txBody>
      </p:sp>
    </p:spTree>
    <p:extLst>
      <p:ext uri="{BB962C8B-B14F-4D97-AF65-F5344CB8AC3E}">
        <p14:creationId xmlns:p14="http://schemas.microsoft.com/office/powerpoint/2010/main" val="12463157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EDUCATION FOR SUSTAINABLE DEVELOPMENT</a:t>
            </a:r>
            <a:endParaRPr lang="en-US" dirty="0"/>
          </a:p>
        </p:txBody>
      </p:sp>
      <p:sp>
        <p:nvSpPr>
          <p:cNvPr id="6" name="TextBox 5"/>
          <p:cNvSpPr txBox="1"/>
          <p:nvPr/>
        </p:nvSpPr>
        <p:spPr>
          <a:xfrm>
            <a:off x="13758333" y="3285067"/>
            <a:ext cx="184666" cy="369332"/>
          </a:xfrm>
          <a:prstGeom prst="rect">
            <a:avLst/>
          </a:prstGeom>
          <a:noFill/>
        </p:spPr>
        <p:txBody>
          <a:bodyPr wrap="none" rtlCol="0">
            <a:spAutoFit/>
          </a:bodyPr>
          <a:lstStyle/>
          <a:p>
            <a:endParaRPr lang="en-US" dirty="0"/>
          </a:p>
        </p:txBody>
      </p:sp>
      <p:pic>
        <p:nvPicPr>
          <p:cNvPr id="8" name="Picture 7"/>
          <p:cNvPicPr>
            <a:picLocks noChangeAspect="1"/>
          </p:cNvPicPr>
          <p:nvPr/>
        </p:nvPicPr>
        <p:blipFill>
          <a:blip r:embed="rId3"/>
          <a:stretch>
            <a:fillRect/>
          </a:stretch>
        </p:blipFill>
        <p:spPr>
          <a:xfrm>
            <a:off x="397932" y="381004"/>
            <a:ext cx="931333" cy="931333"/>
          </a:xfrm>
          <a:prstGeom prst="rect">
            <a:avLst/>
          </a:prstGeom>
        </p:spPr>
      </p:pic>
      <p:pic>
        <p:nvPicPr>
          <p:cNvPr id="9" name="Picture 8"/>
          <p:cNvPicPr>
            <a:picLocks noChangeAspect="1"/>
          </p:cNvPicPr>
          <p:nvPr/>
        </p:nvPicPr>
        <p:blipFill>
          <a:blip r:embed="rId4"/>
          <a:stretch>
            <a:fillRect/>
          </a:stretch>
        </p:blipFill>
        <p:spPr>
          <a:xfrm>
            <a:off x="389467" y="1430861"/>
            <a:ext cx="931333" cy="931333"/>
          </a:xfrm>
          <a:prstGeom prst="rect">
            <a:avLst/>
          </a:prstGeom>
        </p:spPr>
      </p:pic>
      <p:pic>
        <p:nvPicPr>
          <p:cNvPr id="10" name="Picture 9"/>
          <p:cNvPicPr>
            <a:picLocks noChangeAspect="1"/>
          </p:cNvPicPr>
          <p:nvPr/>
        </p:nvPicPr>
        <p:blipFill>
          <a:blip r:embed="rId5"/>
          <a:stretch>
            <a:fillRect/>
          </a:stretch>
        </p:blipFill>
        <p:spPr>
          <a:xfrm>
            <a:off x="397933" y="2489183"/>
            <a:ext cx="931333" cy="931333"/>
          </a:xfrm>
          <a:prstGeom prst="rect">
            <a:avLst/>
          </a:prstGeom>
        </p:spPr>
      </p:pic>
      <p:pic>
        <p:nvPicPr>
          <p:cNvPr id="11" name="Picture 10"/>
          <p:cNvPicPr>
            <a:picLocks noChangeAspect="1"/>
          </p:cNvPicPr>
          <p:nvPr/>
        </p:nvPicPr>
        <p:blipFill>
          <a:blip r:embed="rId6"/>
          <a:stretch>
            <a:fillRect/>
          </a:stretch>
        </p:blipFill>
        <p:spPr>
          <a:xfrm>
            <a:off x="389467" y="3547507"/>
            <a:ext cx="931333" cy="931333"/>
          </a:xfrm>
          <a:prstGeom prst="rect">
            <a:avLst/>
          </a:prstGeom>
        </p:spPr>
      </p:pic>
      <p:pic>
        <p:nvPicPr>
          <p:cNvPr id="12" name="Picture 11"/>
          <p:cNvPicPr>
            <a:picLocks noChangeAspect="1"/>
          </p:cNvPicPr>
          <p:nvPr/>
        </p:nvPicPr>
        <p:blipFill>
          <a:blip r:embed="rId7"/>
          <a:stretch>
            <a:fillRect/>
          </a:stretch>
        </p:blipFill>
        <p:spPr>
          <a:xfrm>
            <a:off x="3251252" y="389466"/>
            <a:ext cx="931332" cy="931332"/>
          </a:xfrm>
          <a:prstGeom prst="rect">
            <a:avLst/>
          </a:prstGeom>
        </p:spPr>
      </p:pic>
      <p:pic>
        <p:nvPicPr>
          <p:cNvPr id="13" name="Picture 12"/>
          <p:cNvPicPr>
            <a:picLocks noChangeAspect="1"/>
          </p:cNvPicPr>
          <p:nvPr/>
        </p:nvPicPr>
        <p:blipFill>
          <a:blip r:embed="rId8"/>
          <a:stretch>
            <a:fillRect/>
          </a:stretch>
        </p:blipFill>
        <p:spPr>
          <a:xfrm>
            <a:off x="3259718" y="1447799"/>
            <a:ext cx="931332" cy="931332"/>
          </a:xfrm>
          <a:prstGeom prst="rect">
            <a:avLst/>
          </a:prstGeom>
        </p:spPr>
      </p:pic>
      <p:pic>
        <p:nvPicPr>
          <p:cNvPr id="14" name="Picture 13"/>
          <p:cNvPicPr>
            <a:picLocks noChangeAspect="1"/>
          </p:cNvPicPr>
          <p:nvPr/>
        </p:nvPicPr>
        <p:blipFill>
          <a:blip r:embed="rId9"/>
          <a:stretch>
            <a:fillRect/>
          </a:stretch>
        </p:blipFill>
        <p:spPr>
          <a:xfrm>
            <a:off x="3259717" y="2497665"/>
            <a:ext cx="931332" cy="931332"/>
          </a:xfrm>
          <a:prstGeom prst="rect">
            <a:avLst/>
          </a:prstGeom>
        </p:spPr>
      </p:pic>
      <p:pic>
        <p:nvPicPr>
          <p:cNvPr id="15" name="Picture 14"/>
          <p:cNvPicPr>
            <a:picLocks noChangeAspect="1"/>
          </p:cNvPicPr>
          <p:nvPr/>
        </p:nvPicPr>
        <p:blipFill>
          <a:blip r:embed="rId10"/>
          <a:stretch>
            <a:fillRect/>
          </a:stretch>
        </p:blipFill>
        <p:spPr>
          <a:xfrm>
            <a:off x="3259718" y="3556000"/>
            <a:ext cx="931332" cy="931332"/>
          </a:xfrm>
          <a:prstGeom prst="rect">
            <a:avLst/>
          </a:prstGeom>
        </p:spPr>
      </p:pic>
      <p:pic>
        <p:nvPicPr>
          <p:cNvPr id="16" name="Picture 15"/>
          <p:cNvPicPr>
            <a:picLocks noChangeAspect="1"/>
          </p:cNvPicPr>
          <p:nvPr/>
        </p:nvPicPr>
        <p:blipFill>
          <a:blip r:embed="rId11"/>
          <a:stretch>
            <a:fillRect/>
          </a:stretch>
        </p:blipFill>
        <p:spPr>
          <a:xfrm>
            <a:off x="6138319" y="397934"/>
            <a:ext cx="922867" cy="914403"/>
          </a:xfrm>
          <a:prstGeom prst="rect">
            <a:avLst/>
          </a:prstGeom>
        </p:spPr>
      </p:pic>
      <p:pic>
        <p:nvPicPr>
          <p:cNvPr id="17" name="Picture 16"/>
          <p:cNvPicPr>
            <a:picLocks noChangeAspect="1"/>
          </p:cNvPicPr>
          <p:nvPr/>
        </p:nvPicPr>
        <p:blipFill>
          <a:blip r:embed="rId12"/>
          <a:stretch>
            <a:fillRect/>
          </a:stretch>
        </p:blipFill>
        <p:spPr>
          <a:xfrm>
            <a:off x="6138320" y="1456266"/>
            <a:ext cx="922867" cy="914403"/>
          </a:xfrm>
          <a:prstGeom prst="rect">
            <a:avLst/>
          </a:prstGeom>
        </p:spPr>
      </p:pic>
      <p:pic>
        <p:nvPicPr>
          <p:cNvPr id="18" name="Picture 17"/>
          <p:cNvPicPr>
            <a:picLocks noChangeAspect="1"/>
          </p:cNvPicPr>
          <p:nvPr/>
        </p:nvPicPr>
        <p:blipFill>
          <a:blip r:embed="rId13"/>
          <a:stretch>
            <a:fillRect/>
          </a:stretch>
        </p:blipFill>
        <p:spPr>
          <a:xfrm>
            <a:off x="6138320" y="2506132"/>
            <a:ext cx="922867" cy="914403"/>
          </a:xfrm>
          <a:prstGeom prst="rect">
            <a:avLst/>
          </a:prstGeom>
        </p:spPr>
      </p:pic>
      <p:pic>
        <p:nvPicPr>
          <p:cNvPr id="19" name="Picture 18"/>
          <p:cNvPicPr>
            <a:picLocks noChangeAspect="1"/>
          </p:cNvPicPr>
          <p:nvPr/>
        </p:nvPicPr>
        <p:blipFill>
          <a:blip r:embed="rId14"/>
          <a:stretch>
            <a:fillRect/>
          </a:stretch>
        </p:blipFill>
        <p:spPr>
          <a:xfrm>
            <a:off x="6138321" y="3564465"/>
            <a:ext cx="922867" cy="914403"/>
          </a:xfrm>
          <a:prstGeom prst="rect">
            <a:avLst/>
          </a:prstGeom>
        </p:spPr>
      </p:pic>
      <p:pic>
        <p:nvPicPr>
          <p:cNvPr id="20" name="Picture 19"/>
          <p:cNvPicPr>
            <a:picLocks noChangeAspect="1"/>
          </p:cNvPicPr>
          <p:nvPr/>
        </p:nvPicPr>
        <p:blipFill>
          <a:blip r:embed="rId15"/>
          <a:stretch>
            <a:fillRect/>
          </a:stretch>
        </p:blipFill>
        <p:spPr>
          <a:xfrm>
            <a:off x="9169379" y="380999"/>
            <a:ext cx="931334" cy="931334"/>
          </a:xfrm>
          <a:prstGeom prst="rect">
            <a:avLst/>
          </a:prstGeom>
        </p:spPr>
      </p:pic>
      <p:pic>
        <p:nvPicPr>
          <p:cNvPr id="21" name="Picture 20"/>
          <p:cNvPicPr>
            <a:picLocks noChangeAspect="1"/>
          </p:cNvPicPr>
          <p:nvPr/>
        </p:nvPicPr>
        <p:blipFill>
          <a:blip r:embed="rId16"/>
          <a:stretch>
            <a:fillRect/>
          </a:stretch>
        </p:blipFill>
        <p:spPr>
          <a:xfrm>
            <a:off x="9169379" y="1439318"/>
            <a:ext cx="931334" cy="931334"/>
          </a:xfrm>
          <a:prstGeom prst="rect">
            <a:avLst/>
          </a:prstGeom>
        </p:spPr>
      </p:pic>
      <p:pic>
        <p:nvPicPr>
          <p:cNvPr id="22" name="Picture 21"/>
          <p:cNvPicPr>
            <a:picLocks noChangeAspect="1"/>
          </p:cNvPicPr>
          <p:nvPr/>
        </p:nvPicPr>
        <p:blipFill>
          <a:blip r:embed="rId17"/>
          <a:stretch>
            <a:fillRect/>
          </a:stretch>
        </p:blipFill>
        <p:spPr>
          <a:xfrm>
            <a:off x="9169381" y="3552571"/>
            <a:ext cx="931334" cy="922021"/>
          </a:xfrm>
          <a:prstGeom prst="rect">
            <a:avLst/>
          </a:prstGeom>
        </p:spPr>
      </p:pic>
      <p:pic>
        <p:nvPicPr>
          <p:cNvPr id="23" name="Picture 22"/>
          <p:cNvPicPr>
            <a:picLocks noChangeAspect="1"/>
          </p:cNvPicPr>
          <p:nvPr/>
        </p:nvPicPr>
        <p:blipFill>
          <a:blip r:embed="rId18"/>
          <a:stretch>
            <a:fillRect/>
          </a:stretch>
        </p:blipFill>
        <p:spPr>
          <a:xfrm>
            <a:off x="9169381" y="2489170"/>
            <a:ext cx="931334" cy="931334"/>
          </a:xfrm>
          <a:prstGeom prst="rect">
            <a:avLst/>
          </a:prstGeom>
        </p:spPr>
      </p:pic>
      <p:sp>
        <p:nvSpPr>
          <p:cNvPr id="25" name="TextBox 24"/>
          <p:cNvSpPr txBox="1"/>
          <p:nvPr/>
        </p:nvSpPr>
        <p:spPr>
          <a:xfrm>
            <a:off x="10210797" y="2497662"/>
            <a:ext cx="1811868" cy="938719"/>
          </a:xfrm>
          <a:prstGeom prst="rect">
            <a:avLst/>
          </a:prstGeom>
          <a:noFill/>
        </p:spPr>
        <p:txBody>
          <a:bodyPr wrap="square" rtlCol="0">
            <a:spAutoFit/>
          </a:bodyPr>
          <a:lstStyle/>
          <a:p>
            <a:pPr marL="171450" indent="-171450">
              <a:buFontTx/>
              <a:buChar char="•"/>
            </a:pPr>
            <a:r>
              <a:rPr lang="en-US" sz="1100" dirty="0" smtClean="0"/>
              <a:t>Environmental Science</a:t>
            </a:r>
          </a:p>
          <a:p>
            <a:pPr marL="171450" indent="-171450">
              <a:buFontTx/>
              <a:buChar char="•"/>
            </a:pPr>
            <a:r>
              <a:rPr lang="en-US" sz="1100" dirty="0" smtClean="0"/>
              <a:t>Agro-Ecology Program</a:t>
            </a:r>
          </a:p>
          <a:p>
            <a:pPr marL="171450" indent="-171450">
              <a:buFontTx/>
              <a:buChar char="•"/>
            </a:pPr>
            <a:r>
              <a:rPr lang="en-US" sz="1100" dirty="0" smtClean="0"/>
              <a:t>Sustainable Food Systems</a:t>
            </a:r>
          </a:p>
          <a:p>
            <a:pPr marL="171450" indent="-171450">
              <a:buFontTx/>
              <a:buChar char="•"/>
            </a:pPr>
            <a:r>
              <a:rPr lang="en-US" sz="1100" dirty="0" smtClean="0"/>
              <a:t>Center for Rural Advancement</a:t>
            </a:r>
            <a:endParaRPr lang="en-US" sz="1200" dirty="0"/>
          </a:p>
        </p:txBody>
      </p:sp>
      <p:sp>
        <p:nvSpPr>
          <p:cNvPr id="26" name="Rectangle 25"/>
          <p:cNvSpPr/>
          <p:nvPr/>
        </p:nvSpPr>
        <p:spPr>
          <a:xfrm>
            <a:off x="1405467" y="2497667"/>
            <a:ext cx="1811865" cy="938719"/>
          </a:xfrm>
          <a:prstGeom prst="rect">
            <a:avLst/>
          </a:prstGeom>
        </p:spPr>
        <p:txBody>
          <a:bodyPr wrap="square">
            <a:spAutoFit/>
          </a:bodyPr>
          <a:lstStyle/>
          <a:p>
            <a:pPr marL="171450" indent="-171450">
              <a:buFontTx/>
              <a:buChar char="•"/>
            </a:pPr>
            <a:r>
              <a:rPr lang="en-US" sz="1100" dirty="0" smtClean="0"/>
              <a:t>College of Health Affairs</a:t>
            </a:r>
            <a:endParaRPr lang="en-US" sz="1100" dirty="0"/>
          </a:p>
          <a:p>
            <a:pPr marL="171450" indent="-171450">
              <a:buFontTx/>
              <a:buChar char="•"/>
            </a:pPr>
            <a:r>
              <a:rPr lang="en-US" sz="1100" dirty="0" smtClean="0"/>
              <a:t>South Texas Border Health Disparities Center</a:t>
            </a:r>
          </a:p>
          <a:p>
            <a:pPr marL="171450" indent="-171450">
              <a:buFontTx/>
              <a:buChar char="•"/>
            </a:pPr>
            <a:r>
              <a:rPr lang="en-US" sz="1100" dirty="0" smtClean="0"/>
              <a:t>Health Affairs Research Academy</a:t>
            </a:r>
            <a:endParaRPr lang="en-US" sz="1100" dirty="0"/>
          </a:p>
        </p:txBody>
      </p:sp>
      <p:sp>
        <p:nvSpPr>
          <p:cNvPr id="27" name="Rectangle 26"/>
          <p:cNvSpPr/>
          <p:nvPr/>
        </p:nvSpPr>
        <p:spPr>
          <a:xfrm>
            <a:off x="1422399" y="3449931"/>
            <a:ext cx="1769533" cy="1277273"/>
          </a:xfrm>
          <a:prstGeom prst="rect">
            <a:avLst/>
          </a:prstGeom>
        </p:spPr>
        <p:txBody>
          <a:bodyPr wrap="square">
            <a:spAutoFit/>
          </a:bodyPr>
          <a:lstStyle/>
          <a:p>
            <a:pPr marL="171450" indent="-171450">
              <a:buFontTx/>
              <a:buChar char="•"/>
            </a:pPr>
            <a:r>
              <a:rPr lang="en-US" sz="1100" dirty="0" smtClean="0"/>
              <a:t>College of Education &amp; P-16 Integration</a:t>
            </a:r>
          </a:p>
          <a:p>
            <a:pPr marL="171450" indent="-171450">
              <a:buFontTx/>
              <a:buChar char="•"/>
            </a:pPr>
            <a:r>
              <a:rPr lang="en-US" sz="1100" dirty="0" smtClean="0"/>
              <a:t>Educational Technology Program</a:t>
            </a:r>
          </a:p>
          <a:p>
            <a:pPr marL="171450" indent="-171450">
              <a:buFontTx/>
              <a:buChar char="•"/>
            </a:pPr>
            <a:r>
              <a:rPr lang="en-US" sz="1100" dirty="0" smtClean="0"/>
              <a:t>Center for Teaching Excellence</a:t>
            </a:r>
          </a:p>
          <a:p>
            <a:pPr marL="171450" indent="-171450">
              <a:buFontTx/>
              <a:buChar char="•"/>
            </a:pPr>
            <a:endParaRPr lang="en-US" sz="1100" dirty="0"/>
          </a:p>
        </p:txBody>
      </p:sp>
      <p:sp>
        <p:nvSpPr>
          <p:cNvPr id="28" name="TextBox 27"/>
          <p:cNvSpPr txBox="1"/>
          <p:nvPr/>
        </p:nvSpPr>
        <p:spPr>
          <a:xfrm>
            <a:off x="1388531" y="406400"/>
            <a:ext cx="1811868" cy="769441"/>
          </a:xfrm>
          <a:prstGeom prst="rect">
            <a:avLst/>
          </a:prstGeom>
          <a:noFill/>
        </p:spPr>
        <p:txBody>
          <a:bodyPr wrap="square" rtlCol="0">
            <a:spAutoFit/>
          </a:bodyPr>
          <a:lstStyle/>
          <a:p>
            <a:pPr marL="171450" indent="-171450">
              <a:buFontTx/>
              <a:buChar char="•"/>
            </a:pPr>
            <a:r>
              <a:rPr lang="en-US" sz="1100" dirty="0" smtClean="0"/>
              <a:t>College of Liberal Arts</a:t>
            </a:r>
          </a:p>
          <a:p>
            <a:pPr marL="171450" indent="-171450">
              <a:buFontTx/>
              <a:buChar char="•"/>
            </a:pPr>
            <a:r>
              <a:rPr lang="en-US" sz="1100" dirty="0" smtClean="0"/>
              <a:t>Political Science Programs</a:t>
            </a:r>
          </a:p>
          <a:p>
            <a:pPr marL="171450" indent="-171450">
              <a:buFontTx/>
              <a:buChar char="•"/>
            </a:pPr>
            <a:r>
              <a:rPr lang="en-US" sz="1100" dirty="0" smtClean="0"/>
              <a:t>Center for Rural Advancement</a:t>
            </a:r>
            <a:endParaRPr lang="en-US" sz="1200" dirty="0"/>
          </a:p>
        </p:txBody>
      </p:sp>
      <p:sp>
        <p:nvSpPr>
          <p:cNvPr id="29" name="TextBox 28"/>
          <p:cNvSpPr txBox="1"/>
          <p:nvPr/>
        </p:nvSpPr>
        <p:spPr>
          <a:xfrm>
            <a:off x="4241798" y="389466"/>
            <a:ext cx="1811868" cy="938719"/>
          </a:xfrm>
          <a:prstGeom prst="rect">
            <a:avLst/>
          </a:prstGeom>
          <a:noFill/>
        </p:spPr>
        <p:txBody>
          <a:bodyPr wrap="square" rtlCol="0">
            <a:spAutoFit/>
          </a:bodyPr>
          <a:lstStyle/>
          <a:p>
            <a:pPr marL="171450" indent="-171450">
              <a:buFontTx/>
              <a:buChar char="•"/>
            </a:pPr>
            <a:r>
              <a:rPr lang="en-US" sz="1100" dirty="0"/>
              <a:t>Gender &amp; Women </a:t>
            </a:r>
            <a:r>
              <a:rPr lang="en-US" sz="1100" dirty="0" smtClean="0"/>
              <a:t>Studies</a:t>
            </a:r>
          </a:p>
          <a:p>
            <a:pPr marL="171450" indent="-171450">
              <a:buFontTx/>
              <a:buChar char="•"/>
            </a:pPr>
            <a:r>
              <a:rPr lang="en-US" sz="1100" dirty="0" smtClean="0"/>
              <a:t>Veterans Business Outreach Center</a:t>
            </a:r>
          </a:p>
          <a:p>
            <a:pPr marL="171450" indent="-171450">
              <a:buFontTx/>
              <a:buChar char="•"/>
            </a:pPr>
            <a:r>
              <a:rPr lang="en-US" sz="1100" dirty="0" smtClean="0"/>
              <a:t>Diversity &amp; Intercultural Program</a:t>
            </a:r>
          </a:p>
        </p:txBody>
      </p:sp>
      <p:sp>
        <p:nvSpPr>
          <p:cNvPr id="30" name="TextBox 29"/>
          <p:cNvSpPr txBox="1"/>
          <p:nvPr/>
        </p:nvSpPr>
        <p:spPr>
          <a:xfrm>
            <a:off x="4258732" y="1380063"/>
            <a:ext cx="1811868" cy="938719"/>
          </a:xfrm>
          <a:prstGeom prst="rect">
            <a:avLst/>
          </a:prstGeom>
          <a:noFill/>
        </p:spPr>
        <p:txBody>
          <a:bodyPr wrap="square" rtlCol="0">
            <a:spAutoFit/>
          </a:bodyPr>
          <a:lstStyle/>
          <a:p>
            <a:pPr marL="171450" indent="-171450">
              <a:buFontTx/>
              <a:buChar char="•"/>
            </a:pPr>
            <a:r>
              <a:rPr lang="en-US" sz="1100" dirty="0" smtClean="0">
                <a:solidFill>
                  <a:schemeClr val="accent2"/>
                </a:solidFill>
              </a:rPr>
              <a:t>College of Engineering &amp; Computer Sciences</a:t>
            </a:r>
          </a:p>
          <a:p>
            <a:pPr marL="171450" indent="-171450">
              <a:buFontTx/>
              <a:buChar char="•"/>
            </a:pPr>
            <a:r>
              <a:rPr lang="en-US" sz="1100" dirty="0" smtClean="0">
                <a:solidFill>
                  <a:schemeClr val="accent2"/>
                </a:solidFill>
              </a:rPr>
              <a:t> Civil Engineering Program</a:t>
            </a:r>
          </a:p>
          <a:p>
            <a:pPr marL="171450" indent="-171450">
              <a:buFontTx/>
              <a:buChar char="•"/>
            </a:pPr>
            <a:r>
              <a:rPr lang="en-US" sz="1100" dirty="0" smtClean="0"/>
              <a:t>Biology Program</a:t>
            </a:r>
            <a:endParaRPr lang="en-US" sz="1200" dirty="0"/>
          </a:p>
        </p:txBody>
      </p:sp>
      <p:sp>
        <p:nvSpPr>
          <p:cNvPr id="31" name="TextBox 30"/>
          <p:cNvSpPr txBox="1"/>
          <p:nvPr/>
        </p:nvSpPr>
        <p:spPr>
          <a:xfrm>
            <a:off x="4275665" y="2472264"/>
            <a:ext cx="1811868" cy="938719"/>
          </a:xfrm>
          <a:prstGeom prst="rect">
            <a:avLst/>
          </a:prstGeom>
          <a:noFill/>
        </p:spPr>
        <p:txBody>
          <a:bodyPr wrap="square" rtlCol="0">
            <a:spAutoFit/>
          </a:bodyPr>
          <a:lstStyle/>
          <a:p>
            <a:pPr marL="171450" indent="-171450">
              <a:buFontTx/>
              <a:buChar char="•"/>
            </a:pPr>
            <a:r>
              <a:rPr lang="en-US" sz="1100" dirty="0" smtClean="0">
                <a:solidFill>
                  <a:schemeClr val="accent2"/>
                </a:solidFill>
              </a:rPr>
              <a:t>College of Engineering</a:t>
            </a:r>
          </a:p>
          <a:p>
            <a:pPr marL="171450" indent="-171450">
              <a:buFontTx/>
              <a:buChar char="•"/>
            </a:pPr>
            <a:r>
              <a:rPr lang="en-US" sz="1100" dirty="0" smtClean="0">
                <a:solidFill>
                  <a:schemeClr val="accent2"/>
                </a:solidFill>
              </a:rPr>
              <a:t>Electrical Engineering</a:t>
            </a:r>
          </a:p>
          <a:p>
            <a:pPr marL="171450" indent="-171450">
              <a:buFontTx/>
              <a:buChar char="•"/>
            </a:pPr>
            <a:r>
              <a:rPr lang="en-US" sz="1100" dirty="0" smtClean="0">
                <a:solidFill>
                  <a:schemeClr val="accent2"/>
                </a:solidFill>
              </a:rPr>
              <a:t>Mechanical Engineering</a:t>
            </a:r>
          </a:p>
          <a:p>
            <a:pPr marL="171450" indent="-171450">
              <a:buFontTx/>
              <a:buChar char="•"/>
            </a:pPr>
            <a:r>
              <a:rPr lang="en-US" sz="1100" dirty="0" smtClean="0"/>
              <a:t>Center for Excellence in STEM</a:t>
            </a:r>
          </a:p>
        </p:txBody>
      </p:sp>
      <p:sp>
        <p:nvSpPr>
          <p:cNvPr id="32" name="TextBox 31"/>
          <p:cNvSpPr txBox="1"/>
          <p:nvPr/>
        </p:nvSpPr>
        <p:spPr>
          <a:xfrm>
            <a:off x="4258732" y="3445928"/>
            <a:ext cx="1811868" cy="1107996"/>
          </a:xfrm>
          <a:prstGeom prst="rect">
            <a:avLst/>
          </a:prstGeom>
          <a:noFill/>
        </p:spPr>
        <p:txBody>
          <a:bodyPr wrap="square" rtlCol="0">
            <a:spAutoFit/>
          </a:bodyPr>
          <a:lstStyle/>
          <a:p>
            <a:pPr marL="171450" indent="-171450">
              <a:buFontTx/>
              <a:buChar char="•"/>
            </a:pPr>
            <a:r>
              <a:rPr lang="en-US" sz="1100" dirty="0" smtClean="0"/>
              <a:t>College of Business &amp; Entrepreneurship</a:t>
            </a:r>
          </a:p>
          <a:p>
            <a:pPr marL="171450" indent="-171450">
              <a:buFontTx/>
              <a:buChar char="•"/>
            </a:pPr>
            <a:r>
              <a:rPr lang="en-US" sz="1100" dirty="0" smtClean="0"/>
              <a:t>Center for Business Development</a:t>
            </a:r>
          </a:p>
          <a:p>
            <a:pPr marL="171450" indent="-171450">
              <a:buFontTx/>
              <a:buChar char="•"/>
            </a:pPr>
            <a:r>
              <a:rPr lang="en-US" sz="1100" dirty="0" smtClean="0"/>
              <a:t>Entrepreneurship &amp; Commercialization Center</a:t>
            </a:r>
            <a:endParaRPr lang="en-US" sz="1200" dirty="0"/>
          </a:p>
        </p:txBody>
      </p:sp>
      <p:sp>
        <p:nvSpPr>
          <p:cNvPr id="33" name="TextBox 32"/>
          <p:cNvSpPr txBox="1"/>
          <p:nvPr/>
        </p:nvSpPr>
        <p:spPr>
          <a:xfrm>
            <a:off x="7162798" y="304795"/>
            <a:ext cx="1811868" cy="1107996"/>
          </a:xfrm>
          <a:prstGeom prst="rect">
            <a:avLst/>
          </a:prstGeom>
          <a:noFill/>
        </p:spPr>
        <p:txBody>
          <a:bodyPr wrap="square" rtlCol="0">
            <a:spAutoFit/>
          </a:bodyPr>
          <a:lstStyle/>
          <a:p>
            <a:pPr marL="171450" indent="-171450">
              <a:buFontTx/>
              <a:buChar char="•"/>
            </a:pPr>
            <a:r>
              <a:rPr lang="en-US" sz="1100" dirty="0" smtClean="0">
                <a:solidFill>
                  <a:schemeClr val="accent2"/>
                </a:solidFill>
              </a:rPr>
              <a:t>College of Engineering &amp; Computer Sciences</a:t>
            </a:r>
          </a:p>
          <a:p>
            <a:pPr marL="171450" indent="-171450">
              <a:buFontTx/>
              <a:buChar char="•"/>
            </a:pPr>
            <a:r>
              <a:rPr lang="en-US" sz="1100" dirty="0" smtClean="0"/>
              <a:t>Research Innovation &amp; Economic Development</a:t>
            </a:r>
          </a:p>
          <a:p>
            <a:pPr marL="171450" indent="-171450">
              <a:buFontTx/>
              <a:buChar char="•"/>
            </a:pPr>
            <a:r>
              <a:rPr lang="en-US" sz="1100" dirty="0" smtClean="0"/>
              <a:t>Center for Excellence in STEM</a:t>
            </a:r>
          </a:p>
        </p:txBody>
      </p:sp>
      <p:sp>
        <p:nvSpPr>
          <p:cNvPr id="34" name="TextBox 33"/>
          <p:cNvSpPr txBox="1"/>
          <p:nvPr/>
        </p:nvSpPr>
        <p:spPr>
          <a:xfrm>
            <a:off x="7179732" y="3462873"/>
            <a:ext cx="1811868" cy="1107996"/>
          </a:xfrm>
          <a:prstGeom prst="rect">
            <a:avLst/>
          </a:prstGeom>
          <a:noFill/>
        </p:spPr>
        <p:txBody>
          <a:bodyPr wrap="square" rtlCol="0">
            <a:spAutoFit/>
          </a:bodyPr>
          <a:lstStyle/>
          <a:p>
            <a:pPr marL="171450" indent="-171450">
              <a:buFontTx/>
              <a:buChar char="•"/>
            </a:pPr>
            <a:r>
              <a:rPr lang="en-US" sz="1100" dirty="0" smtClean="0">
                <a:solidFill>
                  <a:schemeClr val="accent2"/>
                </a:solidFill>
              </a:rPr>
              <a:t>Manufacturing &amp; Industrial Engineering</a:t>
            </a:r>
          </a:p>
          <a:p>
            <a:pPr marL="171450" indent="-171450">
              <a:buFontTx/>
              <a:buChar char="•"/>
            </a:pPr>
            <a:r>
              <a:rPr lang="en-US" sz="1100" dirty="0" smtClean="0">
                <a:solidFill>
                  <a:schemeClr val="accent2"/>
                </a:solidFill>
              </a:rPr>
              <a:t>Texas Manufacturing Assistance Center</a:t>
            </a:r>
          </a:p>
          <a:p>
            <a:pPr marL="171450" indent="-171450">
              <a:buFontTx/>
              <a:buChar char="•"/>
            </a:pPr>
            <a:r>
              <a:rPr lang="en-US" sz="1100" dirty="0" smtClean="0">
                <a:solidFill>
                  <a:schemeClr val="accent2"/>
                </a:solidFill>
              </a:rPr>
              <a:t>Rapid Response Manufacturing Center</a:t>
            </a:r>
            <a:endParaRPr lang="en-US" sz="1200" dirty="0">
              <a:solidFill>
                <a:schemeClr val="accent2"/>
              </a:solidFill>
            </a:endParaRPr>
          </a:p>
        </p:txBody>
      </p:sp>
      <p:sp>
        <p:nvSpPr>
          <p:cNvPr id="36" name="TextBox 35"/>
          <p:cNvSpPr txBox="1"/>
          <p:nvPr/>
        </p:nvSpPr>
        <p:spPr>
          <a:xfrm>
            <a:off x="10210798" y="1439333"/>
            <a:ext cx="1811868" cy="938719"/>
          </a:xfrm>
          <a:prstGeom prst="rect">
            <a:avLst/>
          </a:prstGeom>
          <a:noFill/>
        </p:spPr>
        <p:txBody>
          <a:bodyPr wrap="square" rtlCol="0">
            <a:spAutoFit/>
          </a:bodyPr>
          <a:lstStyle/>
          <a:p>
            <a:pPr marL="171450" indent="-171450">
              <a:buFontTx/>
              <a:buChar char="•"/>
            </a:pPr>
            <a:r>
              <a:rPr lang="en-US" sz="1100" dirty="0" smtClean="0"/>
              <a:t>College of Sciences</a:t>
            </a:r>
          </a:p>
          <a:p>
            <a:pPr marL="171450" indent="-171450">
              <a:buFontTx/>
              <a:buChar char="•"/>
            </a:pPr>
            <a:r>
              <a:rPr lang="en-US" sz="1100" dirty="0" smtClean="0"/>
              <a:t>Center for Subtropical Studies</a:t>
            </a:r>
          </a:p>
          <a:p>
            <a:pPr marL="171450" indent="-171450">
              <a:buFontTx/>
              <a:buChar char="•"/>
            </a:pPr>
            <a:r>
              <a:rPr lang="en-US" sz="1100" dirty="0" smtClean="0"/>
              <a:t>Coastal Studies Lab</a:t>
            </a:r>
          </a:p>
          <a:p>
            <a:pPr marL="171450" indent="-171450">
              <a:buFontTx/>
              <a:buChar char="•"/>
            </a:pPr>
            <a:r>
              <a:rPr lang="en-US" sz="1100" dirty="0" smtClean="0"/>
              <a:t>Marine Biology Program</a:t>
            </a:r>
            <a:endParaRPr lang="en-US" sz="1200" dirty="0"/>
          </a:p>
        </p:txBody>
      </p:sp>
      <p:sp>
        <p:nvSpPr>
          <p:cNvPr id="37" name="TextBox 36"/>
          <p:cNvSpPr txBox="1"/>
          <p:nvPr/>
        </p:nvSpPr>
        <p:spPr>
          <a:xfrm>
            <a:off x="10219264" y="3556001"/>
            <a:ext cx="1811868" cy="769441"/>
          </a:xfrm>
          <a:prstGeom prst="rect">
            <a:avLst/>
          </a:prstGeom>
          <a:noFill/>
        </p:spPr>
        <p:txBody>
          <a:bodyPr wrap="square" rtlCol="0">
            <a:spAutoFit/>
          </a:bodyPr>
          <a:lstStyle/>
          <a:p>
            <a:pPr marL="171450" indent="-171450">
              <a:buFontTx/>
              <a:buChar char="•"/>
            </a:pPr>
            <a:r>
              <a:rPr lang="en-US" sz="1100" dirty="0" smtClean="0"/>
              <a:t>College of Liberal Arts</a:t>
            </a:r>
          </a:p>
          <a:p>
            <a:pPr marL="171450" indent="-171450">
              <a:buFontTx/>
              <a:buChar char="•"/>
            </a:pPr>
            <a:r>
              <a:rPr lang="en-US" sz="1100" dirty="0" smtClean="0"/>
              <a:t>Political Science</a:t>
            </a:r>
          </a:p>
          <a:p>
            <a:pPr marL="171450" indent="-171450">
              <a:buFontTx/>
              <a:buChar char="•"/>
            </a:pPr>
            <a:r>
              <a:rPr lang="en-US" sz="1100" dirty="0" smtClean="0"/>
              <a:t>Public Affairs</a:t>
            </a:r>
          </a:p>
          <a:p>
            <a:pPr marL="171450" indent="-171450">
              <a:buFontTx/>
              <a:buChar char="•"/>
            </a:pPr>
            <a:r>
              <a:rPr lang="en-US" sz="1100" dirty="0" smtClean="0"/>
              <a:t>Criminal Justice</a:t>
            </a:r>
          </a:p>
        </p:txBody>
      </p:sp>
      <p:sp>
        <p:nvSpPr>
          <p:cNvPr id="38" name="TextBox 37"/>
          <p:cNvSpPr txBox="1"/>
          <p:nvPr/>
        </p:nvSpPr>
        <p:spPr>
          <a:xfrm>
            <a:off x="7171262" y="1456265"/>
            <a:ext cx="1811868" cy="784830"/>
          </a:xfrm>
          <a:prstGeom prst="rect">
            <a:avLst/>
          </a:prstGeom>
          <a:noFill/>
        </p:spPr>
        <p:txBody>
          <a:bodyPr wrap="square" rtlCol="0">
            <a:spAutoFit/>
          </a:bodyPr>
          <a:lstStyle/>
          <a:p>
            <a:pPr marL="171450" indent="-171450">
              <a:buFontTx/>
              <a:buChar char="•"/>
            </a:pPr>
            <a:r>
              <a:rPr lang="en-US" sz="1100" dirty="0" smtClean="0"/>
              <a:t>College of Liberal Arts</a:t>
            </a:r>
          </a:p>
          <a:p>
            <a:pPr marL="171450" indent="-171450">
              <a:buFontTx/>
              <a:buChar char="•"/>
            </a:pPr>
            <a:r>
              <a:rPr lang="en-US" sz="1100" dirty="0" smtClean="0"/>
              <a:t>Political Science Programs</a:t>
            </a:r>
          </a:p>
          <a:p>
            <a:pPr marL="171450" indent="-171450">
              <a:buFontTx/>
              <a:buChar char="•"/>
            </a:pPr>
            <a:r>
              <a:rPr lang="en-US" sz="1100" dirty="0" smtClean="0"/>
              <a:t>Public Affairs</a:t>
            </a:r>
          </a:p>
          <a:p>
            <a:pPr marL="171450" indent="-171450">
              <a:buFontTx/>
              <a:buChar char="•"/>
            </a:pPr>
            <a:r>
              <a:rPr lang="en-US" sz="1200" dirty="0" smtClean="0"/>
              <a:t>Sociology</a:t>
            </a:r>
            <a:endParaRPr lang="en-US" sz="1200" dirty="0"/>
          </a:p>
        </p:txBody>
      </p:sp>
      <p:pic>
        <p:nvPicPr>
          <p:cNvPr id="41" name="Picture 40"/>
          <p:cNvPicPr>
            <a:picLocks noChangeAspect="1"/>
          </p:cNvPicPr>
          <p:nvPr/>
        </p:nvPicPr>
        <p:blipFill rotWithShape="1">
          <a:blip r:embed="rId19" cstate="print">
            <a:extLst>
              <a:ext uri="{28A0092B-C50C-407E-A947-70E740481C1C}">
                <a14:useLocalDpi xmlns:a14="http://schemas.microsoft.com/office/drawing/2010/main" val="0"/>
              </a:ext>
            </a:extLst>
          </a:blip>
          <a:srcRect l="16943" t="31806" r="14384" b="46175"/>
          <a:stretch/>
        </p:blipFill>
        <p:spPr>
          <a:xfrm>
            <a:off x="1740946" y="5172471"/>
            <a:ext cx="5793373" cy="1435401"/>
          </a:xfrm>
          <a:prstGeom prst="rect">
            <a:avLst/>
          </a:prstGeom>
        </p:spPr>
      </p:pic>
      <p:sp>
        <p:nvSpPr>
          <p:cNvPr id="39" name="TextBox 38"/>
          <p:cNvSpPr txBox="1"/>
          <p:nvPr/>
        </p:nvSpPr>
        <p:spPr>
          <a:xfrm>
            <a:off x="7179729" y="2396064"/>
            <a:ext cx="1811868" cy="938719"/>
          </a:xfrm>
          <a:prstGeom prst="rect">
            <a:avLst/>
          </a:prstGeom>
          <a:noFill/>
        </p:spPr>
        <p:txBody>
          <a:bodyPr wrap="square" rtlCol="0">
            <a:spAutoFit/>
          </a:bodyPr>
          <a:lstStyle/>
          <a:p>
            <a:pPr marL="171450" indent="-171450">
              <a:buFontTx/>
              <a:buChar char="•"/>
            </a:pPr>
            <a:r>
              <a:rPr lang="en-US" sz="1100" dirty="0" smtClean="0">
                <a:solidFill>
                  <a:schemeClr val="accent2"/>
                </a:solidFill>
              </a:rPr>
              <a:t>College of Engineering &amp; Computer Sciences</a:t>
            </a:r>
          </a:p>
          <a:p>
            <a:pPr marL="171450" indent="-171450">
              <a:buFontTx/>
              <a:buChar char="•"/>
            </a:pPr>
            <a:r>
              <a:rPr lang="en-US" sz="1100" dirty="0">
                <a:solidFill>
                  <a:schemeClr val="accent2"/>
                </a:solidFill>
              </a:rPr>
              <a:t>Civil Engineering </a:t>
            </a:r>
            <a:endParaRPr lang="en-US" sz="1100" dirty="0" smtClean="0">
              <a:solidFill>
                <a:schemeClr val="accent2"/>
              </a:solidFill>
            </a:endParaRPr>
          </a:p>
          <a:p>
            <a:pPr marL="171450" indent="-171450">
              <a:buFontTx/>
              <a:buChar char="•"/>
            </a:pPr>
            <a:r>
              <a:rPr lang="en-US" sz="1100" dirty="0" smtClean="0"/>
              <a:t>Electrical Engineering</a:t>
            </a:r>
          </a:p>
          <a:p>
            <a:pPr marL="171450" indent="-171450">
              <a:buFontTx/>
              <a:buChar char="•"/>
            </a:pPr>
            <a:r>
              <a:rPr lang="en-US" sz="1100" dirty="0" smtClean="0"/>
              <a:t>Disaster Studies Program</a:t>
            </a:r>
          </a:p>
        </p:txBody>
      </p:sp>
      <p:sp>
        <p:nvSpPr>
          <p:cNvPr id="40" name="TextBox 39"/>
          <p:cNvSpPr txBox="1"/>
          <p:nvPr/>
        </p:nvSpPr>
        <p:spPr>
          <a:xfrm>
            <a:off x="10219261" y="389464"/>
            <a:ext cx="1811868" cy="1107996"/>
          </a:xfrm>
          <a:prstGeom prst="rect">
            <a:avLst/>
          </a:prstGeom>
          <a:noFill/>
        </p:spPr>
        <p:txBody>
          <a:bodyPr wrap="square" rtlCol="0">
            <a:spAutoFit/>
          </a:bodyPr>
          <a:lstStyle/>
          <a:p>
            <a:pPr marL="171450" indent="-171450">
              <a:buFontTx/>
              <a:buChar char="•"/>
            </a:pPr>
            <a:r>
              <a:rPr lang="en-US" sz="1100" dirty="0" smtClean="0">
                <a:solidFill>
                  <a:schemeClr val="accent2"/>
                </a:solidFill>
              </a:rPr>
              <a:t>College of Engineering &amp; Computer Sciences</a:t>
            </a:r>
          </a:p>
          <a:p>
            <a:pPr marL="171450" indent="-171450">
              <a:buFontTx/>
              <a:buChar char="•"/>
            </a:pPr>
            <a:r>
              <a:rPr lang="en-US" sz="1100" dirty="0">
                <a:solidFill>
                  <a:schemeClr val="accent2"/>
                </a:solidFill>
              </a:rPr>
              <a:t>Civil Engineering </a:t>
            </a:r>
            <a:endParaRPr lang="en-US" sz="1100" dirty="0" smtClean="0">
              <a:solidFill>
                <a:schemeClr val="accent2"/>
              </a:solidFill>
            </a:endParaRPr>
          </a:p>
          <a:p>
            <a:pPr marL="171450" indent="-171450">
              <a:buFontTx/>
              <a:buChar char="•"/>
            </a:pPr>
            <a:r>
              <a:rPr lang="en-US" sz="1100" dirty="0" smtClean="0">
                <a:solidFill>
                  <a:schemeClr val="accent2"/>
                </a:solidFill>
              </a:rPr>
              <a:t>Electrical Engineering</a:t>
            </a:r>
          </a:p>
          <a:p>
            <a:pPr marL="171450" indent="-171450">
              <a:buFontTx/>
              <a:buChar char="•"/>
            </a:pPr>
            <a:r>
              <a:rPr lang="en-US" sz="1100" dirty="0" smtClean="0"/>
              <a:t>Disaster Studies Program</a:t>
            </a:r>
          </a:p>
          <a:p>
            <a:pPr marL="171450" indent="-171450">
              <a:buFontTx/>
              <a:buChar char="•"/>
            </a:pPr>
            <a:r>
              <a:rPr lang="en-US" sz="1100" dirty="0" smtClean="0"/>
              <a:t>Environmental Studies</a:t>
            </a:r>
          </a:p>
        </p:txBody>
      </p:sp>
      <p:sp>
        <p:nvSpPr>
          <p:cNvPr id="42" name="TextBox 41"/>
          <p:cNvSpPr txBox="1"/>
          <p:nvPr/>
        </p:nvSpPr>
        <p:spPr>
          <a:xfrm>
            <a:off x="1388528" y="1405462"/>
            <a:ext cx="1811868" cy="938719"/>
          </a:xfrm>
          <a:prstGeom prst="rect">
            <a:avLst/>
          </a:prstGeom>
          <a:noFill/>
        </p:spPr>
        <p:txBody>
          <a:bodyPr wrap="square" rtlCol="0">
            <a:spAutoFit/>
          </a:bodyPr>
          <a:lstStyle/>
          <a:p>
            <a:pPr marL="171450" indent="-171450">
              <a:buFontTx/>
              <a:buChar char="•"/>
            </a:pPr>
            <a:r>
              <a:rPr lang="en-US" sz="1100" dirty="0" smtClean="0"/>
              <a:t>Environmental Science</a:t>
            </a:r>
          </a:p>
          <a:p>
            <a:pPr marL="171450" indent="-171450">
              <a:buFontTx/>
              <a:buChar char="•"/>
            </a:pPr>
            <a:r>
              <a:rPr lang="en-US" sz="1100" dirty="0" smtClean="0"/>
              <a:t>Agro-Ecology Program</a:t>
            </a:r>
          </a:p>
          <a:p>
            <a:pPr marL="171450" indent="-171450">
              <a:buFontTx/>
              <a:buChar char="•"/>
            </a:pPr>
            <a:r>
              <a:rPr lang="en-US" sz="1100" dirty="0" smtClean="0"/>
              <a:t>Sustainable Food Systems</a:t>
            </a:r>
          </a:p>
          <a:p>
            <a:pPr marL="171450" indent="-171450">
              <a:buFontTx/>
              <a:buChar char="•"/>
            </a:pPr>
            <a:r>
              <a:rPr lang="en-US" sz="1100" dirty="0" smtClean="0"/>
              <a:t>Center for Rural Advancement</a:t>
            </a:r>
            <a:endParaRPr lang="en-US" sz="1200" dirty="0"/>
          </a:p>
        </p:txBody>
      </p:sp>
    </p:spTree>
    <p:extLst>
      <p:ext uri="{BB962C8B-B14F-4D97-AF65-F5344CB8AC3E}">
        <p14:creationId xmlns:p14="http://schemas.microsoft.com/office/powerpoint/2010/main" val="10739775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WHY SUSTAINABLE ENGINEERING</a:t>
            </a:r>
            <a:endParaRPr lang="en-US" dirty="0"/>
          </a:p>
        </p:txBody>
      </p:sp>
      <p:sp>
        <p:nvSpPr>
          <p:cNvPr id="3" name="Rectangle 2"/>
          <p:cNvSpPr/>
          <p:nvPr/>
        </p:nvSpPr>
        <p:spPr>
          <a:xfrm>
            <a:off x="2085471" y="3281795"/>
            <a:ext cx="9817769" cy="2308324"/>
          </a:xfrm>
          <a:prstGeom prst="rect">
            <a:avLst/>
          </a:prstGeom>
        </p:spPr>
        <p:txBody>
          <a:bodyPr wrap="square">
            <a:spAutoFit/>
          </a:bodyPr>
          <a:lstStyle/>
          <a:p>
            <a:r>
              <a:rPr lang="en-US" sz="2400" b="1" i="1" dirty="0">
                <a:solidFill>
                  <a:schemeClr val="tx1">
                    <a:lumMod val="65000"/>
                    <a:lumOff val="35000"/>
                  </a:schemeClr>
                </a:solidFill>
              </a:rPr>
              <a:t>Environmental operating conditions are changing </a:t>
            </a:r>
            <a:r>
              <a:rPr lang="en-US" sz="2400" b="1" i="1" dirty="0" smtClean="0">
                <a:solidFill>
                  <a:schemeClr val="tx1">
                    <a:lumMod val="65000"/>
                    <a:lumOff val="35000"/>
                  </a:schemeClr>
                </a:solidFill>
              </a:rPr>
              <a:t>radically, </a:t>
            </a:r>
            <a:r>
              <a:rPr lang="en-US" sz="2400" i="1" dirty="0">
                <a:solidFill>
                  <a:schemeClr val="accent2"/>
                </a:solidFill>
              </a:rPr>
              <a:t>o</a:t>
            </a:r>
            <a:r>
              <a:rPr lang="en-US" sz="2400" i="1" dirty="0" smtClean="0">
                <a:solidFill>
                  <a:schemeClr val="accent2"/>
                </a:solidFill>
              </a:rPr>
              <a:t>verconsumption </a:t>
            </a:r>
            <a:r>
              <a:rPr lang="en-US" sz="2400" i="1" dirty="0">
                <a:solidFill>
                  <a:schemeClr val="accent2"/>
                </a:solidFill>
              </a:rPr>
              <a:t>of resources and excessive pollution, </a:t>
            </a:r>
            <a:r>
              <a:rPr lang="en-US" sz="2400" i="1" dirty="0">
                <a:solidFill>
                  <a:schemeClr val="tx1">
                    <a:lumMod val="65000"/>
                    <a:lumOff val="35000"/>
                  </a:schemeClr>
                </a:solidFill>
              </a:rPr>
              <a:t>particularly greenhouse gas emissions, </a:t>
            </a:r>
            <a:r>
              <a:rPr lang="en-US" sz="2400" i="1" dirty="0">
                <a:solidFill>
                  <a:schemeClr val="accent2"/>
                </a:solidFill>
              </a:rPr>
              <a:t>have degraded significantly the Earth’s natural resources and systems, resulting in significant changes in resource availability and in the environmental conditions </a:t>
            </a:r>
            <a:r>
              <a:rPr lang="en-US" sz="2400" b="1" i="1" dirty="0">
                <a:solidFill>
                  <a:schemeClr val="tx1">
                    <a:lumMod val="65000"/>
                    <a:lumOff val="35000"/>
                  </a:schemeClr>
                </a:solidFill>
              </a:rPr>
              <a:t>(e.g., ambient temperatures, sea level rise, storm intensity, extent of droughts, heat waves, and flooding) </a:t>
            </a:r>
            <a:r>
              <a:rPr lang="en-US" sz="2400" i="1" dirty="0" smtClean="0">
                <a:solidFill>
                  <a:schemeClr val="accent2"/>
                </a:solidFill>
              </a:rPr>
              <a:t>under </a:t>
            </a:r>
            <a:r>
              <a:rPr lang="en-US" sz="2400" i="1" dirty="0">
                <a:solidFill>
                  <a:schemeClr val="accent2"/>
                </a:solidFill>
              </a:rPr>
              <a:t>which infrastructure systems are expected to operate</a:t>
            </a:r>
            <a:r>
              <a:rPr lang="en-US" sz="2400" i="1" dirty="0" smtClean="0">
                <a:solidFill>
                  <a:schemeClr val="accent2"/>
                </a:solidFill>
              </a:rPr>
              <a:t>. </a:t>
            </a:r>
            <a:endParaRPr lang="en-US" sz="2000" i="1" dirty="0"/>
          </a:p>
        </p:txBody>
      </p:sp>
      <p:sp>
        <p:nvSpPr>
          <p:cNvPr id="7" name="Subtitle 2"/>
          <p:cNvSpPr txBox="1">
            <a:spLocks/>
          </p:cNvSpPr>
          <p:nvPr/>
        </p:nvSpPr>
        <p:spPr>
          <a:xfrm>
            <a:off x="260350" y="6305550"/>
            <a:ext cx="8940800" cy="40005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800" dirty="0">
                <a:solidFill>
                  <a:schemeClr val="accent2"/>
                </a:solidFill>
              </a:rPr>
              <a:t>UT</a:t>
            </a:r>
            <a:r>
              <a:rPr lang="en-US" sz="1800" dirty="0">
                <a:solidFill>
                  <a:schemeClr val="tx1">
                    <a:lumMod val="65000"/>
                    <a:lumOff val="35000"/>
                  </a:schemeClr>
                </a:solidFill>
              </a:rPr>
              <a:t>RGV – LRGV Water Quality Management and Planning Conference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91" y="3089289"/>
            <a:ext cx="1747341" cy="2621012"/>
          </a:xfrm>
          <a:prstGeom prst="rect">
            <a:avLst/>
          </a:prstGeom>
        </p:spPr>
      </p:pic>
    </p:spTree>
    <p:extLst>
      <p:ext uri="{BB962C8B-B14F-4D97-AF65-F5344CB8AC3E}">
        <p14:creationId xmlns:p14="http://schemas.microsoft.com/office/powerpoint/2010/main" val="11273251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54472" y="6002867"/>
            <a:ext cx="9037527" cy="774990"/>
          </a:xfrm>
        </p:spPr>
        <p:txBody>
          <a:bodyPr>
            <a:normAutofit/>
          </a:bodyPr>
          <a:lstStyle/>
          <a:p>
            <a:r>
              <a:rPr lang="en-US" sz="4000" dirty="0" smtClean="0">
                <a:solidFill>
                  <a:srgbClr val="FFFFFF"/>
                </a:solidFill>
                <a:latin typeface="+mn-lt"/>
              </a:rPr>
              <a:t>SOCIAL ENVIRONMENTAL &amp; ECONOMIC </a:t>
            </a:r>
            <a:endParaRPr lang="en-US" sz="4000" dirty="0">
              <a:solidFill>
                <a:srgbClr val="FFFFFF"/>
              </a:solidFill>
              <a:latin typeface="+mn-lt"/>
            </a:endParaRPr>
          </a:p>
        </p:txBody>
      </p:sp>
      <p:sp>
        <p:nvSpPr>
          <p:cNvPr id="6" name="Content Placeholder 2"/>
          <p:cNvSpPr txBox="1">
            <a:spLocks/>
          </p:cNvSpPr>
          <p:nvPr/>
        </p:nvSpPr>
        <p:spPr>
          <a:xfrm>
            <a:off x="143426" y="2394974"/>
            <a:ext cx="2684061" cy="286029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marL="342900" indent="-342900">
              <a:buClr>
                <a:schemeClr val="accent2"/>
              </a:buClr>
              <a:buFont typeface="Century Gothic" panose="020B0502020202020204" pitchFamily="34" charset="0"/>
              <a:buChar char="→"/>
            </a:pPr>
            <a:endParaRPr lang="en-US" b="1" dirty="0">
              <a:solidFill>
                <a:schemeClr val="tx1">
                  <a:lumMod val="95000"/>
                </a:scheme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8610" y="609091"/>
            <a:ext cx="8432757" cy="505965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87" y="3203888"/>
            <a:ext cx="3286476" cy="246485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86" y="623610"/>
            <a:ext cx="3286476" cy="2149903"/>
          </a:xfrm>
          <a:prstGeom prst="rect">
            <a:avLst/>
          </a:prstGeom>
        </p:spPr>
      </p:pic>
      <p:sp>
        <p:nvSpPr>
          <p:cNvPr id="8" name="TextBox 7"/>
          <p:cNvSpPr txBox="1"/>
          <p:nvPr/>
        </p:nvSpPr>
        <p:spPr>
          <a:xfrm>
            <a:off x="53319" y="6067035"/>
            <a:ext cx="2802178" cy="707886"/>
          </a:xfrm>
          <a:prstGeom prst="rect">
            <a:avLst/>
          </a:prstGeom>
          <a:noFill/>
        </p:spPr>
        <p:txBody>
          <a:bodyPr wrap="square" rtlCol="0">
            <a:spAutoFit/>
          </a:bodyPr>
          <a:lstStyle/>
          <a:p>
            <a:r>
              <a:rPr lang="en-US" sz="4000" dirty="0" smtClean="0">
                <a:solidFill>
                  <a:schemeClr val="bg1"/>
                </a:solidFill>
              </a:rPr>
              <a:t>IMPACT</a:t>
            </a:r>
            <a:endParaRPr lang="en-US" sz="4000" dirty="0">
              <a:solidFill>
                <a:schemeClr val="bg1"/>
              </a:solidFill>
            </a:endParaRPr>
          </a:p>
        </p:txBody>
      </p:sp>
    </p:spTree>
    <p:extLst>
      <p:ext uri="{BB962C8B-B14F-4D97-AF65-F5344CB8AC3E}">
        <p14:creationId xmlns:p14="http://schemas.microsoft.com/office/powerpoint/2010/main" val="19805470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29116" y="6053667"/>
            <a:ext cx="8962884" cy="699651"/>
          </a:xfrm>
        </p:spPr>
        <p:txBody>
          <a:bodyPr>
            <a:normAutofit fontScale="90000"/>
          </a:bodyPr>
          <a:lstStyle/>
          <a:p>
            <a:r>
              <a:rPr lang="en-US" dirty="0" smtClean="0">
                <a:solidFill>
                  <a:schemeClr val="bg1"/>
                </a:solidFill>
                <a:latin typeface="+mn-lt"/>
              </a:rPr>
              <a:t>SOCIAL ENVIRONMENTAL &amp; ECONOMIC</a:t>
            </a:r>
            <a:endParaRPr lang="en-US" sz="7200" dirty="0">
              <a:solidFill>
                <a:schemeClr val="bg1"/>
              </a:solidFill>
              <a:latin typeface="+mn-lt"/>
            </a:endParaRPr>
          </a:p>
        </p:txBody>
      </p:sp>
      <p:sp>
        <p:nvSpPr>
          <p:cNvPr id="5" name="TextBox 4"/>
          <p:cNvSpPr txBox="1"/>
          <p:nvPr/>
        </p:nvSpPr>
        <p:spPr>
          <a:xfrm>
            <a:off x="8070513" y="287362"/>
            <a:ext cx="3848769" cy="5324535"/>
          </a:xfrm>
          <a:prstGeom prst="rect">
            <a:avLst/>
          </a:prstGeom>
          <a:solidFill>
            <a:schemeClr val="accent2"/>
          </a:solidFill>
        </p:spPr>
        <p:txBody>
          <a:bodyPr wrap="square" rtlCol="0">
            <a:spAutoFit/>
          </a:bodyPr>
          <a:lstStyle/>
          <a:p>
            <a:r>
              <a:rPr lang="en-US" sz="2800" i="1" dirty="0" smtClean="0">
                <a:solidFill>
                  <a:schemeClr val="bg1"/>
                </a:solidFill>
              </a:rPr>
              <a:t>“Puerto </a:t>
            </a:r>
            <a:r>
              <a:rPr lang="en-US" sz="2800" i="1" dirty="0">
                <a:solidFill>
                  <a:schemeClr val="bg1"/>
                </a:solidFill>
              </a:rPr>
              <a:t>Rico's Weak Infrastructure Creates Big Challenges For </a:t>
            </a:r>
            <a:r>
              <a:rPr lang="en-US" sz="2800" i="1" dirty="0" smtClean="0">
                <a:solidFill>
                  <a:schemeClr val="bg1"/>
                </a:solidFill>
              </a:rPr>
              <a:t>Recovery”</a:t>
            </a:r>
            <a:endParaRPr lang="en-US" sz="2800" i="1" dirty="0">
              <a:solidFill>
                <a:schemeClr val="bg1"/>
              </a:solidFill>
            </a:endParaRPr>
          </a:p>
          <a:p>
            <a:r>
              <a:rPr lang="en-US" sz="2800" dirty="0"/>
              <a:t> </a:t>
            </a:r>
            <a:r>
              <a:rPr lang="en-US" sz="2800" dirty="0" smtClean="0"/>
              <a:t>   </a:t>
            </a:r>
          </a:p>
          <a:p>
            <a:r>
              <a:rPr lang="en-US" sz="2800" dirty="0" smtClean="0">
                <a:solidFill>
                  <a:schemeClr val="bg1"/>
                </a:solidFill>
              </a:rPr>
              <a:t>    </a:t>
            </a:r>
            <a:r>
              <a:rPr lang="en-US" sz="2000" dirty="0" smtClean="0">
                <a:solidFill>
                  <a:schemeClr val="bg1"/>
                </a:solidFill>
              </a:rPr>
              <a:t>NO ROADS - NO ACCESS</a:t>
            </a:r>
            <a:endParaRPr lang="en-US" sz="2000" dirty="0">
              <a:solidFill>
                <a:schemeClr val="bg1"/>
              </a:solidFill>
            </a:endParaRPr>
          </a:p>
          <a:p>
            <a:r>
              <a:rPr lang="en-US" sz="2000" dirty="0" smtClean="0">
                <a:solidFill>
                  <a:schemeClr val="bg1"/>
                </a:solidFill>
              </a:rPr>
              <a:t>      NO ACCESS :</a:t>
            </a:r>
          </a:p>
          <a:p>
            <a:pPr lvl="1"/>
            <a:r>
              <a:rPr lang="en-US" sz="2000" dirty="0" smtClean="0">
                <a:solidFill>
                  <a:schemeClr val="bg1"/>
                </a:solidFill>
              </a:rPr>
              <a:t>	NO POWER</a:t>
            </a:r>
          </a:p>
          <a:p>
            <a:pPr lvl="1"/>
            <a:r>
              <a:rPr lang="en-US" sz="2000" dirty="0">
                <a:solidFill>
                  <a:schemeClr val="bg1"/>
                </a:solidFill>
              </a:rPr>
              <a:t>	</a:t>
            </a:r>
            <a:r>
              <a:rPr lang="en-US" sz="2000" dirty="0" smtClean="0">
                <a:solidFill>
                  <a:schemeClr val="bg1"/>
                </a:solidFill>
              </a:rPr>
              <a:t>NO COMMUNICATION</a:t>
            </a:r>
          </a:p>
          <a:p>
            <a:pPr lvl="1"/>
            <a:r>
              <a:rPr lang="en-US" sz="2000" dirty="0">
                <a:solidFill>
                  <a:schemeClr val="bg1"/>
                </a:solidFill>
              </a:rPr>
              <a:t>	</a:t>
            </a:r>
            <a:r>
              <a:rPr lang="en-US" sz="2000" dirty="0" smtClean="0">
                <a:solidFill>
                  <a:schemeClr val="bg1"/>
                </a:solidFill>
              </a:rPr>
              <a:t>NO WATER</a:t>
            </a:r>
          </a:p>
          <a:p>
            <a:pPr lvl="1"/>
            <a:r>
              <a:rPr lang="en-US" sz="2000" dirty="0" smtClean="0">
                <a:solidFill>
                  <a:schemeClr val="bg1"/>
                </a:solidFill>
              </a:rPr>
              <a:t>	NO FOOD</a:t>
            </a:r>
          </a:p>
          <a:p>
            <a:pPr lvl="1"/>
            <a:r>
              <a:rPr lang="en-US" sz="2000" dirty="0" smtClean="0">
                <a:solidFill>
                  <a:schemeClr val="bg1"/>
                </a:solidFill>
              </a:rPr>
              <a:t>	NO HOSPITALS</a:t>
            </a:r>
          </a:p>
          <a:p>
            <a:pPr lvl="1"/>
            <a:r>
              <a:rPr lang="en-US" sz="2000" dirty="0">
                <a:solidFill>
                  <a:schemeClr val="bg1"/>
                </a:solidFill>
              </a:rPr>
              <a:t>	</a:t>
            </a:r>
            <a:r>
              <a:rPr lang="en-US" sz="2000" dirty="0" smtClean="0">
                <a:solidFill>
                  <a:schemeClr val="bg1"/>
                </a:solidFill>
              </a:rPr>
              <a:t>NO MEDICINE</a:t>
            </a:r>
          </a:p>
          <a:p>
            <a:pPr lvl="1"/>
            <a:r>
              <a:rPr lang="en-US" sz="2000" dirty="0" smtClean="0">
                <a:solidFill>
                  <a:schemeClr val="bg1"/>
                </a:solidFill>
              </a:rPr>
              <a:t>	NO CLOTHING</a:t>
            </a:r>
          </a:p>
          <a:p>
            <a:pPr lvl="1"/>
            <a:r>
              <a:rPr lang="en-US" sz="2000" dirty="0" smtClean="0">
                <a:solidFill>
                  <a:schemeClr val="bg1"/>
                </a:solidFill>
              </a:rPr>
              <a:t>	NO SHELTERS</a:t>
            </a:r>
          </a:p>
          <a:p>
            <a:pPr marL="285750" indent="-285750">
              <a:buFont typeface="Century Gothic" panose="020B0502020202020204" pitchFamily="34" charset="0"/>
              <a:buChar char="→"/>
            </a:pPr>
            <a:endParaRPr lang="en-US" sz="2000" b="1" dirty="0" smtClean="0"/>
          </a:p>
        </p:txBody>
      </p:sp>
      <p:sp>
        <p:nvSpPr>
          <p:cNvPr id="8" name="Subtitle 2"/>
          <p:cNvSpPr txBox="1">
            <a:spLocks/>
          </p:cNvSpPr>
          <p:nvPr/>
        </p:nvSpPr>
        <p:spPr>
          <a:xfrm>
            <a:off x="50005" y="6051594"/>
            <a:ext cx="3179111" cy="782299"/>
          </a:xfrm>
          <a:prstGeom prst="rect">
            <a:avLst/>
          </a:prstGeom>
        </p:spPr>
        <p:txBody>
          <a:bodyPr>
            <a:noAutofit/>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marL="0" indent="0">
              <a:buNone/>
            </a:pPr>
            <a:r>
              <a:rPr lang="en-US" sz="3600" dirty="0" smtClean="0">
                <a:solidFill>
                  <a:schemeClr val="bg1"/>
                </a:solidFill>
              </a:rPr>
              <a:t>IMPACT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87362"/>
            <a:ext cx="7797801" cy="251653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3169478"/>
            <a:ext cx="7797801" cy="2516539"/>
          </a:xfrm>
          <a:prstGeom prst="rect">
            <a:avLst/>
          </a:prstGeom>
        </p:spPr>
      </p:pic>
    </p:spTree>
    <p:extLst>
      <p:ext uri="{BB962C8B-B14F-4D97-AF65-F5344CB8AC3E}">
        <p14:creationId xmlns:p14="http://schemas.microsoft.com/office/powerpoint/2010/main" val="405257016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Custom 3">
      <a:dk1>
        <a:sysClr val="windowText" lastClr="000000"/>
      </a:dk1>
      <a:lt1>
        <a:sysClr val="window" lastClr="FFFFFF"/>
      </a:lt1>
      <a:dk2>
        <a:srgbClr val="564B3C"/>
      </a:dk2>
      <a:lt2>
        <a:srgbClr val="ECEDD1"/>
      </a:lt2>
      <a:accent1>
        <a:srgbClr val="595959"/>
      </a:accent1>
      <a:accent2>
        <a:srgbClr val="FC4C02"/>
      </a:accent2>
      <a:accent3>
        <a:srgbClr val="B5AE53"/>
      </a:accent3>
      <a:accent4>
        <a:srgbClr val="7F7F7F"/>
      </a:accent4>
      <a:accent5>
        <a:srgbClr val="E8B54D"/>
      </a:accent5>
      <a:accent6>
        <a:srgbClr val="40382C"/>
      </a:accent6>
      <a:hlink>
        <a:srgbClr val="CCCC00"/>
      </a:hlink>
      <a:folHlink>
        <a:srgbClr val="B2B2B2"/>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3">
    <a:dk1>
      <a:sysClr val="windowText" lastClr="000000"/>
    </a:dk1>
    <a:lt1>
      <a:sysClr val="window" lastClr="FFFFFF"/>
    </a:lt1>
    <a:dk2>
      <a:srgbClr val="564B3C"/>
    </a:dk2>
    <a:lt2>
      <a:srgbClr val="ECEDD1"/>
    </a:lt2>
    <a:accent1>
      <a:srgbClr val="595959"/>
    </a:accent1>
    <a:accent2>
      <a:srgbClr val="FC4C02"/>
    </a:accent2>
    <a:accent3>
      <a:srgbClr val="B5AE53"/>
    </a:accent3>
    <a:accent4>
      <a:srgbClr val="7F7F7F"/>
    </a:accent4>
    <a:accent5>
      <a:srgbClr val="E8B54D"/>
    </a:accent5>
    <a:accent6>
      <a:srgbClr val="40382C"/>
    </a:accent6>
    <a:hlink>
      <a:srgbClr val="CCCC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4193</TotalTime>
  <Words>2222</Words>
  <Application>Microsoft Macintosh PowerPoint</Application>
  <PresentationFormat>Custom</PresentationFormat>
  <Paragraphs>284</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Median</vt:lpstr>
      <vt:lpstr>Engineering for a            sustainable future</vt:lpstr>
      <vt:lpstr> HOW IS SUSTAINABILITY DEFINED</vt:lpstr>
      <vt:lpstr>PowerPoint Presentation</vt:lpstr>
      <vt:lpstr>POSITIVE  IMPACT</vt:lpstr>
      <vt:lpstr>United Nations Global Goals for Sustainable Development</vt:lpstr>
      <vt:lpstr>EDUCATION FOR SUSTAINABLE DEVELOPMENT</vt:lpstr>
      <vt:lpstr>  WHY SUSTAINABLE ENGINEERING</vt:lpstr>
      <vt:lpstr>SOCIAL ENVIRONMENTAL &amp; ECONOMIC </vt:lpstr>
      <vt:lpstr>SOCIAL ENVIRONMENTAL &amp; ECONOMIC</vt:lpstr>
      <vt:lpstr>PowerPoint Presentation</vt:lpstr>
      <vt:lpstr>  PREPARE FOR THE FUTURE</vt:lpstr>
      <vt:lpstr>PowerPoint Presentation</vt:lpstr>
      <vt:lpstr>  SUSTAINABLE | DEVELOPMENT</vt:lpstr>
      <vt:lpstr>PowerPoint Presentation</vt:lpstr>
      <vt:lpstr>ASCE | REPORTCARDS </vt:lpstr>
      <vt:lpstr>ACSE|ISI – ENVISION RATING SYSTEM</vt:lpstr>
      <vt:lpstr>PowerPoint Presentation</vt:lpstr>
      <vt:lpstr> THE ASSOCIATION FOR ADVANCEMENT OF SUSTAINABILITY IN HIGHER EDUCATION Sustainability Tracking, Assessment &amp; Rating System (STARS)</vt:lpstr>
      <vt:lpstr>UTRGV COMMITMENT</vt:lpstr>
      <vt:lpstr>RE-CONNECTING</vt:lpstr>
      <vt:lpstr>INTENT | OUR FUTURE QUALITY OF LIFE</vt:lpstr>
      <vt:lpstr>PowerPoint Presentation</vt:lpstr>
    </vt:vector>
  </TitlesOfParts>
  <Company>UTPA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UTRGV Sustainability</dc:title>
  <dc:creator>Karen Villarreal</dc:creator>
  <cp:lastModifiedBy>Marianella Franklin</cp:lastModifiedBy>
  <cp:revision>200</cp:revision>
  <cp:lastPrinted>2015-10-21T21:15:11Z</cp:lastPrinted>
  <dcterms:created xsi:type="dcterms:W3CDTF">2015-10-07T18:42:41Z</dcterms:created>
  <dcterms:modified xsi:type="dcterms:W3CDTF">2018-05-15T21:30:47Z</dcterms:modified>
</cp:coreProperties>
</file>