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9" r:id="rId2"/>
    <p:sldId id="301" r:id="rId3"/>
    <p:sldId id="302" r:id="rId4"/>
    <p:sldId id="303" r:id="rId5"/>
    <p:sldId id="304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41" r:id="rId35"/>
    <p:sldId id="335" r:id="rId36"/>
    <p:sldId id="336" r:id="rId37"/>
    <p:sldId id="337" r:id="rId38"/>
    <p:sldId id="342" r:id="rId39"/>
    <p:sldId id="338" r:id="rId40"/>
    <p:sldId id="34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by Balli" initials="BB" lastIdx="2" clrIdx="0">
    <p:extLst>
      <p:ext uri="{19B8F6BF-5375-455C-9EA6-DF929625EA0E}">
        <p15:presenceInfo xmlns:p15="http://schemas.microsoft.com/office/powerpoint/2012/main" userId="S-1-5-21-1202660629-725345543-1177238915-25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>
        <p:scale>
          <a:sx n="106" d="100"/>
          <a:sy n="106" d="100"/>
        </p:scale>
        <p:origin x="52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104D-E3A3-484D-BBE8-8F77EDCFDFD2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4FC26-FA11-4F68-B9BF-A2AB0B034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6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360" indent="-285523"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092" indent="-228418"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8929" indent="-228418"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5766" indent="-228418"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00255" indent="-2284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44745" indent="-2284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389235" indent="-2284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33725" indent="-2284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C045D4E1-50DB-45E4-B275-CE3B73677BF0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6550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7B5BD25-7405-4BF2-9BAE-50AA6BFE1456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829C5-42EC-4114-8691-BC9FCF9189F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499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4998" name="Date Placeholder 3"/>
          <p:cNvSpPr txBox="1">
            <a:spLocks noGrp="1"/>
          </p:cNvSpPr>
          <p:nvPr/>
        </p:nvSpPr>
        <p:spPr bwMode="auto">
          <a:xfrm>
            <a:off x="4043367" y="0"/>
            <a:ext cx="3091987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8" tIns="45558" rIns="91118" bIns="45558"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9E0504E-0421-4ACA-A29A-843579DFD415}" type="datetime1">
              <a:rPr lang="en-US" sz="1200">
                <a:latin typeface="Times New Roman" pitchFamily="18" charset="0"/>
              </a:rPr>
              <a:pPr algn="r"/>
              <a:t>5/16/2018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4999" name="Slide Number Placeholder 4"/>
          <p:cNvSpPr txBox="1">
            <a:spLocks noGrp="1"/>
          </p:cNvSpPr>
          <p:nvPr/>
        </p:nvSpPr>
        <p:spPr bwMode="auto">
          <a:xfrm>
            <a:off x="4043367" y="8774271"/>
            <a:ext cx="3091987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8" tIns="45558" rIns="91118" bIns="45558" anchor="b"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F13D0BA-E30F-4555-9DEF-C1BA3049F39A}" type="slidenum">
              <a:rPr lang="en-US" sz="1200">
                <a:latin typeface="Times New Roman" pitchFamily="18" charset="0"/>
              </a:rPr>
              <a:pPr algn="r"/>
              <a:t>6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3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8AEAC43-605E-40BD-973F-F3DD83E287B4}" type="datetime1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85755-5821-4AF2-8CF4-76AE30E6948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602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2" name="Date Placeholder 3"/>
          <p:cNvSpPr txBox="1">
            <a:spLocks noGrp="1"/>
          </p:cNvSpPr>
          <p:nvPr/>
        </p:nvSpPr>
        <p:spPr bwMode="auto">
          <a:xfrm>
            <a:off x="4043367" y="0"/>
            <a:ext cx="3091987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8" tIns="45558" rIns="91118" bIns="45558"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0AB6D9F-4CD5-4D43-9630-BA3D86197712}" type="datetime1">
              <a:rPr lang="en-US" sz="1200">
                <a:latin typeface="Times New Roman" pitchFamily="18" charset="0"/>
              </a:rPr>
              <a:pPr algn="r"/>
              <a:t>5/16/2018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6023" name="Slide Number Placeholder 4"/>
          <p:cNvSpPr txBox="1">
            <a:spLocks noGrp="1"/>
          </p:cNvSpPr>
          <p:nvPr/>
        </p:nvSpPr>
        <p:spPr bwMode="auto">
          <a:xfrm>
            <a:off x="4043367" y="8774271"/>
            <a:ext cx="3091987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8" tIns="45558" rIns="91118" bIns="45558" anchor="b"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785BA6E-229B-4483-AE57-20D109E72BAE}" type="slidenum">
              <a:rPr lang="en-US" sz="1200">
                <a:latin typeface="Times New Roman" pitchFamily="18" charset="0"/>
              </a:rPr>
              <a:pPr algn="r"/>
              <a:t>7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6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A432-DBF6-4A67-A187-5F0DF9405A00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FE2E-CF7F-4A28-959B-D13030197D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3333" r="1246" b="60000"/>
          <a:stretch/>
        </p:blipFill>
        <p:spPr bwMode="auto">
          <a:xfrm>
            <a:off x="0" y="0"/>
            <a:ext cx="9144000" cy="6858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227013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A432-DBF6-4A67-A187-5F0DF9405A00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FE2E-CF7F-4A28-959B-D13030197D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45805"/>
            <a:ext cx="1001787" cy="3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3333" r="1246" b="60000"/>
          <a:stretch/>
        </p:blipFill>
        <p:spPr bwMode="auto">
          <a:xfrm>
            <a:off x="0" y="0"/>
            <a:ext cx="9144000" cy="6858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227013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7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A432-DBF6-4A67-A187-5F0DF9405A00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FE2E-CF7F-4A28-959B-D13030197D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45805"/>
            <a:ext cx="1001787" cy="3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3333" r="1246" b="60000"/>
          <a:stretch/>
        </p:blipFill>
        <p:spPr bwMode="auto">
          <a:xfrm>
            <a:off x="0" y="0"/>
            <a:ext cx="9144000" cy="6858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227013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4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9999"/>
          <a:stretch/>
        </p:blipFill>
        <p:spPr>
          <a:xfrm>
            <a:off x="0" y="0"/>
            <a:ext cx="9144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898017" y="682171"/>
            <a:ext cx="457201" cy="6175829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16200000">
            <a:off x="-3486150" y="1604174"/>
            <a:ext cx="7886700" cy="13255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01713" y="682171"/>
            <a:ext cx="8431212" cy="1297556"/>
          </a:xfrm>
        </p:spPr>
        <p:txBody>
          <a:bodyPr/>
          <a:lstStyle>
            <a:lvl1pPr marL="0" indent="0">
              <a:buClr>
                <a:srgbClr val="2E2D77"/>
              </a:buClr>
              <a:buSzPct val="80000"/>
              <a:buFont typeface="Wingdings" panose="05000000000000000000" pitchFamily="2" charset="2"/>
              <a:buNone/>
              <a:defRPr sz="3000">
                <a:solidFill>
                  <a:srgbClr val="2E2D77"/>
                </a:solidFill>
                <a:latin typeface="Calibri" panose="020F0502020204030204" pitchFamily="34" charset="0"/>
              </a:defRPr>
            </a:lvl1pPr>
            <a:lvl2pPr marL="685800" indent="-228600">
              <a:buClr>
                <a:srgbClr val="2E2D77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2pPr>
            <a:lvl3pPr marL="1143000" indent="-228600">
              <a:buClr>
                <a:srgbClr val="2E2D77"/>
              </a:buClr>
              <a:buFont typeface="Candara" panose="020E0502030303020204" pitchFamily="34" charset="0"/>
              <a:buChar char="–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3pPr>
            <a:lvl4pPr marL="1600200" indent="-228600">
              <a:buClr>
                <a:srgbClr val="2E2D77"/>
              </a:buClr>
              <a:buFont typeface="Candara" panose="020E0502030303020204" pitchFamily="34" charset="0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4pPr>
            <a:lvl5pPr marL="2057400" indent="-228600">
              <a:buClr>
                <a:srgbClr val="2E2D77"/>
              </a:buClr>
              <a:buFont typeface="Candara" panose="020E0502030303020204" pitchFamily="34" charset="0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1001713" y="2430859"/>
            <a:ext cx="4393066" cy="1996281"/>
          </a:xfrm>
        </p:spPr>
        <p:txBody>
          <a:bodyPr/>
          <a:lstStyle>
            <a:lvl1pPr marL="228600" indent="-228600">
              <a:buSzPct val="80000"/>
              <a:buFont typeface="Wingdings" panose="05000000000000000000" pitchFamily="2" charset="2"/>
              <a:buChar char="q"/>
              <a:defRPr lang="en-US" sz="2200" kern="1200" dirty="0" smtClean="0">
                <a:solidFill>
                  <a:srgbClr val="2E2D77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lang="en-US" sz="1800" kern="1200" dirty="0" smtClean="0">
                <a:solidFill>
                  <a:srgbClr val="2E2D77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Candara" panose="020E0502030303020204" pitchFamily="34" charset="0"/>
              <a:buChar char="–"/>
              <a:defRPr lang="en-US" sz="1600" kern="1200" dirty="0" smtClean="0">
                <a:solidFill>
                  <a:srgbClr val="2E2D77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Font typeface="Candara" panose="020E0502030303020204" pitchFamily="34" charset="0"/>
              <a:buChar char="–"/>
              <a:defRPr lang="en-US" sz="1800" kern="1200" dirty="0" smtClean="0">
                <a:solidFill>
                  <a:srgbClr val="2E2D77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buFont typeface="Candara" panose="020E0502030303020204" pitchFamily="34" charset="0"/>
              <a:buChar char="–"/>
              <a:defRPr lang="en-US" sz="1800" kern="1200" dirty="0">
                <a:solidFill>
                  <a:srgbClr val="2E2D7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01713" y="6356351"/>
            <a:ext cx="7886700" cy="24447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location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494338" y="2416175"/>
            <a:ext cx="3330575" cy="201771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45805"/>
            <a:ext cx="1001787" cy="3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0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3333" r="1246" b="60000"/>
          <a:stretch/>
        </p:blipFill>
        <p:spPr bwMode="auto">
          <a:xfrm>
            <a:off x="0" y="0"/>
            <a:ext cx="9144000" cy="6858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227013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1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45805"/>
            <a:ext cx="1001787" cy="3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1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62"/>
          <a:stretch/>
        </p:blipFill>
        <p:spPr>
          <a:xfrm>
            <a:off x="0" y="-9525"/>
            <a:ext cx="938784" cy="68770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8784" y="365126"/>
            <a:ext cx="7886700" cy="1325563"/>
          </a:xfrm>
        </p:spPr>
        <p:txBody>
          <a:bodyPr/>
          <a:lstStyle>
            <a:lvl1pPr>
              <a:defRPr b="1">
                <a:solidFill>
                  <a:srgbClr val="2E2D77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279624" y="6356351"/>
            <a:ext cx="379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7D3DE7-FD02-48FD-8805-909004356EA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38784" y="1825625"/>
            <a:ext cx="3886200" cy="4351338"/>
          </a:xfrm>
        </p:spPr>
        <p:txBody>
          <a:bodyPr/>
          <a:lstStyle>
            <a:lvl1pPr marL="228600" indent="-228600">
              <a:buSzPct val="80000"/>
              <a:buFont typeface="Wingdings" panose="05000000000000000000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marL="1143000" indent="-228600">
              <a:buFont typeface="Candara" panose="020E0502030303020204" pitchFamily="34" charset="0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 marL="1600200" indent="-228600">
              <a:buFont typeface="Candara" panose="020E0502030303020204" pitchFamily="34" charset="0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 marL="2057400" indent="-228600">
              <a:buFont typeface="Candara" panose="020E0502030303020204" pitchFamily="34" charset="0"/>
              <a:buChar char="–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939284" y="1825625"/>
            <a:ext cx="3886200" cy="4351338"/>
          </a:xfrm>
        </p:spPr>
        <p:txBody>
          <a:bodyPr/>
          <a:lstStyle>
            <a:lvl1pPr marL="228600" indent="-228600">
              <a:buSzPct val="80000"/>
              <a:buFont typeface="Wingdings" panose="05000000000000000000" pitchFamily="2" charset="2"/>
              <a:buChar char="q"/>
              <a:defRPr 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>
              <a:buFont typeface="Candara" panose="020E0502030303020204" pitchFamily="34" charset="0"/>
              <a:buChar char="–"/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>
              <a:buFont typeface="Candara" panose="020E0502030303020204" pitchFamily="34" charset="0"/>
              <a:buChar char="–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>
              <a:buFont typeface="Candara" panose="020E0502030303020204" pitchFamily="34" charset="0"/>
              <a:buChar char="–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38213" y="1314289"/>
            <a:ext cx="7886700" cy="244475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location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t="26700" r="16565" b="32063"/>
          <a:stretch/>
        </p:blipFill>
        <p:spPr>
          <a:xfrm>
            <a:off x="63500" y="43460"/>
            <a:ext cx="863600" cy="5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0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A432-DBF6-4A67-A187-5F0DF9405A00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FE2E-CF7F-4A28-959B-D13030197D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45805"/>
            <a:ext cx="1001787" cy="3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3333" r="1246" b="60000"/>
          <a:stretch/>
        </p:blipFill>
        <p:spPr bwMode="auto">
          <a:xfrm>
            <a:off x="0" y="0"/>
            <a:ext cx="9144000" cy="6858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227013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3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947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722313" y="3048001"/>
            <a:ext cx="7764462" cy="1"/>
          </a:xfrm>
          <a:prstGeom prst="line">
            <a:avLst/>
          </a:prstGeom>
          <a:ln w="38100">
            <a:solidFill>
              <a:srgbClr val="29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A432-DBF6-4A67-A187-5F0DF9405A00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FE2E-CF7F-4A28-959B-D13030197D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3333" r="1246" b="60000"/>
          <a:stretch/>
        </p:blipFill>
        <p:spPr bwMode="auto">
          <a:xfrm>
            <a:off x="0" y="0"/>
            <a:ext cx="9144000" cy="6858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227013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A432-DBF6-4A67-A187-5F0DF9405A00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FE2E-CF7F-4A28-959B-D13030197D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45805"/>
            <a:ext cx="1001787" cy="3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3333" r="1246" b="60000"/>
          <a:stretch/>
        </p:blipFill>
        <p:spPr bwMode="auto">
          <a:xfrm>
            <a:off x="0" y="0"/>
            <a:ext cx="9144000" cy="6858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227013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A432-DBF6-4A67-A187-5F0DF9405A00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FE2E-CF7F-4A28-959B-D13030197D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45805"/>
            <a:ext cx="1001787" cy="3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3333" r="1246" b="60000"/>
          <a:stretch/>
        </p:blipFill>
        <p:spPr bwMode="auto">
          <a:xfrm>
            <a:off x="0" y="0"/>
            <a:ext cx="9144000" cy="6858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227013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7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A432-DBF6-4A67-A187-5F0DF9405A00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FE2E-CF7F-4A28-959B-D13030197D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45805"/>
            <a:ext cx="1001787" cy="3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3333" r="1246" b="60000"/>
          <a:stretch/>
        </p:blipFill>
        <p:spPr bwMode="auto">
          <a:xfrm>
            <a:off x="0" y="0"/>
            <a:ext cx="9144000" cy="6858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227013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A432-DBF6-4A67-A187-5F0DF9405A00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FE2E-CF7F-4A28-959B-D13030197D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45805"/>
            <a:ext cx="1001787" cy="3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3333" r="1246" b="60000"/>
          <a:stretch/>
        </p:blipFill>
        <p:spPr bwMode="auto">
          <a:xfrm>
            <a:off x="0" y="0"/>
            <a:ext cx="9144000" cy="6858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227013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3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2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A432-DBF6-4A67-A187-5F0DF9405A00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FE2E-CF7F-4A28-959B-D13030197D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45805"/>
            <a:ext cx="1001787" cy="3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3333" r="1246" b="60000"/>
          <a:stretch/>
        </p:blipFill>
        <p:spPr bwMode="auto">
          <a:xfrm>
            <a:off x="0" y="0"/>
            <a:ext cx="9144000" cy="6858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227013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2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799"/>
            <a:ext cx="5486400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A432-DBF6-4A67-A187-5F0DF9405A00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FE2E-CF7F-4A28-959B-D13030197D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6345805"/>
            <a:ext cx="1001787" cy="3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3333" r="1246" b="60000"/>
          <a:stretch/>
        </p:blipFill>
        <p:spPr bwMode="auto">
          <a:xfrm>
            <a:off x="0" y="0"/>
            <a:ext cx="9144000" cy="6858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227013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3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4A432-DBF6-4A67-A187-5F0DF9405A00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8FE2E-CF7F-4A28-959B-D13030197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5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1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9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94A82"/>
        </a:buClr>
        <a:buFont typeface="Wingdings" panose="05000000000000000000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94A82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94A82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94A82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94A82"/>
        </a:buClr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utes.legis.state.tx.u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779" y="3139627"/>
            <a:ext cx="7772400" cy="147002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OUR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ETHICAL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RESPONSIBILITY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PUBLIC INFRASTRUCTURE INDUSTRY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38200" y="5181600"/>
            <a:ext cx="7315200" cy="1752600"/>
          </a:xfrm>
        </p:spPr>
        <p:txBody>
          <a:bodyPr/>
          <a:lstStyle/>
          <a:p>
            <a:r>
              <a:rPr lang="en-US" dirty="0" smtClean="0"/>
              <a:t>LAMBERTO </a:t>
            </a:r>
            <a:r>
              <a:rPr lang="en-US" dirty="0"/>
              <a:t>“BOBBY” BALLI, PE, </a:t>
            </a:r>
            <a:r>
              <a:rPr lang="en-US" dirty="0" smtClean="0"/>
              <a:t>PWLF</a:t>
            </a:r>
          </a:p>
          <a:p>
            <a:r>
              <a:rPr lang="en-US" sz="1800" dirty="0" smtClean="0"/>
              <a:t>TEXAS BOARD OF PROFESSIONAL ENGINEERS</a:t>
            </a:r>
          </a:p>
          <a:p>
            <a:r>
              <a:rPr lang="en-US" sz="1400" dirty="0" smtClean="0"/>
              <a:t>BOARD MEMBER 2011-PRESENT</a:t>
            </a:r>
          </a:p>
          <a:p>
            <a:r>
              <a:rPr lang="en-US" sz="1400" dirty="0" smtClean="0"/>
              <a:t>LICENSE COMMITTEE CHAIR 2013-PRESENT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0690" y="1524000"/>
            <a:ext cx="2641598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3333" r="40861" b="60000"/>
          <a:stretch/>
        </p:blipFill>
        <p:spPr bwMode="auto">
          <a:xfrm>
            <a:off x="0" y="0"/>
            <a:ext cx="9144000" cy="11494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227013"/>
            <a:ext cx="914396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29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ubtitle 5"/>
          <p:cNvSpPr txBox="1">
            <a:spLocks/>
          </p:cNvSpPr>
          <p:nvPr/>
        </p:nvSpPr>
        <p:spPr>
          <a:xfrm>
            <a:off x="1371579" y="2592668"/>
            <a:ext cx="6019821" cy="302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294A82"/>
                </a:solidFill>
              </a:rPr>
              <a:t>Partners for a Better Quality of Life</a:t>
            </a:r>
            <a:endParaRPr lang="en-US" sz="2400" dirty="0">
              <a:solidFill>
                <a:srgbClr val="294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WHY ARE WE HERE ??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RESPONSIBILITIES TO THE PUBLIC!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HEALTH, SAFETY AND WELFARE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DIFFERENCE BETWEEN RIGHT AND WRONG</a:t>
            </a:r>
          </a:p>
          <a:p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40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73183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RESPONSIBILITIES </a:t>
            </a:r>
            <a:r>
              <a:rPr lang="en-US" sz="4800" dirty="0" smtClean="0"/>
              <a:t>TO THE PUBLIC!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UNDERSTANDING OF LAWS AND RULES</a:t>
            </a:r>
          </a:p>
          <a:p>
            <a:r>
              <a:rPr lang="en-US" sz="2800" dirty="0" smtClean="0"/>
              <a:t>TECHNICAL COMPETENCE</a:t>
            </a:r>
          </a:p>
          <a:p>
            <a:r>
              <a:rPr lang="en-US" sz="2800" dirty="0" smtClean="0"/>
              <a:t>PROFESSIONALISM</a:t>
            </a:r>
          </a:p>
          <a:p>
            <a:r>
              <a:rPr lang="en-US" sz="2800" dirty="0" smtClean="0"/>
              <a:t>COMMON SENSE/STREET SMART</a:t>
            </a:r>
          </a:p>
          <a:p>
            <a:r>
              <a:rPr lang="en-US" sz="2800" dirty="0" smtClean="0"/>
              <a:t>ETHICAL RESPONSIBILITY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52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UNDERSTANDING LAWS AND RULES!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TEXAS LOCAL GOVERNMENT CODE</a:t>
            </a:r>
          </a:p>
          <a:p>
            <a:r>
              <a:rPr lang="en-US" sz="2800" dirty="0" smtClean="0"/>
              <a:t>TEXAS ENGINEERING PRACTICES ACT</a:t>
            </a:r>
          </a:p>
          <a:p>
            <a:r>
              <a:rPr lang="en-US" sz="2800" dirty="0" smtClean="0"/>
              <a:t>PROFESSIONAL SERVICES PROCUREMENT ACT</a:t>
            </a:r>
          </a:p>
          <a:p>
            <a:r>
              <a:rPr lang="en-US" sz="2800" dirty="0" smtClean="0"/>
              <a:t>OTHER ENVIRONMENTAL and HEALTH/SAFETY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71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474"/>
            <a:ext cx="8229600" cy="731837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LOCAL GOVERNMENT CODE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www.statutes.legis.state.tx.us/</a:t>
            </a:r>
            <a:endParaRPr lang="en-US" sz="2800" dirty="0" smtClean="0"/>
          </a:p>
          <a:p>
            <a:endParaRPr lang="en-US" sz="1800" dirty="0"/>
          </a:p>
          <a:p>
            <a:r>
              <a:rPr lang="en-US" sz="2800" dirty="0" smtClean="0"/>
              <a:t>FOR BOTH MUNICIPALITIES AND COUNTIES</a:t>
            </a:r>
          </a:p>
          <a:p>
            <a:pPr lvl="1"/>
            <a:r>
              <a:rPr lang="en-US" sz="2000" dirty="0" smtClean="0"/>
              <a:t>CHAPTERS 1 - 99</a:t>
            </a:r>
          </a:p>
          <a:p>
            <a:pPr lvl="2"/>
            <a:r>
              <a:rPr lang="en-US" sz="2000" dirty="0"/>
              <a:t>BOUNDAIRES, </a:t>
            </a:r>
            <a:r>
              <a:rPr lang="en-US" sz="2000" dirty="0" smtClean="0"/>
              <a:t>TYPES/FORMS OF GOVERNMENT</a:t>
            </a:r>
          </a:p>
          <a:p>
            <a:pPr lvl="2"/>
            <a:r>
              <a:rPr lang="en-US" sz="2000" dirty="0" smtClean="0"/>
              <a:t>POWERS AND ENFORCEMENT</a:t>
            </a:r>
          </a:p>
          <a:p>
            <a:pPr lvl="1"/>
            <a:r>
              <a:rPr lang="en-US" sz="2000" dirty="0"/>
              <a:t>CHAPTERS 101 – 150 +/-</a:t>
            </a:r>
          </a:p>
          <a:p>
            <a:pPr lvl="2"/>
            <a:r>
              <a:rPr lang="en-US" sz="2000" dirty="0"/>
              <a:t>MUNICIPALITY AND COUNTY FINANCES AND BUDGET </a:t>
            </a:r>
          </a:p>
          <a:p>
            <a:pPr lvl="1"/>
            <a:r>
              <a:rPr lang="en-US" sz="2000" dirty="0"/>
              <a:t>CHAPTERS 200 AND ON!!!</a:t>
            </a:r>
          </a:p>
          <a:p>
            <a:pPr lvl="2"/>
            <a:r>
              <a:rPr lang="en-US" sz="2000" dirty="0"/>
              <a:t>ZONING, PURCHASING AND CONTRACTING</a:t>
            </a:r>
          </a:p>
          <a:p>
            <a:pPr lvl="2"/>
            <a:r>
              <a:rPr lang="en-US" sz="2000" dirty="0"/>
              <a:t>FUN STUFF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58" y="838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ENGINEERING PRACTICES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9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0132"/>
            <a:ext cx="8534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PROFESSIONAL SERVICES PROCUREMENT </a:t>
            </a:r>
            <a:r>
              <a:rPr lang="en-US" sz="3600" dirty="0" smtClean="0"/>
              <a:t>ACT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29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567558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LAWS AND REGS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Texas Transportation Code</a:t>
            </a:r>
          </a:p>
          <a:p>
            <a:r>
              <a:rPr lang="en-US" sz="2800" dirty="0" smtClean="0"/>
              <a:t>Texas Utilities Code</a:t>
            </a:r>
          </a:p>
          <a:p>
            <a:r>
              <a:rPr lang="en-US" sz="2800" dirty="0" smtClean="0"/>
              <a:t>Texas Water Code</a:t>
            </a:r>
          </a:p>
          <a:p>
            <a:r>
              <a:rPr lang="en-US" sz="2800" dirty="0" smtClean="0"/>
              <a:t>Texas Commission on Environmental Quality</a:t>
            </a:r>
          </a:p>
          <a:p>
            <a:pPr lvl="1"/>
            <a:r>
              <a:rPr lang="en-US" sz="2400" dirty="0" smtClean="0"/>
              <a:t>Water, Wastewater, Solid Waste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r>
              <a:rPr lang="en-US" dirty="0" smtClean="0"/>
              <a:t>EPA, FEMA, HUD, </a:t>
            </a:r>
            <a:r>
              <a:rPr lang="en-US" dirty="0" smtClean="0"/>
              <a:t>USACE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		</a:t>
            </a:r>
            <a:r>
              <a:rPr lang="en-US" sz="4400" dirty="0" smtClean="0">
                <a:solidFill>
                  <a:srgbClr val="FF0000"/>
                </a:solidFill>
              </a:rPr>
              <a:t>EXAMPLES?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9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RESPONSIBILITIES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TECHNICAL COMPETENCE</a:t>
            </a:r>
          </a:p>
          <a:p>
            <a:pPr lvl="1"/>
            <a:r>
              <a:rPr lang="en-US" sz="2400" dirty="0" smtClean="0"/>
              <a:t>Engineering, Architecture, Utilities, even Operations</a:t>
            </a:r>
          </a:p>
          <a:p>
            <a:pPr lvl="1"/>
            <a:r>
              <a:rPr lang="en-US" sz="2400" dirty="0" smtClean="0"/>
              <a:t>Credentials – licenses and permits</a:t>
            </a:r>
          </a:p>
          <a:p>
            <a:r>
              <a:rPr lang="en-US" sz="2800" dirty="0" smtClean="0"/>
              <a:t>PROFESSIONALISM</a:t>
            </a:r>
            <a:endParaRPr lang="en-US" sz="2800" dirty="0" smtClean="0"/>
          </a:p>
          <a:p>
            <a:pPr lvl="1"/>
            <a:r>
              <a:rPr lang="en-US" sz="2400" dirty="0" smtClean="0"/>
              <a:t>INTEGRITY</a:t>
            </a:r>
          </a:p>
          <a:p>
            <a:pPr lvl="1"/>
            <a:r>
              <a:rPr lang="en-US" sz="2400" dirty="0" smtClean="0"/>
              <a:t>ETHICAL STANDARDS!</a:t>
            </a:r>
            <a:endParaRPr lang="en-US" sz="2400" dirty="0"/>
          </a:p>
          <a:p>
            <a:r>
              <a:rPr lang="en-US" sz="2800" dirty="0" smtClean="0"/>
              <a:t>COMMON SENSE = STREET </a:t>
            </a:r>
            <a:r>
              <a:rPr lang="en-US" sz="2800" dirty="0" smtClean="0"/>
              <a:t>SMARTS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05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WHY ARE WE HERE ??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RESPONSIBILITIES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PUBLIC!</a:t>
            </a:r>
          </a:p>
          <a:p>
            <a:pPr lvl="1"/>
            <a:r>
              <a:rPr lang="en-US" sz="3200" dirty="0" smtClean="0"/>
              <a:t>HEALTH, SAFETY AND WELFARE</a:t>
            </a:r>
            <a:endParaRPr lang="en-US" sz="3200" dirty="0" smtClean="0"/>
          </a:p>
          <a:p>
            <a:endParaRPr lang="en-US" dirty="0" smtClean="0"/>
          </a:p>
          <a:p>
            <a:r>
              <a:rPr lang="en-US" dirty="0" smtClean="0"/>
              <a:t>DIFFERENCE BETWEEN RIGHT AND WRONG</a:t>
            </a:r>
          </a:p>
          <a:p>
            <a:endParaRPr lang="en-US" sz="10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34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154"/>
            <a:ext cx="8229600" cy="73183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RESPONSIBILITIES </a:t>
            </a:r>
            <a:r>
              <a:rPr lang="en-US" sz="4800" dirty="0" smtClean="0"/>
              <a:t>TO THE PUBLIC!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UNDERSTANDING OF LAWS AND RULES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TECHNICAL COMPETENCE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PROFESSIONALISM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COMMON SENSE/STREET SMART</a:t>
            </a:r>
          </a:p>
          <a:p>
            <a:r>
              <a:rPr lang="en-US" sz="3600" b="1" i="1" dirty="0" smtClean="0">
                <a:solidFill>
                  <a:srgbClr val="FF0000"/>
                </a:solidFill>
              </a:rPr>
              <a:t>ETHICAL RESPONSIBILITY!!!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44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PERCEPTION = EXPECTATIONS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</a:rPr>
              <a:t>Perception of </a:t>
            </a:r>
            <a:r>
              <a:rPr lang="en-US" sz="2800" dirty="0" smtClean="0">
                <a:latin typeface="Calibri" pitchFamily="34" charset="0"/>
              </a:rPr>
              <a:t>Competence</a:t>
            </a:r>
          </a:p>
          <a:p>
            <a:r>
              <a:rPr lang="en-US" sz="2800" dirty="0">
                <a:latin typeface="Calibri" pitchFamily="34" charset="0"/>
              </a:rPr>
              <a:t>Perception of </a:t>
            </a:r>
            <a:r>
              <a:rPr lang="en-US" sz="2800" dirty="0" smtClean="0">
                <a:latin typeface="Calibri" pitchFamily="34" charset="0"/>
              </a:rPr>
              <a:t>Professionalism</a:t>
            </a:r>
          </a:p>
          <a:p>
            <a:r>
              <a:rPr lang="en-US" sz="2800" dirty="0">
                <a:latin typeface="Calibri" pitchFamily="34" charset="0"/>
              </a:rPr>
              <a:t>Perception of </a:t>
            </a:r>
            <a:r>
              <a:rPr lang="en-US" sz="2800" dirty="0" smtClean="0">
                <a:latin typeface="Calibri" pitchFamily="34" charset="0"/>
              </a:rPr>
              <a:t>Ethics</a:t>
            </a:r>
            <a:endParaRPr lang="en-US" sz="2800" dirty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WHAT DOES THE PUBLIC THINK OF OUR ROLE?</a:t>
            </a:r>
          </a:p>
          <a:p>
            <a:endParaRPr lang="en-US" sz="2800" dirty="0">
              <a:latin typeface="Calibri" pitchFamily="34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99% OF OUR JOB IS BASED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ON PERCEPTION!!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73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WHY ARE WE HERE ??</a:t>
            </a:r>
          </a:p>
          <a:p>
            <a:pPr lvl="0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RESPONSIBILITIES TO THE PUBLIC!</a:t>
            </a:r>
          </a:p>
          <a:p>
            <a:pPr lvl="1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HEALTH, SAFETY AND WELFARE</a:t>
            </a:r>
          </a:p>
          <a:p>
            <a:endParaRPr lang="en-US" dirty="0" smtClean="0"/>
          </a:p>
          <a:p>
            <a:r>
              <a:rPr lang="en-US" dirty="0" smtClean="0"/>
              <a:t>DIFFERENCE BETWEEN RIGHT AND WRONG</a:t>
            </a:r>
          </a:p>
          <a:p>
            <a:endParaRPr lang="en-US" sz="1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29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601200" cy="731837"/>
          </a:xfrm>
        </p:spPr>
        <p:txBody>
          <a:bodyPr>
            <a:normAutofit/>
          </a:bodyPr>
          <a:lstStyle/>
          <a:p>
            <a:r>
              <a:rPr lang="en-US" sz="4000" dirty="0"/>
              <a:t>Difference between  </a:t>
            </a:r>
            <a:r>
              <a:rPr lang="en-US" sz="4000" dirty="0" smtClean="0"/>
              <a:t>RIGHT </a:t>
            </a:r>
            <a:r>
              <a:rPr lang="en-US" sz="4000" dirty="0"/>
              <a:t>and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SOMETIMES QUITE OBVIOUS</a:t>
            </a:r>
            <a:r>
              <a:rPr lang="en-US" sz="2800" dirty="0" smtClean="0"/>
              <a:t>!</a:t>
            </a:r>
          </a:p>
          <a:p>
            <a:r>
              <a:rPr lang="en-US" sz="2800" dirty="0" smtClean="0"/>
              <a:t>SOMETIMES IT IS INTERPRETTED </a:t>
            </a:r>
            <a:r>
              <a:rPr lang="en-US" sz="2800" dirty="0" smtClean="0">
                <a:solidFill>
                  <a:srgbClr val="FF0000"/>
                </a:solidFill>
              </a:rPr>
              <a:t>(PERCEPTION!)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SOMETIMES IT’S JUST COMMON SENSE</a:t>
            </a:r>
            <a:r>
              <a:rPr lang="en-US" sz="2800" dirty="0" smtClean="0"/>
              <a:t>!!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STREET SMARTS!!!???!!!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10600" cy="731837"/>
          </a:xfrm>
        </p:spPr>
        <p:txBody>
          <a:bodyPr>
            <a:noAutofit/>
          </a:bodyPr>
          <a:lstStyle/>
          <a:p>
            <a:r>
              <a:rPr lang="en-US" sz="4000" dirty="0"/>
              <a:t>Difference between  RIGHT and WRONG</a:t>
            </a:r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39655"/>
            <a:ext cx="3903327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\\San01\Redirects$\bballi\My Documents\My Pictures\Stupi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39655"/>
            <a:ext cx="375441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Difference between RIGHT and WRONG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2632"/>
            <a:ext cx="3618043" cy="3618043"/>
          </a:xfrm>
        </p:spPr>
      </p:pic>
      <p:pic>
        <p:nvPicPr>
          <p:cNvPr id="7" name="Picture 2" descr="C:\Users\bballi@cpyi.com\AppData\Local\Microsoft\Windows\Temporary Internet Files\Content.IE5\M6IKNZOY\i'm-with-stupid-penguin-carto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10" y="1782632"/>
            <a:ext cx="3376840" cy="361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balli@cpyi.com\AppData\Local\Microsoft\Windows\Temporary Internet Files\Content.IE5\UTTOXPIS\hey1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9" y="1632888"/>
            <a:ext cx="2249371" cy="21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an01\Redirects$\bballi\My Documents\My Pictures\Stupi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425214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6019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STREET SMARTS?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…and some NOT so very obvious!!!!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06" y="1295400"/>
            <a:ext cx="5538787" cy="40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THE EIGHT ETHICAL TESTS!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Golden Rule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Truth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What-If-Everybody-Did-This Test: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Parents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Religion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Conscience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Consequences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Eras Demi ITC" panose="020B0805030504020804" pitchFamily="34" charset="0"/>
              </a:rPr>
              <a:t>The Front Page Test</a:t>
            </a:r>
          </a:p>
          <a:p>
            <a:pPr marL="0" indent="0">
              <a:buNone/>
            </a:pPr>
            <a:r>
              <a:rPr lang="en-US" sz="2800" dirty="0">
                <a:latin typeface="Eras Demi ITC" panose="020B0805030504020804" pitchFamily="34" charset="0"/>
              </a:rPr>
              <a:t>           </a:t>
            </a:r>
            <a:r>
              <a:rPr lang="en-US" sz="1800" dirty="0" smtClean="0">
                <a:latin typeface="Eras Demi ITC" panose="020B0805030504020804" pitchFamily="34" charset="0"/>
              </a:rPr>
              <a:t>— </a:t>
            </a:r>
            <a:r>
              <a:rPr lang="en-US" sz="1800" dirty="0">
                <a:latin typeface="Eras Demi ITC" panose="020B0805030504020804" pitchFamily="34" charset="0"/>
              </a:rPr>
              <a:t>Dr. Tom </a:t>
            </a:r>
            <a:r>
              <a:rPr lang="en-US" sz="1800" dirty="0" err="1">
                <a:latin typeface="Eras Demi ITC" panose="020B0805030504020804" pitchFamily="34" charset="0"/>
              </a:rPr>
              <a:t>Lickona</a:t>
            </a:r>
            <a:r>
              <a:rPr lang="en-US" sz="1800" dirty="0">
                <a:latin typeface="Eras Demi ITC" panose="020B0805030504020804" pitchFamily="34" charset="0"/>
              </a:rPr>
              <a:t>, Character Matters (www.Amazon.com)</a:t>
            </a:r>
            <a:endParaRPr lang="en-US" sz="1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32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THE </a:t>
            </a:r>
            <a:r>
              <a:rPr lang="en-US" sz="4800" dirty="0" smtClean="0"/>
              <a:t>SMELL TEST!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57400"/>
            <a:ext cx="7848600" cy="2248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19600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WHY ARE WE HERE ??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RESPONSIBILITIES TO THE PUBLIC!</a:t>
            </a:r>
          </a:p>
          <a:p>
            <a:pPr lvl="1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HEALTH, SAFETY AND WELFARE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DIFFERENCE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BETWEEN RIGHT AND WRONG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THE </a:t>
            </a:r>
            <a:r>
              <a:rPr lang="en-US" sz="4800" dirty="0" smtClean="0"/>
              <a:t>SMELL TEST!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041797"/>
            <a:ext cx="3276600" cy="246693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42416"/>
            <a:ext cx="4343400" cy="2743200"/>
          </a:xfrm>
        </p:spPr>
      </p:pic>
    </p:spTree>
    <p:extLst>
      <p:ext uri="{BB962C8B-B14F-4D97-AF65-F5344CB8AC3E}">
        <p14:creationId xmlns:p14="http://schemas.microsoft.com/office/powerpoint/2010/main" val="30102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800" dirty="0"/>
              <a:t> How do I define ETHICS?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83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800" dirty="0"/>
              <a:t> How do I define ETHICS?</a:t>
            </a:r>
            <a:endParaRPr lang="en-US" sz="4800" dirty="0"/>
          </a:p>
        </p:txBody>
      </p:sp>
      <p:graphicFrame>
        <p:nvGraphicFramePr>
          <p:cNvPr id="5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01849"/>
              </p:ext>
            </p:extLst>
          </p:nvPr>
        </p:nvGraphicFramePr>
        <p:xfrm>
          <a:off x="685800" y="1417637"/>
          <a:ext cx="3232830" cy="441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3428789" imgH="4800499" progId="AcroExch.Document.DC">
                  <p:embed/>
                </p:oleObj>
              </mc:Choice>
              <mc:Fallback>
                <p:oleObj name="Acrobat Document" r:id="rId3" imgW="3428789" imgH="4800499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17637"/>
                        <a:ext cx="3232830" cy="44195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5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800" dirty="0"/>
              <a:t> How do I define ETHICS?</a:t>
            </a:r>
            <a:endParaRPr lang="en-US" sz="4800" dirty="0"/>
          </a:p>
        </p:txBody>
      </p:sp>
      <p:graphicFrame>
        <p:nvGraphicFramePr>
          <p:cNvPr id="5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932365"/>
              </p:ext>
            </p:extLst>
          </p:nvPr>
        </p:nvGraphicFramePr>
        <p:xfrm>
          <a:off x="762000" y="1341437"/>
          <a:ext cx="3232830" cy="441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3" imgW="3428789" imgH="4800499" progId="AcroExch.Document.DC">
                  <p:embed/>
                </p:oleObj>
              </mc:Choice>
              <mc:Fallback>
                <p:oleObj name="Acrobat Document" r:id="rId3" imgW="3428789" imgH="4800499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41437"/>
                        <a:ext cx="3232830" cy="44195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0" descr="\\San01\Redirects$\bballi\My Documents\My Pictures\AstrosAtAlam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53" y="1417637"/>
            <a:ext cx="3202847" cy="42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4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ETHICS is not about a Corporate Policy</a:t>
            </a:r>
          </a:p>
          <a:p>
            <a:r>
              <a:rPr lang="en-US" dirty="0" smtClean="0"/>
              <a:t>ETHICS is not about just getting your CEU every year!!!</a:t>
            </a:r>
          </a:p>
          <a:p>
            <a:endParaRPr lang="en-US" dirty="0" smtClean="0"/>
          </a:p>
          <a:p>
            <a:r>
              <a:rPr lang="en-US" sz="4400" dirty="0" smtClean="0">
                <a:solidFill>
                  <a:srgbClr val="FF0000"/>
                </a:solidFill>
              </a:rPr>
              <a:t>ETHICS IS ABOUT A LIFESTYLE!!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“</a:t>
            </a:r>
            <a:r>
              <a:rPr lang="en-US" sz="4800" dirty="0" smtClean="0"/>
              <a:t>WALK THE </a:t>
            </a:r>
            <a:r>
              <a:rPr lang="en-US" sz="4800" dirty="0" smtClean="0"/>
              <a:t>LINE”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Clear and Concise Communication</a:t>
            </a:r>
          </a:p>
          <a:p>
            <a:r>
              <a:rPr lang="en-US" dirty="0"/>
              <a:t>Clear and Concise Communication </a:t>
            </a:r>
          </a:p>
          <a:p>
            <a:r>
              <a:rPr lang="en-US" sz="4000" b="1" u="sng" dirty="0"/>
              <a:t>Clear and Concise Communication </a:t>
            </a:r>
          </a:p>
          <a:p>
            <a:endParaRPr lang="en-US" sz="2800" dirty="0" smtClean="0"/>
          </a:p>
          <a:p>
            <a:r>
              <a:rPr lang="en-US" sz="2800" dirty="0" smtClean="0"/>
              <a:t>Communicate!</a:t>
            </a:r>
          </a:p>
          <a:p>
            <a:r>
              <a:rPr lang="en-US" sz="2800" dirty="0" smtClean="0"/>
              <a:t>Communicate again!</a:t>
            </a:r>
          </a:p>
          <a:p>
            <a:r>
              <a:rPr lang="en-US" sz="2800" dirty="0" smtClean="0"/>
              <a:t>Communicate again some more! </a:t>
            </a:r>
          </a:p>
        </p:txBody>
      </p:sp>
    </p:spTree>
    <p:extLst>
      <p:ext uri="{BB962C8B-B14F-4D97-AF65-F5344CB8AC3E}">
        <p14:creationId xmlns:p14="http://schemas.microsoft.com/office/powerpoint/2010/main" val="17062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RESPONSIBILITIES TO YOURSELF!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dirty="0"/>
              <a:t>Keep track of the expectations of your </a:t>
            </a:r>
            <a:r>
              <a:rPr lang="en-US" altLang="en-US" dirty="0" smtClean="0"/>
              <a:t>profession (Training, </a:t>
            </a:r>
            <a:r>
              <a:rPr lang="en-US" altLang="en-US" dirty="0" err="1" smtClean="0"/>
              <a:t>etc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Utilize </a:t>
            </a:r>
            <a:r>
              <a:rPr lang="en-US" altLang="en-US" dirty="0"/>
              <a:t>a Mentor</a:t>
            </a:r>
          </a:p>
          <a:p>
            <a:r>
              <a:rPr lang="en-US" altLang="en-US" dirty="0"/>
              <a:t>Manage well</a:t>
            </a:r>
          </a:p>
          <a:p>
            <a:pPr lvl="1"/>
            <a:r>
              <a:rPr lang="en-US" altLang="en-US" dirty="0"/>
              <a:t>Management Courses</a:t>
            </a:r>
          </a:p>
          <a:p>
            <a:pPr lvl="1"/>
            <a:r>
              <a:rPr lang="en-US" altLang="en-US" dirty="0"/>
              <a:t>Leadership Course</a:t>
            </a:r>
          </a:p>
          <a:p>
            <a:r>
              <a:rPr lang="en-US" altLang="en-US" dirty="0"/>
              <a:t>Social Media </a:t>
            </a:r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0"/>
            <a:ext cx="2133600" cy="29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RESPONSIBILITIES TO OTHERS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Have a protégé </a:t>
            </a:r>
          </a:p>
          <a:p>
            <a:r>
              <a:rPr lang="en-US" altLang="en-US" sz="2800" dirty="0"/>
              <a:t>Lead by example</a:t>
            </a:r>
          </a:p>
          <a:p>
            <a:r>
              <a:rPr lang="en-US" altLang="en-US" sz="2800" dirty="0"/>
              <a:t>Serve your community</a:t>
            </a:r>
          </a:p>
          <a:p>
            <a:pPr lvl="1"/>
            <a:r>
              <a:rPr lang="en-US" sz="2400" dirty="0" smtClean="0"/>
              <a:t>Civic organizations</a:t>
            </a:r>
          </a:p>
          <a:p>
            <a:pPr lvl="1"/>
            <a:r>
              <a:rPr lang="en-US" sz="2400" dirty="0" smtClean="0"/>
              <a:t>Religious organizations </a:t>
            </a:r>
          </a:p>
          <a:p>
            <a:pPr lvl="1"/>
            <a:r>
              <a:rPr lang="en-US" sz="2400" dirty="0" smtClean="0"/>
              <a:t>Professional organizations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63" y="1524000"/>
            <a:ext cx="3334337" cy="29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3"/>
            <a:ext cx="8229600" cy="731837"/>
          </a:xfrm>
        </p:spPr>
        <p:txBody>
          <a:bodyPr/>
          <a:lstStyle/>
          <a:p>
            <a:r>
              <a:rPr lang="en-US" sz="3200" dirty="0" smtClean="0"/>
              <a:t>RESPONSIBILITIES TO YOUR PROFESSION!!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your role in your industry</a:t>
            </a:r>
          </a:p>
          <a:p>
            <a:r>
              <a:rPr lang="en-US" dirty="0" smtClean="0"/>
              <a:t>Hold each other to SAME standards</a:t>
            </a:r>
          </a:p>
          <a:p>
            <a:r>
              <a:rPr lang="en-US" dirty="0"/>
              <a:t>Respect one another’s profession</a:t>
            </a:r>
          </a:p>
          <a:p>
            <a:r>
              <a:rPr lang="en-US" dirty="0" smtClean="0"/>
              <a:t>Understand the threats to your profession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“WALK THE LINE”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708525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I </a:t>
            </a:r>
            <a:r>
              <a:rPr lang="en-US" sz="2400" dirty="0"/>
              <a:t>keep a close watch on this </a:t>
            </a:r>
            <a:r>
              <a:rPr lang="en-US" sz="2400" dirty="0">
                <a:solidFill>
                  <a:srgbClr val="FF0000"/>
                </a:solidFill>
              </a:rPr>
              <a:t>heart</a:t>
            </a:r>
            <a:r>
              <a:rPr lang="en-US" sz="2400" dirty="0"/>
              <a:t> of </a:t>
            </a:r>
            <a:r>
              <a:rPr lang="en-US" sz="2400" dirty="0" smtClean="0"/>
              <a:t>mine!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 </a:t>
            </a:r>
            <a:r>
              <a:rPr lang="en-US" sz="2400" dirty="0"/>
              <a:t>keep my eyes wide open </a:t>
            </a:r>
            <a:r>
              <a:rPr lang="en-US" sz="2400" dirty="0">
                <a:solidFill>
                  <a:srgbClr val="FF0000"/>
                </a:solidFill>
              </a:rPr>
              <a:t>all the </a:t>
            </a:r>
            <a:r>
              <a:rPr lang="en-US" sz="2400" dirty="0" smtClean="0">
                <a:solidFill>
                  <a:srgbClr val="FF0000"/>
                </a:solidFill>
              </a:rPr>
              <a:t>time</a:t>
            </a:r>
            <a:r>
              <a:rPr lang="en-US" sz="2400" dirty="0" smtClean="0"/>
              <a:t>!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I keep the ends out for the </a:t>
            </a:r>
            <a:r>
              <a:rPr lang="en-US" sz="2400" dirty="0">
                <a:solidFill>
                  <a:srgbClr val="FF0000"/>
                </a:solidFill>
              </a:rPr>
              <a:t>tie that </a:t>
            </a:r>
            <a:r>
              <a:rPr lang="en-US" sz="2400" dirty="0" smtClean="0">
                <a:solidFill>
                  <a:srgbClr val="FF0000"/>
                </a:solidFill>
              </a:rPr>
              <a:t>binds</a:t>
            </a:r>
            <a:r>
              <a:rPr lang="en-US" sz="2400" dirty="0" smtClean="0"/>
              <a:t>!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Because you're </a:t>
            </a:r>
            <a:r>
              <a:rPr lang="en-US" sz="2400" dirty="0">
                <a:solidFill>
                  <a:srgbClr val="FF0000"/>
                </a:solidFill>
              </a:rPr>
              <a:t>mine</a:t>
            </a:r>
            <a:r>
              <a:rPr lang="en-US" sz="2400" dirty="0"/>
              <a:t>, I walk the </a:t>
            </a:r>
            <a:r>
              <a:rPr lang="en-US" sz="2400" dirty="0" smtClean="0"/>
              <a:t>line!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3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WHY ARE </a:t>
            </a:r>
            <a:r>
              <a:rPr lang="en-US" sz="4000" dirty="0" smtClean="0">
                <a:solidFill>
                  <a:prstClr val="black"/>
                </a:solidFill>
              </a:rPr>
              <a:t>YOU</a:t>
            </a:r>
            <a:r>
              <a:rPr lang="en-US" sz="2800" dirty="0" smtClean="0">
                <a:solidFill>
                  <a:prstClr val="black"/>
                </a:solidFill>
              </a:rPr>
              <a:t> HERE ??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WHY </a:t>
            </a:r>
            <a:r>
              <a:rPr lang="en-US" sz="2800" dirty="0" smtClean="0">
                <a:solidFill>
                  <a:prstClr val="black"/>
                </a:solidFill>
              </a:rPr>
              <a:t>AM </a:t>
            </a:r>
            <a:r>
              <a:rPr lang="en-US" sz="4000" dirty="0" smtClean="0">
                <a:solidFill>
                  <a:prstClr val="black"/>
                </a:solidFill>
              </a:rPr>
              <a:t>I </a:t>
            </a:r>
            <a:r>
              <a:rPr lang="en-US" sz="2800" dirty="0" smtClean="0">
                <a:solidFill>
                  <a:prstClr val="black"/>
                </a:solidFill>
              </a:rPr>
              <a:t>HERE ??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PUBLIC </a:t>
            </a:r>
            <a:r>
              <a:rPr lang="en-US" sz="2800" dirty="0" smtClean="0">
                <a:solidFill>
                  <a:prstClr val="black"/>
                </a:solidFill>
              </a:rPr>
              <a:t>INFRASTRUCTURE </a:t>
            </a:r>
            <a:r>
              <a:rPr lang="en-US" sz="2800" dirty="0" smtClean="0">
                <a:solidFill>
                  <a:prstClr val="black"/>
                </a:solidFill>
              </a:rPr>
              <a:t>IS </a:t>
            </a:r>
            <a:r>
              <a:rPr lang="en-US" sz="2800" dirty="0" smtClean="0">
                <a:solidFill>
                  <a:prstClr val="black"/>
                </a:solidFill>
              </a:rPr>
              <a:t>A PASSION OF OURS</a:t>
            </a:r>
            <a:r>
              <a:rPr lang="en-US" sz="2800" dirty="0" smtClean="0">
                <a:solidFill>
                  <a:prstClr val="black"/>
                </a:solidFill>
              </a:rPr>
              <a:t>!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-Maintenance and Operation, Planning and Permitting, Design and Construction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IT’S IN OUR BLOOD!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1000" dirty="0">
              <a:solidFill>
                <a:prstClr val="black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50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smtClean="0"/>
              <a:t>Thank you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dirty="0" smtClean="0"/>
              <a:t>Lamberto “Bobby” Ballí, PE, PWLF</a:t>
            </a:r>
          </a:p>
          <a:p>
            <a:pPr marL="457200" lvl="1" indent="0">
              <a:buNone/>
            </a:pPr>
            <a:r>
              <a:rPr lang="en-US" sz="2000" dirty="0" smtClean="0"/>
              <a:t>              	          </a:t>
            </a:r>
            <a:r>
              <a:rPr lang="en-US" sz="3200" dirty="0" smtClean="0"/>
              <a:t>(210) 846-1097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9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48" y="868363"/>
            <a:ext cx="8229600" cy="731837"/>
          </a:xfrm>
        </p:spPr>
        <p:txBody>
          <a:bodyPr>
            <a:noAutofit/>
          </a:bodyPr>
          <a:lstStyle/>
          <a:p>
            <a:r>
              <a:rPr lang="en-US" sz="4000" dirty="0" smtClean="0"/>
              <a:t>QUALITIES OF A PUBLIC WORKS PROFESSIONAL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Genuine concern for our community</a:t>
            </a:r>
          </a:p>
          <a:p>
            <a:r>
              <a:rPr lang="en-US" sz="2800" dirty="0"/>
              <a:t>Not generally concerned about monetary gain</a:t>
            </a:r>
          </a:p>
          <a:p>
            <a:r>
              <a:rPr lang="en-US" sz="2800" dirty="0" smtClean="0"/>
              <a:t>End result is important</a:t>
            </a:r>
          </a:p>
          <a:p>
            <a:r>
              <a:rPr lang="en-US" sz="2800" dirty="0" smtClean="0"/>
              <a:t>Multi-</a:t>
            </a:r>
            <a:r>
              <a:rPr lang="en-US" sz="2800" dirty="0" err="1" smtClean="0"/>
              <a:t>Tasker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Plate spinner </a:t>
            </a:r>
          </a:p>
          <a:p>
            <a:r>
              <a:rPr lang="en-US" sz="2800" dirty="0" smtClean="0"/>
              <a:t>Chain saw juggler</a:t>
            </a:r>
          </a:p>
          <a:p>
            <a:r>
              <a:rPr lang="en-US" sz="4000" dirty="0"/>
              <a:t>Disciplined and Responsible!  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308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400"/>
          </a:p>
        </p:txBody>
      </p:sp>
      <p:pic>
        <p:nvPicPr>
          <p:cNvPr id="13315" name="Picture 4" descr="nl-schoolbefore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60198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038600" y="57150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1937</a:t>
            </a:r>
          </a:p>
        </p:txBody>
      </p:sp>
      <p:sp>
        <p:nvSpPr>
          <p:cNvPr id="133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latin typeface="Garamond" pitchFamily="18" charset="0"/>
              </a:rPr>
              <a:t>Engineering for a better Texas</a:t>
            </a:r>
          </a:p>
        </p:txBody>
      </p:sp>
    </p:spTree>
    <p:extLst>
      <p:ext uri="{BB962C8B-B14F-4D97-AF65-F5344CB8AC3E}">
        <p14:creationId xmlns:p14="http://schemas.microsoft.com/office/powerpoint/2010/main" val="3227754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1434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2895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latin typeface="Garamond" pitchFamily="18" charset="0"/>
              </a:rPr>
              <a:t>Engineering for a better Texas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1145059"/>
            <a:ext cx="8625017" cy="5576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652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686800" cy="731837"/>
          </a:xfrm>
        </p:spPr>
        <p:txBody>
          <a:bodyPr>
            <a:noAutofit/>
          </a:bodyPr>
          <a:lstStyle/>
          <a:p>
            <a:r>
              <a:rPr lang="en-US" sz="3200" dirty="0" smtClean="0"/>
              <a:t>La </a:t>
            </a:r>
            <a:r>
              <a:rPr lang="en-US" sz="3200" dirty="0" err="1" smtClean="0"/>
              <a:t>Tienda</a:t>
            </a:r>
            <a:r>
              <a:rPr lang="en-US" sz="3200" dirty="0" smtClean="0"/>
              <a:t> Amigo Collapse, Brownsville Texas 1988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32046"/>
            <a:ext cx="6781800" cy="45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Hurricane Harvey, TEXAS 2017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88" y="1600200"/>
            <a:ext cx="6786823" cy="4525963"/>
          </a:xfrm>
        </p:spPr>
      </p:pic>
    </p:spTree>
    <p:extLst>
      <p:ext uri="{BB962C8B-B14F-4D97-AF65-F5344CB8AC3E}">
        <p14:creationId xmlns:p14="http://schemas.microsoft.com/office/powerpoint/2010/main" val="37485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6658</TotalTime>
  <Words>709</Words>
  <Application>Microsoft Office PowerPoint</Application>
  <PresentationFormat>On-screen Show (4:3)</PresentationFormat>
  <Paragraphs>196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Candara</vt:lpstr>
      <vt:lpstr>Eras Demi ITC</vt:lpstr>
      <vt:lpstr>Garamond</vt:lpstr>
      <vt:lpstr>MS PGothic</vt:lpstr>
      <vt:lpstr>Times New Roman</vt:lpstr>
      <vt:lpstr>Wingdings</vt:lpstr>
      <vt:lpstr>Office Theme</vt:lpstr>
      <vt:lpstr>Acrobat Document</vt:lpstr>
      <vt:lpstr>OUR ETHICAL RESPONSIBILITY IN THE PUBLIC INFRASTRUCTURE INDUSTRY</vt:lpstr>
      <vt:lpstr>AGENDA</vt:lpstr>
      <vt:lpstr>AGENDA</vt:lpstr>
      <vt:lpstr>PowerPoint Presentation</vt:lpstr>
      <vt:lpstr>QUALITIES OF A PUBLIC WORKS PROFESSIONAL</vt:lpstr>
      <vt:lpstr>PowerPoint Presentation</vt:lpstr>
      <vt:lpstr>PowerPoint Presentation</vt:lpstr>
      <vt:lpstr>La Tienda Amigo Collapse, Brownsville Texas 1988</vt:lpstr>
      <vt:lpstr>Hurricane Harvey, TEXAS 2017</vt:lpstr>
      <vt:lpstr>AGENDA</vt:lpstr>
      <vt:lpstr>RESPONSIBILITIES TO THE PUBLIC!</vt:lpstr>
      <vt:lpstr>UNDERSTANDING LAWS AND RULES!</vt:lpstr>
      <vt:lpstr>TEXAS LOCAL GOVERNMENT CODE </vt:lpstr>
      <vt:lpstr>TEXAS ENGINEERING PRACTICES ACT </vt:lpstr>
      <vt:lpstr>PowerPoint Presentation</vt:lpstr>
      <vt:lpstr>PROFESSIONAL SERVICES PROCUREMENT ACT</vt:lpstr>
      <vt:lpstr>PowerPoint Presentation</vt:lpstr>
      <vt:lpstr>OTHER LAWS AND REGS</vt:lpstr>
      <vt:lpstr>RESPONSIBILITIES </vt:lpstr>
      <vt:lpstr>RESPONSIBILITIES TO THE PUBLIC!</vt:lpstr>
      <vt:lpstr>PERCEPTION = EXPECTATIONS </vt:lpstr>
      <vt:lpstr>AGENDA</vt:lpstr>
      <vt:lpstr>Difference between  RIGHT and WRONG</vt:lpstr>
      <vt:lpstr>Difference between  RIGHT and WRONG</vt:lpstr>
      <vt:lpstr>Difference between RIGHT and WRONG</vt:lpstr>
      <vt:lpstr>PowerPoint Presentation</vt:lpstr>
      <vt:lpstr>…and some NOT so very obvious!!!!</vt:lpstr>
      <vt:lpstr>THE EIGHT ETHICAL TESTS!</vt:lpstr>
      <vt:lpstr>THE SMELL TEST!</vt:lpstr>
      <vt:lpstr>THE SMELL TEST!</vt:lpstr>
      <vt:lpstr> How do I define ETHICS?</vt:lpstr>
      <vt:lpstr> How do I define ETHICS?</vt:lpstr>
      <vt:lpstr> How do I define ETHICS?</vt:lpstr>
      <vt:lpstr>PowerPoint Presentation</vt:lpstr>
      <vt:lpstr>“WALK THE LINE”</vt:lpstr>
      <vt:lpstr>RESPONSIBILITIES TO YOURSELF!</vt:lpstr>
      <vt:lpstr>RESPONSIBILITIES TO OTHERS</vt:lpstr>
      <vt:lpstr>RESPONSIBILITIES TO YOUR PROFESSION!!</vt:lpstr>
      <vt:lpstr>“WALK THE LINE”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Goodale</dc:creator>
  <cp:lastModifiedBy>Bobby Balli</cp:lastModifiedBy>
  <cp:revision>165</cp:revision>
  <dcterms:created xsi:type="dcterms:W3CDTF">2014-04-22T13:34:57Z</dcterms:created>
  <dcterms:modified xsi:type="dcterms:W3CDTF">2018-05-16T22:59:56Z</dcterms:modified>
</cp:coreProperties>
</file>