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Layouts/slideLayout18.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5.xml" ContentType="application/vnd.openxmlformats-officedocument.presentationml.tags+xml"/>
  <Override PartName="/ppt/tags/tag32.xml" ContentType="application/vnd.openxmlformats-officedocument.presentationml.tags+xml"/>
  <Override PartName="/ppt/tags/tag2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33.xml" ContentType="application/vnd.openxmlformats-officedocument.presentationml.tags+xml"/>
  <Override PartName="/ppt/tags/tag26.xml" ContentType="application/vnd.openxmlformats-officedocument.presentationml.tags+xml"/>
  <Override PartName="/ppt/tags/tag5.xml" ContentType="application/vnd.openxmlformats-officedocument.presentationml.tags+xml"/>
  <Override PartName="/ppt/tags/tag28.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14.xml" ContentType="application/vnd.openxmlformats-officedocument.presentationml.tags+xml"/>
  <Override PartName="/ppt/tags/tag37.xml" ContentType="application/vnd.openxmlformats-officedocument.presentationml.tags+xml"/>
  <Override PartName="/ppt/tags/tag23.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ppt/tags/tag13.xml" ContentType="application/vnd.openxmlformats-officedocument.presentationml.tags+xml"/>
  <Override PartName="/docProps/app.xml" ContentType="application/vnd.openxmlformats-officedocument.extended-properties+xml"/>
  <Override PartName="/ppt/tags/tag39.xml" ContentType="application/vnd.openxmlformats-officedocument.presentationml.tags+xml"/>
  <Override PartName="/ppt/tags/tag38.xml" ContentType="application/vnd.openxmlformats-officedocument.presentationml.tags+xml"/>
  <Override PartName="/ppt/tags/tag24.xml" ContentType="application/vnd.openxmlformats-officedocument.presentationml.tags+xml"/>
  <Override PartName="/ppt/tags/tag3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notesMasterIdLst>
    <p:notesMasterId r:id="rId25"/>
  </p:notesMasterIdLst>
  <p:handoutMasterIdLst>
    <p:handoutMasterId r:id="rId26"/>
  </p:handoutMasterIdLst>
  <p:sldIdLst>
    <p:sldId id="260" r:id="rId4"/>
    <p:sldId id="326" r:id="rId5"/>
    <p:sldId id="330" r:id="rId6"/>
    <p:sldId id="331" r:id="rId7"/>
    <p:sldId id="332" r:id="rId8"/>
    <p:sldId id="333" r:id="rId9"/>
    <p:sldId id="334" r:id="rId10"/>
    <p:sldId id="335" r:id="rId11"/>
    <p:sldId id="336" r:id="rId12"/>
    <p:sldId id="337" r:id="rId13"/>
    <p:sldId id="338" r:id="rId14"/>
    <p:sldId id="339" r:id="rId15"/>
    <p:sldId id="313" r:id="rId16"/>
    <p:sldId id="327" r:id="rId17"/>
    <p:sldId id="325" r:id="rId18"/>
    <p:sldId id="315" r:id="rId19"/>
    <p:sldId id="328" r:id="rId20"/>
    <p:sldId id="329" r:id="rId21"/>
    <p:sldId id="320" r:id="rId22"/>
    <p:sldId id="321" r:id="rId23"/>
    <p:sldId id="312"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9467" autoAdjust="0"/>
  </p:normalViewPr>
  <p:slideViewPr>
    <p:cSldViewPr>
      <p:cViewPr>
        <p:scale>
          <a:sx n="90" d="100"/>
          <a:sy n="90" d="100"/>
        </p:scale>
        <p:origin x="-121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2126" y="111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F130CB8-89F8-4005-93B9-179A2356D411}" type="datetimeFigureOut">
              <a:rPr lang="en-US" smtClean="0"/>
              <a:t>11/16/2017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2D40BF7D-C4CA-4F53-8C90-69A1E20E5BE9}" type="slidenum">
              <a:rPr lang="en-US" smtClean="0"/>
              <a:t>‹#›</a:t>
            </a:fld>
            <a:endParaRPr lang="en-US"/>
          </a:p>
        </p:txBody>
      </p:sp>
    </p:spTree>
    <p:extLst>
      <p:ext uri="{BB962C8B-B14F-4D97-AF65-F5344CB8AC3E}">
        <p14:creationId xmlns:p14="http://schemas.microsoft.com/office/powerpoint/2010/main" val="209182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1" tIns="46656" rIns="93311" bIns="46656"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1" tIns="46656" rIns="93311" bIns="46656" rtlCol="0"/>
          <a:lstStyle>
            <a:lvl1pPr algn="r">
              <a:defRPr sz="1200"/>
            </a:lvl1pPr>
          </a:lstStyle>
          <a:p>
            <a:fld id="{F5864FD4-B7EF-4543-837B-6DA88EF58FDE}" type="datetimeFigureOut">
              <a:rPr lang="en-US" smtClean="0"/>
              <a:t>11/16/2017</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11" tIns="46656" rIns="93311" bIns="46656"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1" tIns="46656" rIns="93311"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1" tIns="46656" rIns="93311"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1" tIns="46656" rIns="93311" bIns="46656" rtlCol="0" anchor="b"/>
          <a:lstStyle>
            <a:lvl1pPr algn="r">
              <a:defRPr sz="1200"/>
            </a:lvl1pPr>
          </a:lstStyle>
          <a:p>
            <a:fld id="{EF287B8B-2679-488B-9AD8-EC227FA78DEA}" type="slidenum">
              <a:rPr lang="en-US" smtClean="0"/>
              <a:t>‹#›</a:t>
            </a:fld>
            <a:endParaRPr lang="en-US" dirty="0"/>
          </a:p>
        </p:txBody>
      </p:sp>
    </p:spTree>
    <p:extLst>
      <p:ext uri="{BB962C8B-B14F-4D97-AF65-F5344CB8AC3E}">
        <p14:creationId xmlns:p14="http://schemas.microsoft.com/office/powerpoint/2010/main" val="61001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215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a:t>
            </a:fld>
            <a:endParaRPr lang="en-US" dirty="0"/>
          </a:p>
        </p:txBody>
      </p:sp>
    </p:spTree>
    <p:extLst>
      <p:ext uri="{BB962C8B-B14F-4D97-AF65-F5344CB8AC3E}">
        <p14:creationId xmlns:p14="http://schemas.microsoft.com/office/powerpoint/2010/main" val="132797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10</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11</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Aft>
                <a:spcPts val="600"/>
              </a:spcAft>
              <a:buFont typeface="Arial" panose="020B0604020202020204" pitchFamily="34" charset="0"/>
              <a:buChar char="•"/>
            </a:pPr>
            <a:r>
              <a:rPr lang="en-US" dirty="0" smtClean="0"/>
              <a:t>Border master plan</a:t>
            </a:r>
            <a:r>
              <a:rPr lang="en-US" baseline="0" dirty="0" smtClean="0"/>
              <a:t> is underway</a:t>
            </a:r>
          </a:p>
          <a:p>
            <a:pPr marL="171450" indent="-171450">
              <a:lnSpc>
                <a:spcPct val="120000"/>
              </a:lnSpc>
              <a:spcAft>
                <a:spcPts val="600"/>
              </a:spcAft>
              <a:buFont typeface="Arial" panose="020B0604020202020204" pitchFamily="34" charset="0"/>
              <a:buChar char="•"/>
            </a:pPr>
            <a:r>
              <a:rPr lang="en-US" baseline="0" dirty="0" smtClean="0"/>
              <a:t>Bridge reconstruction policies were updated following the 2016 Freight Plan.  When reconstructing bridges on the </a:t>
            </a:r>
            <a:r>
              <a:rPr lang="en-US" baseline="0" dirty="0" err="1" smtClean="0"/>
              <a:t>Tx</a:t>
            </a:r>
            <a:r>
              <a:rPr lang="en-US" baseline="0" dirty="0" smtClean="0"/>
              <a:t> Highway Freight Network, the design must include a vertical clearance of 18 feet 6 inches with few exceptions.</a:t>
            </a:r>
          </a:p>
          <a:p>
            <a:pPr marL="171450" indent="-171450">
              <a:lnSpc>
                <a:spcPct val="120000"/>
              </a:lnSpc>
              <a:spcAft>
                <a:spcPts val="600"/>
              </a:spcAft>
              <a:buFont typeface="Arial" panose="020B0604020202020204" pitchFamily="34" charset="0"/>
              <a:buChar char="•"/>
            </a:pPr>
            <a:r>
              <a:rPr lang="en-US" dirty="0" smtClean="0"/>
              <a:t>Truck</a:t>
            </a:r>
            <a:r>
              <a:rPr lang="en-US" baseline="0" dirty="0" smtClean="0"/>
              <a:t> parking and rest area study will start in December with development of the Scope of Work.  This study will include a statewide inventory of truck parking, impacts of Hours of Service regulations on the trucking industry and truck parking, as well as community and safety impacts of both the Hours of Service and truck parking needs.  How many additional spaces are needed and where are they needed?  These and other questions will help identify strategies for improvement.</a:t>
            </a:r>
          </a:p>
          <a:p>
            <a:pPr marL="171450" indent="-171450">
              <a:lnSpc>
                <a:spcPct val="120000"/>
              </a:lnSpc>
              <a:spcAft>
                <a:spcPts val="600"/>
              </a:spcAft>
              <a:buFont typeface="Arial" panose="020B0604020202020204" pitchFamily="34" charset="0"/>
              <a:buChar char="•"/>
            </a:pPr>
            <a:r>
              <a:rPr lang="en-US" baseline="0" dirty="0" smtClean="0"/>
              <a:t>Freight centric design standards</a:t>
            </a:r>
          </a:p>
          <a:p>
            <a:pPr marL="171450" indent="-171450">
              <a:lnSpc>
                <a:spcPct val="120000"/>
              </a:lnSpc>
              <a:spcAft>
                <a:spcPts val="600"/>
              </a:spcAft>
              <a:buFont typeface="Arial" panose="020B0604020202020204" pitchFamily="34" charset="0"/>
              <a:buChar char="•"/>
            </a:pPr>
            <a:r>
              <a:rPr lang="en-US" baseline="0" dirty="0" smtClean="0"/>
              <a:t>Statewide traffic and incident management</a:t>
            </a:r>
          </a:p>
          <a:p>
            <a:pPr marL="171450" indent="-171450">
              <a:lnSpc>
                <a:spcPct val="120000"/>
              </a:lnSpc>
              <a:spcAft>
                <a:spcPts val="600"/>
              </a:spcAft>
              <a:buFont typeface="Arial" panose="020B0604020202020204" pitchFamily="34" charset="0"/>
              <a:buChar char="•"/>
            </a:pPr>
            <a:r>
              <a:rPr lang="en-US" baseline="0" dirty="0" smtClean="0"/>
              <a:t>Off peak / 24 </a:t>
            </a:r>
            <a:r>
              <a:rPr lang="en-US" baseline="0" dirty="0" err="1" smtClean="0"/>
              <a:t>hr</a:t>
            </a:r>
            <a:r>
              <a:rPr lang="en-US" baseline="0" dirty="0" smtClean="0"/>
              <a:t> delivery program</a:t>
            </a:r>
          </a:p>
          <a:p>
            <a:pPr marL="171450" indent="-171450">
              <a:lnSpc>
                <a:spcPct val="120000"/>
              </a:lnSpc>
              <a:spcAft>
                <a:spcPts val="600"/>
              </a:spcAft>
              <a:buFont typeface="Arial" panose="020B0604020202020204" pitchFamily="34" charset="0"/>
              <a:buChar char="•"/>
            </a:pPr>
            <a:r>
              <a:rPr lang="en-US" baseline="0" dirty="0" smtClean="0"/>
              <a:t>Robust MM transportation program to include partnerships and strategies with border crossing locations, pipeline companies, energy companies, railroad companies, ports, and airports.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12</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088" eaLnBrk="0" hangingPunct="0">
              <a:spcBef>
                <a:spcPct val="30000"/>
              </a:spcBef>
              <a:defRPr sz="1200">
                <a:solidFill>
                  <a:schemeClr val="tx1"/>
                </a:solidFill>
                <a:latin typeface="Times New Roman" pitchFamily="18" charset="0"/>
              </a:defRPr>
            </a:lvl1pPr>
            <a:lvl2pPr marL="751122" indent="-288893" defTabSz="934088" eaLnBrk="0" hangingPunct="0">
              <a:spcBef>
                <a:spcPct val="30000"/>
              </a:spcBef>
              <a:defRPr sz="1200">
                <a:solidFill>
                  <a:schemeClr val="tx1"/>
                </a:solidFill>
                <a:latin typeface="Times New Roman" pitchFamily="18" charset="0"/>
              </a:defRPr>
            </a:lvl2pPr>
            <a:lvl3pPr marL="1155573" indent="-231115" defTabSz="934088" eaLnBrk="0" hangingPunct="0">
              <a:spcBef>
                <a:spcPct val="30000"/>
              </a:spcBef>
              <a:defRPr sz="1200">
                <a:solidFill>
                  <a:schemeClr val="tx1"/>
                </a:solidFill>
                <a:latin typeface="Times New Roman" pitchFamily="18" charset="0"/>
              </a:defRPr>
            </a:lvl3pPr>
            <a:lvl4pPr marL="1617802" indent="-231115" defTabSz="934088" eaLnBrk="0" hangingPunct="0">
              <a:spcBef>
                <a:spcPct val="30000"/>
              </a:spcBef>
              <a:defRPr sz="1200">
                <a:solidFill>
                  <a:schemeClr val="tx1"/>
                </a:solidFill>
                <a:latin typeface="Times New Roman" pitchFamily="18" charset="0"/>
              </a:defRPr>
            </a:lvl4pPr>
            <a:lvl5pPr marL="2080031" indent="-231115" defTabSz="934088" eaLnBrk="0" hangingPunct="0">
              <a:spcBef>
                <a:spcPct val="30000"/>
              </a:spcBef>
              <a:defRPr sz="1200">
                <a:solidFill>
                  <a:schemeClr val="tx1"/>
                </a:solidFill>
                <a:latin typeface="Times New Roman" pitchFamily="18" charset="0"/>
              </a:defRPr>
            </a:lvl5pPr>
            <a:lvl6pPr marL="2542261" indent="-231115" defTabSz="934088" eaLnBrk="0" fontAlgn="base" hangingPunct="0">
              <a:spcBef>
                <a:spcPct val="30000"/>
              </a:spcBef>
              <a:spcAft>
                <a:spcPct val="0"/>
              </a:spcAft>
              <a:defRPr sz="1200">
                <a:solidFill>
                  <a:schemeClr val="tx1"/>
                </a:solidFill>
                <a:latin typeface="Times New Roman" pitchFamily="18" charset="0"/>
              </a:defRPr>
            </a:lvl6pPr>
            <a:lvl7pPr marL="3004490" indent="-231115" defTabSz="934088" eaLnBrk="0" fontAlgn="base" hangingPunct="0">
              <a:spcBef>
                <a:spcPct val="30000"/>
              </a:spcBef>
              <a:spcAft>
                <a:spcPct val="0"/>
              </a:spcAft>
              <a:defRPr sz="1200">
                <a:solidFill>
                  <a:schemeClr val="tx1"/>
                </a:solidFill>
                <a:latin typeface="Times New Roman" pitchFamily="18" charset="0"/>
              </a:defRPr>
            </a:lvl7pPr>
            <a:lvl8pPr marL="3466719" indent="-231115" defTabSz="934088" eaLnBrk="0" fontAlgn="base" hangingPunct="0">
              <a:spcBef>
                <a:spcPct val="30000"/>
              </a:spcBef>
              <a:spcAft>
                <a:spcPct val="0"/>
              </a:spcAft>
              <a:defRPr sz="1200">
                <a:solidFill>
                  <a:schemeClr val="tx1"/>
                </a:solidFill>
                <a:latin typeface="Times New Roman" pitchFamily="18" charset="0"/>
              </a:defRPr>
            </a:lvl8pPr>
            <a:lvl9pPr marL="3928948" indent="-231115" defTabSz="9340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2CDBDC-8439-4FF8-B7D7-01BD260DEB62}" type="slidenum">
              <a:rPr lang="en-US" altLang="en-US" smtClean="0">
                <a:cs typeface="Arial" charset="0"/>
              </a:rPr>
              <a:pPr>
                <a:spcBef>
                  <a:spcPct val="0"/>
                </a:spcBef>
              </a:pPr>
              <a:t>13</a:t>
            </a:fld>
            <a:endParaRPr lang="en-US" altLang="en-US" dirty="0" smtClean="0">
              <a:cs typeface="Arial" charset="0"/>
            </a:endParaRPr>
          </a:p>
        </p:txBody>
      </p:sp>
      <p:sp>
        <p:nvSpPr>
          <p:cNvPr id="32771" name="Rectangle 2"/>
          <p:cNvSpPr>
            <a:spLocks noGrp="1" noRot="1" noChangeAspect="1" noChangeArrowheads="1" noTextEdit="1"/>
          </p:cNvSpPr>
          <p:nvPr>
            <p:ph type="sldImg"/>
          </p:nvPr>
        </p:nvSpPr>
        <p:spPr>
          <a:xfrm>
            <a:off x="1185863" y="698500"/>
            <a:ext cx="4651375" cy="34893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latin typeface="Times" pitchFamily="18" charset="0"/>
              </a:rPr>
              <a:t>.  </a:t>
            </a:r>
          </a:p>
        </p:txBody>
      </p:sp>
      <p:sp>
        <p:nvSpPr>
          <p:cNvPr id="4" name="TextBox 3"/>
          <p:cNvSpPr txBox="1"/>
          <p:nvPr/>
        </p:nvSpPr>
        <p:spPr>
          <a:xfrm>
            <a:off x="768350" y="4598555"/>
            <a:ext cx="6019800" cy="514628"/>
          </a:xfrm>
          <a:prstGeom prst="rect">
            <a:avLst/>
          </a:prstGeom>
          <a:noFill/>
        </p:spPr>
        <p:txBody>
          <a:bodyPr wrap="square" rtlCol="0">
            <a:spAutoFit/>
          </a:bodyPr>
          <a:lstStyle/>
          <a:p>
            <a:endParaRPr lang="en-US" sz="1400" dirty="0"/>
          </a:p>
          <a:p>
            <a:pPr marL="628650" lvl="3" indent="-171450">
              <a:lnSpc>
                <a:spcPct val="120000"/>
              </a:lnSpc>
              <a:buFont typeface="Arial" panose="020B0604020202020204" pitchFamily="34" charset="0"/>
              <a:buChar char="•"/>
            </a:pPr>
            <a:endParaRPr lang="en-US" sz="1200" b="1" dirty="0">
              <a:cs typeface="Arial" pitchFamily="34" charset="0"/>
            </a:endParaRPr>
          </a:p>
        </p:txBody>
      </p:sp>
      <p:sp>
        <p:nvSpPr>
          <p:cNvPr id="5" name="TextBox 4"/>
          <p:cNvSpPr txBox="1"/>
          <p:nvPr/>
        </p:nvSpPr>
        <p:spPr>
          <a:xfrm>
            <a:off x="3359150" y="5187950"/>
            <a:ext cx="184731" cy="369332"/>
          </a:xfrm>
          <a:prstGeom prst="rect">
            <a:avLst/>
          </a:prstGeom>
          <a:noFill/>
        </p:spPr>
        <p:txBody>
          <a:bodyPr wrap="none" rtlCol="0">
            <a:sp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088" eaLnBrk="0" hangingPunct="0">
              <a:spcBef>
                <a:spcPct val="30000"/>
              </a:spcBef>
              <a:defRPr sz="1200">
                <a:solidFill>
                  <a:schemeClr val="tx1"/>
                </a:solidFill>
                <a:latin typeface="Times New Roman" pitchFamily="18" charset="0"/>
              </a:defRPr>
            </a:lvl1pPr>
            <a:lvl2pPr marL="751122" indent="-288893" defTabSz="934088" eaLnBrk="0" hangingPunct="0">
              <a:spcBef>
                <a:spcPct val="30000"/>
              </a:spcBef>
              <a:defRPr sz="1200">
                <a:solidFill>
                  <a:schemeClr val="tx1"/>
                </a:solidFill>
                <a:latin typeface="Times New Roman" pitchFamily="18" charset="0"/>
              </a:defRPr>
            </a:lvl2pPr>
            <a:lvl3pPr marL="1155573" indent="-231115" defTabSz="934088" eaLnBrk="0" hangingPunct="0">
              <a:spcBef>
                <a:spcPct val="30000"/>
              </a:spcBef>
              <a:defRPr sz="1200">
                <a:solidFill>
                  <a:schemeClr val="tx1"/>
                </a:solidFill>
                <a:latin typeface="Times New Roman" pitchFamily="18" charset="0"/>
              </a:defRPr>
            </a:lvl3pPr>
            <a:lvl4pPr marL="1617802" indent="-231115" defTabSz="934088" eaLnBrk="0" hangingPunct="0">
              <a:spcBef>
                <a:spcPct val="30000"/>
              </a:spcBef>
              <a:defRPr sz="1200">
                <a:solidFill>
                  <a:schemeClr val="tx1"/>
                </a:solidFill>
                <a:latin typeface="Times New Roman" pitchFamily="18" charset="0"/>
              </a:defRPr>
            </a:lvl4pPr>
            <a:lvl5pPr marL="2080031" indent="-231115" defTabSz="934088" eaLnBrk="0" hangingPunct="0">
              <a:spcBef>
                <a:spcPct val="30000"/>
              </a:spcBef>
              <a:defRPr sz="1200">
                <a:solidFill>
                  <a:schemeClr val="tx1"/>
                </a:solidFill>
                <a:latin typeface="Times New Roman" pitchFamily="18" charset="0"/>
              </a:defRPr>
            </a:lvl5pPr>
            <a:lvl6pPr marL="2542261" indent="-231115" defTabSz="934088" eaLnBrk="0" fontAlgn="base" hangingPunct="0">
              <a:spcBef>
                <a:spcPct val="30000"/>
              </a:spcBef>
              <a:spcAft>
                <a:spcPct val="0"/>
              </a:spcAft>
              <a:defRPr sz="1200">
                <a:solidFill>
                  <a:schemeClr val="tx1"/>
                </a:solidFill>
                <a:latin typeface="Times New Roman" pitchFamily="18" charset="0"/>
              </a:defRPr>
            </a:lvl6pPr>
            <a:lvl7pPr marL="3004490" indent="-231115" defTabSz="934088" eaLnBrk="0" fontAlgn="base" hangingPunct="0">
              <a:spcBef>
                <a:spcPct val="30000"/>
              </a:spcBef>
              <a:spcAft>
                <a:spcPct val="0"/>
              </a:spcAft>
              <a:defRPr sz="1200">
                <a:solidFill>
                  <a:schemeClr val="tx1"/>
                </a:solidFill>
                <a:latin typeface="Times New Roman" pitchFamily="18" charset="0"/>
              </a:defRPr>
            </a:lvl7pPr>
            <a:lvl8pPr marL="3466719" indent="-231115" defTabSz="934088" eaLnBrk="0" fontAlgn="base" hangingPunct="0">
              <a:spcBef>
                <a:spcPct val="30000"/>
              </a:spcBef>
              <a:spcAft>
                <a:spcPct val="0"/>
              </a:spcAft>
              <a:defRPr sz="1200">
                <a:solidFill>
                  <a:schemeClr val="tx1"/>
                </a:solidFill>
                <a:latin typeface="Times New Roman" pitchFamily="18" charset="0"/>
              </a:defRPr>
            </a:lvl8pPr>
            <a:lvl9pPr marL="3928948" indent="-231115" defTabSz="9340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2CDBDC-8439-4FF8-B7D7-01BD260DEB62}" type="slidenum">
              <a:rPr lang="en-US" altLang="en-US" smtClean="0">
                <a:cs typeface="Arial" charset="0"/>
              </a:rPr>
              <a:pPr>
                <a:spcBef>
                  <a:spcPct val="0"/>
                </a:spcBef>
              </a:pPr>
              <a:t>14</a:t>
            </a:fld>
            <a:endParaRPr lang="en-US" altLang="en-US" dirty="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088" eaLnBrk="0" hangingPunct="0">
              <a:spcBef>
                <a:spcPct val="30000"/>
              </a:spcBef>
              <a:defRPr sz="1200">
                <a:solidFill>
                  <a:schemeClr val="tx1"/>
                </a:solidFill>
                <a:latin typeface="Times New Roman" pitchFamily="18" charset="0"/>
              </a:defRPr>
            </a:lvl1pPr>
            <a:lvl2pPr marL="751122" indent="-288893" defTabSz="934088" eaLnBrk="0" hangingPunct="0">
              <a:spcBef>
                <a:spcPct val="30000"/>
              </a:spcBef>
              <a:defRPr sz="1200">
                <a:solidFill>
                  <a:schemeClr val="tx1"/>
                </a:solidFill>
                <a:latin typeface="Times New Roman" pitchFamily="18" charset="0"/>
              </a:defRPr>
            </a:lvl2pPr>
            <a:lvl3pPr marL="1155573" indent="-231115" defTabSz="934088" eaLnBrk="0" hangingPunct="0">
              <a:spcBef>
                <a:spcPct val="30000"/>
              </a:spcBef>
              <a:defRPr sz="1200">
                <a:solidFill>
                  <a:schemeClr val="tx1"/>
                </a:solidFill>
                <a:latin typeface="Times New Roman" pitchFamily="18" charset="0"/>
              </a:defRPr>
            </a:lvl3pPr>
            <a:lvl4pPr marL="1617802" indent="-231115" defTabSz="934088" eaLnBrk="0" hangingPunct="0">
              <a:spcBef>
                <a:spcPct val="30000"/>
              </a:spcBef>
              <a:defRPr sz="1200">
                <a:solidFill>
                  <a:schemeClr val="tx1"/>
                </a:solidFill>
                <a:latin typeface="Times New Roman" pitchFamily="18" charset="0"/>
              </a:defRPr>
            </a:lvl4pPr>
            <a:lvl5pPr marL="2080031" indent="-231115" defTabSz="934088" eaLnBrk="0" hangingPunct="0">
              <a:spcBef>
                <a:spcPct val="30000"/>
              </a:spcBef>
              <a:defRPr sz="1200">
                <a:solidFill>
                  <a:schemeClr val="tx1"/>
                </a:solidFill>
                <a:latin typeface="Times New Roman" pitchFamily="18" charset="0"/>
              </a:defRPr>
            </a:lvl5pPr>
            <a:lvl6pPr marL="2542261" indent="-231115" defTabSz="934088" eaLnBrk="0" fontAlgn="base" hangingPunct="0">
              <a:spcBef>
                <a:spcPct val="30000"/>
              </a:spcBef>
              <a:spcAft>
                <a:spcPct val="0"/>
              </a:spcAft>
              <a:defRPr sz="1200">
                <a:solidFill>
                  <a:schemeClr val="tx1"/>
                </a:solidFill>
                <a:latin typeface="Times New Roman" pitchFamily="18" charset="0"/>
              </a:defRPr>
            </a:lvl6pPr>
            <a:lvl7pPr marL="3004490" indent="-231115" defTabSz="934088" eaLnBrk="0" fontAlgn="base" hangingPunct="0">
              <a:spcBef>
                <a:spcPct val="30000"/>
              </a:spcBef>
              <a:spcAft>
                <a:spcPct val="0"/>
              </a:spcAft>
              <a:defRPr sz="1200">
                <a:solidFill>
                  <a:schemeClr val="tx1"/>
                </a:solidFill>
                <a:latin typeface="Times New Roman" pitchFamily="18" charset="0"/>
              </a:defRPr>
            </a:lvl7pPr>
            <a:lvl8pPr marL="3466719" indent="-231115" defTabSz="934088" eaLnBrk="0" fontAlgn="base" hangingPunct="0">
              <a:spcBef>
                <a:spcPct val="30000"/>
              </a:spcBef>
              <a:spcAft>
                <a:spcPct val="0"/>
              </a:spcAft>
              <a:defRPr sz="1200">
                <a:solidFill>
                  <a:schemeClr val="tx1"/>
                </a:solidFill>
                <a:latin typeface="Times New Roman" pitchFamily="18" charset="0"/>
              </a:defRPr>
            </a:lvl8pPr>
            <a:lvl9pPr marL="3928948" indent="-231115" defTabSz="9340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2CDBDC-8439-4FF8-B7D7-01BD260DEB62}" type="slidenum">
              <a:rPr lang="en-US" altLang="en-US" smtClean="0">
                <a:cs typeface="Arial" charset="0"/>
              </a:rPr>
              <a:pPr>
                <a:spcBef>
                  <a:spcPct val="0"/>
                </a:spcBef>
              </a:pPr>
              <a:t>15</a:t>
            </a:fld>
            <a:endParaRPr lang="en-US" altLang="en-US" dirty="0" smtClean="0">
              <a:cs typeface="Arial" charset="0"/>
            </a:endParaRPr>
          </a:p>
        </p:txBody>
      </p:sp>
      <p:sp>
        <p:nvSpPr>
          <p:cNvPr id="32771" name="Rectangle 2"/>
          <p:cNvSpPr>
            <a:spLocks noGrp="1" noRot="1" noChangeAspect="1" noChangeArrowheads="1" noTextEdit="1"/>
          </p:cNvSpPr>
          <p:nvPr>
            <p:ph type="sldImg"/>
          </p:nvPr>
        </p:nvSpPr>
        <p:spPr>
          <a:xfrm>
            <a:off x="1185863" y="698500"/>
            <a:ext cx="4651375" cy="34893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latin typeface="Times" pitchFamily="18" charset="0"/>
              </a:rPr>
              <a:t>.  </a:t>
            </a:r>
          </a:p>
        </p:txBody>
      </p:sp>
      <p:sp>
        <p:nvSpPr>
          <p:cNvPr id="5" name="TextBox 4"/>
          <p:cNvSpPr txBox="1"/>
          <p:nvPr/>
        </p:nvSpPr>
        <p:spPr>
          <a:xfrm>
            <a:off x="3359150" y="5187950"/>
            <a:ext cx="184731" cy="369332"/>
          </a:xfrm>
          <a:prstGeom prst="rect">
            <a:avLst/>
          </a:prstGeom>
          <a:noFill/>
        </p:spPr>
        <p:txBody>
          <a:bodyPr wrap="none" rtlCol="0">
            <a:sp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a:xfrm>
            <a:off x="702311" y="4421823"/>
            <a:ext cx="5618480" cy="4652327"/>
          </a:xfrm>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16</a:t>
            </a:fld>
            <a:endParaRPr lang="en-US" dirty="0"/>
          </a:p>
        </p:txBody>
      </p:sp>
    </p:spTree>
    <p:extLst>
      <p:ext uri="{BB962C8B-B14F-4D97-AF65-F5344CB8AC3E}">
        <p14:creationId xmlns:p14="http://schemas.microsoft.com/office/powerpoint/2010/main" val="221851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17</a:t>
            </a:fld>
            <a:endParaRPr lang="en-US" dirty="0"/>
          </a:p>
        </p:txBody>
      </p:sp>
    </p:spTree>
    <p:extLst>
      <p:ext uri="{BB962C8B-B14F-4D97-AF65-F5344CB8AC3E}">
        <p14:creationId xmlns:p14="http://schemas.microsoft.com/office/powerpoint/2010/main" val="221851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18</a:t>
            </a:fld>
            <a:endParaRPr lang="en-US" dirty="0"/>
          </a:p>
        </p:txBody>
      </p:sp>
    </p:spTree>
    <p:extLst>
      <p:ext uri="{BB962C8B-B14F-4D97-AF65-F5344CB8AC3E}">
        <p14:creationId xmlns:p14="http://schemas.microsoft.com/office/powerpoint/2010/main" val="221851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19</a:t>
            </a:fld>
            <a:endParaRPr lang="en-US" dirty="0"/>
          </a:p>
        </p:txBody>
      </p:sp>
    </p:spTree>
    <p:extLst>
      <p:ext uri="{BB962C8B-B14F-4D97-AF65-F5344CB8AC3E}">
        <p14:creationId xmlns:p14="http://schemas.microsoft.com/office/powerpoint/2010/main" val="361452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87B8B-2679-488B-9AD8-EC227FA78DEA}" type="slidenum">
              <a:rPr lang="en-US" smtClean="0"/>
              <a:t>2</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87B8B-2679-488B-9AD8-EC227FA78DEA}" type="slidenum">
              <a:rPr lang="en-US" smtClean="0"/>
              <a:t>20</a:t>
            </a:fld>
            <a:endParaRPr lang="en-US" dirty="0"/>
          </a:p>
        </p:txBody>
      </p:sp>
    </p:spTree>
    <p:extLst>
      <p:ext uri="{BB962C8B-B14F-4D97-AF65-F5344CB8AC3E}">
        <p14:creationId xmlns:p14="http://schemas.microsoft.com/office/powerpoint/2010/main" val="227358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184275"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906B703F-7105-480B-938A-D930CBCD49D5}"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Skeleton</a:t>
            </a:r>
            <a:r>
              <a:rPr lang="en-US" baseline="0" dirty="0" smtClean="0"/>
              <a:t> view of the Texas Freight Plan</a:t>
            </a:r>
          </a:p>
          <a:p>
            <a:endParaRPr lang="en-US" baseline="0" dirty="0" smtClean="0"/>
          </a:p>
          <a:p>
            <a:r>
              <a:rPr lang="en-US" baseline="0" dirty="0" smtClean="0"/>
              <a:t>Highlight implementation and projects</a:t>
            </a:r>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3</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Skeleton</a:t>
            </a:r>
            <a:r>
              <a:rPr lang="en-US" baseline="0" dirty="0" smtClean="0"/>
              <a:t> view of the Texas Freight Plan</a:t>
            </a:r>
          </a:p>
          <a:p>
            <a:endParaRPr lang="en-US" baseline="0" dirty="0" smtClean="0"/>
          </a:p>
          <a:p>
            <a:r>
              <a:rPr lang="en-US" baseline="0" dirty="0" smtClean="0"/>
              <a:t>Highlight implementation and projects</a:t>
            </a:r>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4</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Skeleton</a:t>
            </a:r>
            <a:r>
              <a:rPr lang="en-US" baseline="0" dirty="0" smtClean="0"/>
              <a:t> view of the Texas Freight Plan</a:t>
            </a:r>
          </a:p>
          <a:p>
            <a:endParaRPr lang="en-US" baseline="0" dirty="0" smtClean="0"/>
          </a:p>
          <a:p>
            <a:r>
              <a:rPr lang="en-US" baseline="0" dirty="0" smtClean="0"/>
              <a:t>Highlight implementation and projects</a:t>
            </a:r>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5</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Skeleton</a:t>
            </a:r>
            <a:r>
              <a:rPr lang="en-US" baseline="0" dirty="0" smtClean="0"/>
              <a:t> view of the Texas Freight Plan</a:t>
            </a:r>
          </a:p>
          <a:p>
            <a:endParaRPr lang="en-US" baseline="0" dirty="0" smtClean="0"/>
          </a:p>
          <a:p>
            <a:r>
              <a:rPr lang="en-US" baseline="0" dirty="0" smtClean="0"/>
              <a:t>Highlight implementation and projects</a:t>
            </a:r>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6</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 </a:t>
            </a:r>
            <a:r>
              <a:rPr lang="en-US" dirty="0" err="1" smtClean="0"/>
              <a:t>Ntwrk</a:t>
            </a:r>
            <a:r>
              <a:rPr lang="en-US" baseline="0" dirty="0" smtClean="0"/>
              <a:t> / Planning must align with </a:t>
            </a:r>
            <a:r>
              <a:rPr lang="en-US" baseline="0" dirty="0" err="1" smtClean="0"/>
              <a:t>gov’s</a:t>
            </a:r>
            <a:r>
              <a:rPr lang="en-US" baseline="0" dirty="0" smtClean="0"/>
              <a:t> vision for econ growth</a:t>
            </a:r>
          </a:p>
          <a:p>
            <a:endParaRPr lang="en-US" baseline="0" dirty="0" smtClean="0"/>
          </a:p>
          <a:p>
            <a:r>
              <a:rPr lang="en-US" baseline="0" dirty="0" smtClean="0"/>
              <a:t>NHFP funds have a wide array of eligible project types, including:  truck parking, truck-only lanes, traffic information systems, rail/highway grade separation, rail improvements, port enhancements,  </a:t>
            </a:r>
          </a:p>
          <a:p>
            <a:r>
              <a:rPr lang="en-US" baseline="0" dirty="0" smtClean="0"/>
              <a:t>Flexible solutions might include being open to shifting funds from unscheduled or longer term low and medium priority projects to high priority projects</a:t>
            </a:r>
          </a:p>
          <a:p>
            <a:endParaRPr lang="en-US" dirty="0" smtClean="0"/>
          </a:p>
          <a:p>
            <a:r>
              <a:rPr lang="en-US" dirty="0" smtClean="0"/>
              <a:t>In Texas, the number of crashes </a:t>
            </a:r>
            <a:r>
              <a:rPr lang="en-US" baseline="0" dirty="0" smtClean="0"/>
              <a:t>involving a CMV has exceeded 22,000 the last 2 years.  We must identify commercial vehicle management s</a:t>
            </a:r>
            <a:r>
              <a:rPr lang="en-US" dirty="0" smtClean="0"/>
              <a:t>trategies that reduce crash rates and fatalities</a:t>
            </a:r>
            <a:r>
              <a:rPr lang="en-US" baseline="0" dirty="0" smtClean="0"/>
              <a:t>.  In addition to educating the public on freight impacts and how to interact with commercial vehicles, options may include physical separation of passenger vehicles from commercial vehicles by truck-only lanes or even truck-only routes.  We are also recommending partnering with railroads to develop solutions to increase highway safety and ease traffic congestion.</a:t>
            </a:r>
          </a:p>
          <a:p>
            <a:endParaRPr lang="en-US" baseline="0" dirty="0" smtClean="0"/>
          </a:p>
          <a:p>
            <a:r>
              <a:rPr lang="en-US" baseline="0" dirty="0" smtClean="0"/>
              <a:t>Energy industry trends and needs will greatly impact truck routes to pipeline access.  TxDOT needs help identifying critical highway-to-pipeline connections to ensure maximum access to domestic and foreign markets.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7</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 </a:t>
            </a:r>
            <a:r>
              <a:rPr lang="en-US" dirty="0" err="1" smtClean="0"/>
              <a:t>Ntwrk</a:t>
            </a:r>
            <a:r>
              <a:rPr lang="en-US" baseline="0" dirty="0" smtClean="0"/>
              <a:t> / Planning must align with </a:t>
            </a:r>
            <a:r>
              <a:rPr lang="en-US" baseline="0" dirty="0" err="1" smtClean="0"/>
              <a:t>gov’s</a:t>
            </a:r>
            <a:r>
              <a:rPr lang="en-US" baseline="0" dirty="0" smtClean="0"/>
              <a:t> vision for econ growth</a:t>
            </a:r>
          </a:p>
          <a:p>
            <a:endParaRPr lang="en-US" baseline="0" dirty="0" smtClean="0"/>
          </a:p>
          <a:p>
            <a:r>
              <a:rPr lang="en-US" baseline="0" dirty="0" smtClean="0"/>
              <a:t>NHFP funds have a wide array of eligible project types, including:  truck parking, truck-only lanes, traffic information systems, rail/highway grade separation, rail improvements, port enhancements,  </a:t>
            </a:r>
          </a:p>
          <a:p>
            <a:r>
              <a:rPr lang="en-US" baseline="0" dirty="0" smtClean="0"/>
              <a:t>Flexible solutions might include being open to shifting funds from unscheduled or longer term low and medium priority projects to high priority projects</a:t>
            </a:r>
          </a:p>
          <a:p>
            <a:endParaRPr lang="en-US" dirty="0" smtClean="0"/>
          </a:p>
          <a:p>
            <a:r>
              <a:rPr lang="en-US" dirty="0" smtClean="0"/>
              <a:t>In Texas, the number of crashes </a:t>
            </a:r>
            <a:r>
              <a:rPr lang="en-US" baseline="0" dirty="0" smtClean="0"/>
              <a:t>involving a CMV has exceeded 22,000 the last 2 years.  We must identify commercial vehicle management s</a:t>
            </a:r>
            <a:r>
              <a:rPr lang="en-US" dirty="0" smtClean="0"/>
              <a:t>trategies that reduce crash rates and fatalities</a:t>
            </a:r>
            <a:r>
              <a:rPr lang="en-US" baseline="0" dirty="0" smtClean="0"/>
              <a:t>.  In addition to educating the public on freight impacts and how to interact with commercial vehicles, options may include physical separation of passenger vehicles from commercial vehicles by truck-only lanes or even truck-only routes.  We are also recommending partnering with railroads to develop solutions to increase highway safety and ease traffic congestion.</a:t>
            </a:r>
          </a:p>
          <a:p>
            <a:endParaRPr lang="en-US" baseline="0" dirty="0" smtClean="0"/>
          </a:p>
          <a:p>
            <a:r>
              <a:rPr lang="en-US" baseline="0" dirty="0" smtClean="0"/>
              <a:t>Energy industry trends and needs will greatly impact truck routes to pipeline access.  TxDOT needs help identifying critical highway-to-pipeline connections to ensure maximum access to domestic and foreign markets.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8</a:t>
            </a:fld>
            <a:endParaRPr lang="en-US" dirty="0"/>
          </a:p>
        </p:txBody>
      </p:sp>
    </p:spTree>
    <p:extLst>
      <p:ext uri="{BB962C8B-B14F-4D97-AF65-F5344CB8AC3E}">
        <p14:creationId xmlns:p14="http://schemas.microsoft.com/office/powerpoint/2010/main" val="361965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 </a:t>
            </a:r>
            <a:r>
              <a:rPr lang="en-US" dirty="0" err="1" smtClean="0"/>
              <a:t>Ntwrk</a:t>
            </a:r>
            <a:r>
              <a:rPr lang="en-US" baseline="0" dirty="0" smtClean="0"/>
              <a:t> / Planning must align with </a:t>
            </a:r>
            <a:r>
              <a:rPr lang="en-US" baseline="0" dirty="0" err="1" smtClean="0"/>
              <a:t>gov’s</a:t>
            </a:r>
            <a:r>
              <a:rPr lang="en-US" baseline="0" dirty="0" smtClean="0"/>
              <a:t> vision for econ growth</a:t>
            </a:r>
          </a:p>
          <a:p>
            <a:endParaRPr lang="en-US" baseline="0" dirty="0" smtClean="0"/>
          </a:p>
          <a:p>
            <a:r>
              <a:rPr lang="en-US" baseline="0" dirty="0" smtClean="0"/>
              <a:t>NHFP funds have a wide array of eligible project types, including:  truck parking, truck-only lanes, traffic information systems, rail/highway grade separation, rail improvements, port enhancements,  </a:t>
            </a:r>
          </a:p>
          <a:p>
            <a:r>
              <a:rPr lang="en-US" baseline="0" dirty="0" smtClean="0"/>
              <a:t>Flexible solutions might include being open to shifting funds from unscheduled or longer term low and medium priority projects to high priority projects</a:t>
            </a:r>
          </a:p>
          <a:p>
            <a:endParaRPr lang="en-US" dirty="0" smtClean="0"/>
          </a:p>
          <a:p>
            <a:r>
              <a:rPr lang="en-US" dirty="0" smtClean="0"/>
              <a:t>In Texas, the number of crashes </a:t>
            </a:r>
            <a:r>
              <a:rPr lang="en-US" baseline="0" dirty="0" smtClean="0"/>
              <a:t>involving a CMV has exceeded 22,000 the last 2 years.  We must identify commercial vehicle management s</a:t>
            </a:r>
            <a:r>
              <a:rPr lang="en-US" dirty="0" smtClean="0"/>
              <a:t>trategies that reduce crash rates and fatalities</a:t>
            </a:r>
            <a:r>
              <a:rPr lang="en-US" baseline="0" dirty="0" smtClean="0"/>
              <a:t>.  In addition to educating the public on freight impacts and how to interact with commercial vehicles, options may include physical separation of passenger vehicles from commercial vehicles by truck-only lanes or even truck-only routes.  We are also recommending partnering with railroads to develop solutions to increase highway safety and ease traffic congestion.</a:t>
            </a:r>
          </a:p>
          <a:p>
            <a:endParaRPr lang="en-US" baseline="0" dirty="0" smtClean="0"/>
          </a:p>
          <a:p>
            <a:r>
              <a:rPr lang="en-US" baseline="0" dirty="0" smtClean="0"/>
              <a:t>Energy industry trends and needs will greatly impact truck routes to pipeline access.  TxDOT needs help identifying critical highway-to-pipeline connections to ensure maximum access to domestic and foreign markets.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287B8B-2679-488B-9AD8-EC227FA78DEA}" type="slidenum">
              <a:rPr lang="en-US" smtClean="0"/>
              <a:t>9</a:t>
            </a:fld>
            <a:endParaRPr lang="en-US" dirty="0"/>
          </a:p>
        </p:txBody>
      </p:sp>
    </p:spTree>
    <p:extLst>
      <p:ext uri="{BB962C8B-B14F-4D97-AF65-F5344CB8AC3E}">
        <p14:creationId xmlns:p14="http://schemas.microsoft.com/office/powerpoint/2010/main" val="36196505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oleObject" Target="../embeddings/oleObject8.bin"/><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3.xml"/><Relationship Id="rId7" Type="http://schemas.openxmlformats.org/officeDocument/2006/relationships/image" Target="../media/image10.png"/><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6.xml"/><Relationship Id="rId7" Type="http://schemas.openxmlformats.org/officeDocument/2006/relationships/image" Target="../media/image10.png"/><Relationship Id="rId2" Type="http://schemas.openxmlformats.org/officeDocument/2006/relationships/tags" Target="../tags/tag3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oleObject" Target="../embeddings/oleObject12.bin"/><Relationship Id="rId4" Type="http://schemas.openxmlformats.org/officeDocument/2006/relationships/slideMaster" Target="../slideMasters/slideMaster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2215"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2"/>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5286373"/>
            <a:ext cx="3862390" cy="581027"/>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9"/>
            <a:ext cx="9144000" cy="864263"/>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4096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193534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539596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8750" cy="158751"/>
        </p:xfrm>
        <a:graphic>
          <a:graphicData uri="http://schemas.openxmlformats.org/presentationml/2006/ole">
            <mc:AlternateContent xmlns:mc="http://schemas.openxmlformats.org/markup-compatibility/2006">
              <mc:Choice xmlns:v="urn:schemas-microsoft-com:vml" Requires="v">
                <p:oleObj spid="_x0000_s8358"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7"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4" y="990602"/>
            <a:ext cx="4808007" cy="4490247"/>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62" y="3429001"/>
            <a:ext cx="3218257" cy="1086235"/>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5"/>
            <a:ext cx="9144000" cy="864263"/>
          </a:xfrm>
          <a:prstGeom prst="rect">
            <a:avLst/>
          </a:prstGeom>
        </p:spPr>
      </p:pic>
      <p:sp>
        <p:nvSpPr>
          <p:cNvPr id="2" name="Title 1"/>
          <p:cNvSpPr>
            <a:spLocks noGrp="1"/>
          </p:cNvSpPr>
          <p:nvPr>
            <p:ph type="ctrTitle"/>
            <p:custDataLst>
              <p:tags r:id="rId3"/>
            </p:custDataLst>
          </p:nvPr>
        </p:nvSpPr>
        <p:spPr>
          <a:xfrm>
            <a:off x="337896" y="4824865"/>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214074408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55"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10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79"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3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06956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034243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4168187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2303"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3226319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3239"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9"/>
            <a:ext cx="9144000" cy="864263"/>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11" y="3862389"/>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13"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948239"/>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0"/>
          </p:nvPr>
        </p:nvSpPr>
        <p:spPr/>
        <p:txBody>
          <a:body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32934590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238801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2070056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a:solidFill>
                  <a:prstClr val="white"/>
                </a:solidFill>
              </a:rPr>
              <a:pPr lvl="1" indent="-276225">
                <a:spcBef>
                  <a:spcPts val="900"/>
                </a:spcBef>
              </a:pPr>
              <a:t>‹#›</a:t>
            </a:fld>
            <a:endParaRPr dirty="0">
              <a:solidFill>
                <a:prstClr val="white"/>
              </a:solidFill>
            </a:endParaRPr>
          </a:p>
        </p:txBody>
      </p:sp>
    </p:spTree>
    <p:extLst>
      <p:ext uri="{BB962C8B-B14F-4D97-AF65-F5344CB8AC3E}">
        <p14:creationId xmlns:p14="http://schemas.microsoft.com/office/powerpoint/2010/main" val="876938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8750" cy="158751"/>
        </p:xfrm>
        <a:graphic>
          <a:graphicData uri="http://schemas.openxmlformats.org/presentationml/2006/ole">
            <mc:AlternateContent xmlns:mc="http://schemas.openxmlformats.org/markup-compatibility/2006">
              <mc:Choice xmlns:v="urn:schemas-microsoft-com:vml" Requires="v">
                <p:oleObj spid="_x0000_s4263"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7"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4" y="990602"/>
            <a:ext cx="4808007" cy="4490247"/>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62" y="3429001"/>
            <a:ext cx="3218257" cy="1086235"/>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5"/>
            <a:ext cx="9144000" cy="864263"/>
          </a:xfrm>
          <a:prstGeom prst="rect">
            <a:avLst/>
          </a:prstGeom>
        </p:spPr>
      </p:pic>
      <p:sp>
        <p:nvSpPr>
          <p:cNvPr id="2" name="Title 1"/>
          <p:cNvSpPr>
            <a:spLocks noGrp="1"/>
          </p:cNvSpPr>
          <p:nvPr>
            <p:ph type="ctrTitle"/>
            <p:custDataLst>
              <p:tags r:id="rId3"/>
            </p:custDataLst>
          </p:nvPr>
        </p:nvSpPr>
        <p:spPr>
          <a:xfrm>
            <a:off x="337896" y="4824865"/>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36151968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6310"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2"/>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5286373"/>
            <a:ext cx="3862390" cy="581027"/>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9"/>
            <a:ext cx="9144000" cy="864263"/>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427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7334"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9"/>
            <a:ext cx="9144000" cy="864263"/>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11" y="3862389"/>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13"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948239"/>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5564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864604" y="6578602"/>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504704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5.vml"/><Relationship Id="rId13" Type="http://schemas.openxmlformats.org/officeDocument/2006/relationships/tags" Target="../tags/tag18.xml"/><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tags" Target="../tags/tag17.xml"/><Relationship Id="rId2" Type="http://schemas.openxmlformats.org/officeDocument/2006/relationships/slideLayout" Target="../slideLayouts/slideLayout8.xml"/><Relationship Id="rId16"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ags" Target="../tags/tag16.xml"/><Relationship Id="rId5" Type="http://schemas.openxmlformats.org/officeDocument/2006/relationships/slideLayout" Target="../slideLayouts/slideLayout11.xml"/><Relationship Id="rId15" Type="http://schemas.openxmlformats.org/officeDocument/2006/relationships/image" Target="../media/image2.png"/><Relationship Id="rId10" Type="http://schemas.openxmlformats.org/officeDocument/2006/relationships/tags" Target="../tags/tag15.xml"/><Relationship Id="rId4" Type="http://schemas.openxmlformats.org/officeDocument/2006/relationships/slideLayout" Target="../slideLayouts/slideLayout10.xml"/><Relationship Id="rId9" Type="http://schemas.openxmlformats.org/officeDocument/2006/relationships/tags" Target="../tags/tag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9.vml"/><Relationship Id="rId13" Type="http://schemas.openxmlformats.org/officeDocument/2006/relationships/tags" Target="../tags/tag31.xml"/><Relationship Id="rId3" Type="http://schemas.openxmlformats.org/officeDocument/2006/relationships/slideLayout" Target="../slideLayouts/slideLayout15.xml"/><Relationship Id="rId7" Type="http://schemas.openxmlformats.org/officeDocument/2006/relationships/theme" Target="../theme/theme3.xml"/><Relationship Id="rId12" Type="http://schemas.openxmlformats.org/officeDocument/2006/relationships/tags" Target="../tags/tag30.xml"/><Relationship Id="rId2" Type="http://schemas.openxmlformats.org/officeDocument/2006/relationships/slideLayout" Target="../slideLayouts/slideLayout14.xml"/><Relationship Id="rId16" Type="http://schemas.openxmlformats.org/officeDocument/2006/relationships/oleObject" Target="../embeddings/oleObject9.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29.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tags" Target="../tags/tag28.xml"/><Relationship Id="rId4" Type="http://schemas.openxmlformats.org/officeDocument/2006/relationships/slideLayout" Target="../slideLayouts/slideLayout16.xml"/><Relationship Id="rId9" Type="http://schemas.openxmlformats.org/officeDocument/2006/relationships/tags" Target="../tags/tag2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7"/>
            <a:ext cx="9144000" cy="565095"/>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1192"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9"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4" y="76202"/>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3"/>
            </p:custDataLst>
          </p:nvPr>
        </p:nvSpPr>
        <p:spPr>
          <a:xfrm>
            <a:off x="8870953" y="6582397"/>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1664071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7"/>
            <a:ext cx="9144000" cy="565095"/>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5286"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9"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4" y="76202"/>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3"/>
            </p:custDataLst>
          </p:nvPr>
        </p:nvSpPr>
        <p:spPr>
          <a:xfrm>
            <a:off x="8870953" y="6582397"/>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
        <p:nvSpPr>
          <p:cNvPr id="8" name="TextBox 7"/>
          <p:cNvSpPr txBox="1"/>
          <p:nvPr/>
        </p:nvSpPr>
        <p:spPr>
          <a:xfrm>
            <a:off x="304800" y="6519449"/>
            <a:ext cx="4267200" cy="276999"/>
          </a:xfrm>
          <a:prstGeom prst="rect">
            <a:avLst/>
          </a:prstGeom>
          <a:noFill/>
        </p:spPr>
        <p:txBody>
          <a:bodyPr wrap="square" rtlCol="0">
            <a:spAutoFit/>
          </a:bodyPr>
          <a:lstStyle/>
          <a:p>
            <a:r>
              <a:rPr lang="en-US" sz="1200" dirty="0">
                <a:solidFill>
                  <a:prstClr val="white"/>
                </a:solidFill>
              </a:rPr>
              <a:t>Footer Text </a:t>
            </a:r>
          </a:p>
        </p:txBody>
      </p:sp>
      <p:sp>
        <p:nvSpPr>
          <p:cNvPr id="11" name="TextBox 10"/>
          <p:cNvSpPr txBox="1"/>
          <p:nvPr/>
        </p:nvSpPr>
        <p:spPr>
          <a:xfrm>
            <a:off x="4572000" y="6488671"/>
            <a:ext cx="4114800" cy="276999"/>
          </a:xfrm>
          <a:prstGeom prst="rect">
            <a:avLst/>
          </a:prstGeom>
          <a:noFill/>
        </p:spPr>
        <p:txBody>
          <a:bodyPr wrap="square" rtlCol="0">
            <a:spAutoFit/>
          </a:bodyPr>
          <a:lstStyle/>
          <a:p>
            <a:pPr algn="r"/>
            <a:r>
              <a:rPr lang="en-US" sz="1200" dirty="0">
                <a:solidFill>
                  <a:prstClr val="white"/>
                </a:solidFill>
              </a:rPr>
              <a:t>Date</a:t>
            </a:r>
          </a:p>
        </p:txBody>
      </p:sp>
    </p:spTree>
    <p:extLst>
      <p:ext uri="{BB962C8B-B14F-4D97-AF65-F5344CB8AC3E}">
        <p14:creationId xmlns:p14="http://schemas.microsoft.com/office/powerpoint/2010/main" val="2169898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31"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white"/>
              </a:solidFill>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a:solidFill>
                  <a:prstClr val="white"/>
                </a:solidFill>
              </a:rPr>
              <a:pPr lvl="1">
                <a:spcBef>
                  <a:spcPts val="900"/>
                </a:spcBef>
              </a:pPr>
              <a:t>‹#›</a:t>
            </a:fld>
            <a:endParaRPr dirty="0">
              <a:solidFill>
                <a:prstClr val="white"/>
              </a:solidFill>
            </a:endParaRPr>
          </a:p>
        </p:txBody>
      </p:sp>
    </p:spTree>
    <p:extLst>
      <p:ext uri="{BB962C8B-B14F-4D97-AF65-F5344CB8AC3E}">
        <p14:creationId xmlns:p14="http://schemas.microsoft.com/office/powerpoint/2010/main" val="23670998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tiff"/><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movetexasfreight.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81013" y="3862389"/>
            <a:ext cx="4929191" cy="1057275"/>
          </a:xfrm>
        </p:spPr>
        <p:txBody>
          <a:bodyPr/>
          <a:lstStyle/>
          <a:p>
            <a:pPr algn="ctr"/>
            <a:r>
              <a:rPr lang="en-US" sz="2800" dirty="0" smtClean="0"/>
              <a:t>Texas FREIGHT AND INTERNATIONAL TRADE: FREIGHT MOBILITY &amp; </a:t>
            </a:r>
            <a:br>
              <a:rPr lang="en-US" sz="2800" dirty="0" smtClean="0"/>
            </a:br>
            <a:r>
              <a:rPr lang="en-US" sz="2800" dirty="0" smtClean="0"/>
              <a:t>border master </a:t>
            </a:r>
            <a:br>
              <a:rPr lang="en-US" sz="2800" dirty="0" smtClean="0"/>
            </a:br>
            <a:r>
              <a:rPr lang="en-US" sz="2800" dirty="0" err="1" smtClean="0"/>
              <a:t>planS</a:t>
            </a:r>
            <a:endParaRPr lang="en-US" sz="2800" dirty="0"/>
          </a:p>
        </p:txBody>
      </p:sp>
      <p:sp>
        <p:nvSpPr>
          <p:cNvPr id="16" name="TextBox 15"/>
          <p:cNvSpPr txBox="1"/>
          <p:nvPr/>
        </p:nvSpPr>
        <p:spPr>
          <a:xfrm>
            <a:off x="4724400" y="6263350"/>
            <a:ext cx="4114800" cy="338554"/>
          </a:xfrm>
          <a:prstGeom prst="rect">
            <a:avLst/>
          </a:prstGeom>
          <a:noFill/>
        </p:spPr>
        <p:txBody>
          <a:bodyPr wrap="square" rtlCol="0">
            <a:spAutoFit/>
          </a:bodyPr>
          <a:lstStyle/>
          <a:p>
            <a:pPr algn="r"/>
            <a:r>
              <a:rPr lang="en-US" sz="1600" dirty="0" smtClean="0">
                <a:solidFill>
                  <a:prstClr val="white"/>
                </a:solidFill>
              </a:rPr>
              <a:t>November 16, 2017</a:t>
            </a:r>
            <a:endParaRPr lang="en-US" sz="1600" dirty="0">
              <a:solidFill>
                <a:prstClr val="white"/>
              </a:solidFill>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218" t="339" r="392" b="-339"/>
          <a:stretch/>
        </p:blipFill>
        <p:spPr>
          <a:xfrm>
            <a:off x="6137911" y="2034239"/>
            <a:ext cx="2834640" cy="3840480"/>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8218" t="15233" r="37950" b="5087"/>
          <a:stretch/>
        </p:blipFill>
        <p:spPr>
          <a:xfrm>
            <a:off x="1186972" y="992274"/>
            <a:ext cx="1142026" cy="993353"/>
          </a:xfrm>
          <a:prstGeom prst="rect">
            <a:avLst/>
          </a:prstGeom>
          <a:ln w="19050">
            <a:noFill/>
          </a:ln>
        </p:spPr>
      </p:pic>
      <p:pic>
        <p:nvPicPr>
          <p:cNvPr id="18" name="Picture 17"/>
          <p:cNvPicPr>
            <a:picLocks/>
          </p:cNvPicPr>
          <p:nvPr/>
        </p:nvPicPr>
        <p:blipFill rotWithShape="1">
          <a:blip r:embed="rId5" cstate="print">
            <a:extLst>
              <a:ext uri="{28A0092B-C50C-407E-A947-70E740481C1C}">
                <a14:useLocalDpi xmlns:a14="http://schemas.microsoft.com/office/drawing/2010/main" val="0"/>
              </a:ext>
            </a:extLst>
          </a:blip>
          <a:srcRect l="27102" t="21297" r="34137"/>
          <a:stretch/>
        </p:blipFill>
        <p:spPr>
          <a:xfrm>
            <a:off x="3504887" y="990600"/>
            <a:ext cx="746747" cy="996696"/>
          </a:xfrm>
          <a:prstGeom prst="rect">
            <a:avLst/>
          </a:prstGeom>
          <a:ln w="19050">
            <a:noFill/>
          </a:ln>
        </p:spPr>
      </p:pic>
      <p:pic>
        <p:nvPicPr>
          <p:cNvPr id="26" name="Picture 25"/>
          <p:cNvPicPr>
            <a:picLocks/>
          </p:cNvPicPr>
          <p:nvPr/>
        </p:nvPicPr>
        <p:blipFill rotWithShape="1">
          <a:blip r:embed="rId6" cstate="print">
            <a:extLst>
              <a:ext uri="{28A0092B-C50C-407E-A947-70E740481C1C}">
                <a14:useLocalDpi xmlns:a14="http://schemas.microsoft.com/office/drawing/2010/main" val="0"/>
              </a:ext>
            </a:extLst>
          </a:blip>
          <a:srcRect l="38875" t="18025" r="24116" b="33603"/>
          <a:stretch/>
        </p:blipFill>
        <p:spPr>
          <a:xfrm>
            <a:off x="2365717" y="990600"/>
            <a:ext cx="1102455" cy="996696"/>
          </a:xfrm>
          <a:prstGeom prst="rect">
            <a:avLst/>
          </a:prstGeom>
          <a:ln w="19050">
            <a:noFill/>
          </a:ln>
        </p:spPr>
      </p:pic>
      <p:pic>
        <p:nvPicPr>
          <p:cNvPr id="28" name="Picture 27"/>
          <p:cNvPicPr>
            <a:picLocks/>
          </p:cNvPicPr>
          <p:nvPr/>
        </p:nvPicPr>
        <p:blipFill rotWithShape="1">
          <a:blip r:embed="rId7" cstate="print">
            <a:extLst>
              <a:ext uri="{28A0092B-C50C-407E-A947-70E740481C1C}">
                <a14:useLocalDpi xmlns:a14="http://schemas.microsoft.com/office/drawing/2010/main" val="0"/>
              </a:ext>
            </a:extLst>
          </a:blip>
          <a:srcRect l="38085" t="15291" r="5253" b="12187"/>
          <a:stretch/>
        </p:blipFill>
        <p:spPr>
          <a:xfrm>
            <a:off x="4285805" y="990600"/>
            <a:ext cx="1179286" cy="996696"/>
          </a:xfrm>
          <a:prstGeom prst="rect">
            <a:avLst/>
          </a:prstGeom>
          <a:ln w="19050">
            <a:noFill/>
          </a:ln>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8318" t="34544" r="14209" b="14422"/>
          <a:stretch/>
        </p:blipFill>
        <p:spPr>
          <a:xfrm>
            <a:off x="152404" y="992274"/>
            <a:ext cx="997857" cy="993353"/>
          </a:xfrm>
          <a:prstGeom prst="rect">
            <a:avLst/>
          </a:prstGeom>
          <a:ln w="19050">
            <a:noFill/>
          </a:ln>
        </p:spPr>
      </p:pic>
      <p:pic>
        <p:nvPicPr>
          <p:cNvPr id="31" name="Picture 30"/>
          <p:cNvPicPr>
            <a:picLocks/>
          </p:cNvPicPr>
          <p:nvPr/>
        </p:nvPicPr>
        <p:blipFill rotWithShape="1">
          <a:blip r:embed="rId9" cstate="print">
            <a:extLst>
              <a:ext uri="{28A0092B-C50C-407E-A947-70E740481C1C}">
                <a14:useLocalDpi xmlns:a14="http://schemas.microsoft.com/office/drawing/2010/main" val="0"/>
              </a:ext>
            </a:extLst>
          </a:blip>
          <a:srcRect l="11410" r="17032"/>
          <a:stretch/>
        </p:blipFill>
        <p:spPr>
          <a:xfrm>
            <a:off x="5501961" y="990600"/>
            <a:ext cx="1539187" cy="996696"/>
          </a:xfrm>
          <a:prstGeom prst="rect">
            <a:avLst/>
          </a:prstGeom>
          <a:solidFill>
            <a:srgbClr val="FFCC00"/>
          </a:solidFill>
          <a:ln w="19050">
            <a:noFill/>
          </a:ln>
        </p:spPr>
      </p:pic>
      <p:sp>
        <p:nvSpPr>
          <p:cNvPr id="2" name="Subtitle 1"/>
          <p:cNvSpPr>
            <a:spLocks noGrp="1"/>
          </p:cNvSpPr>
          <p:nvPr>
            <p:ph type="subTitle" idx="1"/>
          </p:nvPr>
        </p:nvSpPr>
        <p:spPr>
          <a:xfrm>
            <a:off x="481013" y="5045872"/>
            <a:ext cx="5133855" cy="828849"/>
          </a:xfrm>
        </p:spPr>
        <p:txBody>
          <a:bodyPr/>
          <a:lstStyle/>
          <a:p>
            <a:pPr algn="ctr"/>
            <a:r>
              <a:rPr lang="en-US" sz="2000" dirty="0"/>
              <a:t>1st Annual Sustainable Civil Infrastructure Management &amp; Planning </a:t>
            </a:r>
            <a:r>
              <a:rPr lang="en-US" sz="2000" dirty="0" smtClean="0"/>
              <a:t>Conference</a:t>
            </a:r>
            <a:endParaRPr lang="en-US" dirty="0"/>
          </a:p>
        </p:txBody>
      </p:sp>
      <p:pic>
        <p:nvPicPr>
          <p:cNvPr id="1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63959" y="988677"/>
            <a:ext cx="1874837" cy="99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831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Projects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10</a:t>
            </a:fld>
            <a:endParaRPr dirty="0">
              <a:solidFill>
                <a:prstClr val="white"/>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435" t="47286" r="4065" b="27027"/>
          <a:stretch/>
        </p:blipFill>
        <p:spPr>
          <a:xfrm>
            <a:off x="139983" y="1818851"/>
            <a:ext cx="8864035" cy="3220298"/>
          </a:xfrm>
          <a:prstGeom prst="rect">
            <a:avLst/>
          </a:prstGeom>
        </p:spPr>
      </p:pic>
    </p:spTree>
    <p:extLst>
      <p:ext uri="{BB962C8B-B14F-4D97-AF65-F5344CB8AC3E}">
        <p14:creationId xmlns:p14="http://schemas.microsoft.com/office/powerpoint/2010/main" val="118199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Projects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11</a:t>
            </a:fld>
            <a:endParaRPr dirty="0">
              <a:solidFill>
                <a:prstClr val="white"/>
              </a:solidFill>
            </a:endParaRPr>
          </a:p>
        </p:txBody>
      </p:sp>
      <p:grpSp>
        <p:nvGrpSpPr>
          <p:cNvPr id="9" name="Group 8"/>
          <p:cNvGrpSpPr/>
          <p:nvPr/>
        </p:nvGrpSpPr>
        <p:grpSpPr>
          <a:xfrm>
            <a:off x="152400" y="1143000"/>
            <a:ext cx="8839200" cy="4572000"/>
            <a:chOff x="152400" y="685800"/>
            <a:chExt cx="8839200" cy="4572000"/>
          </a:xfrm>
        </p:grpSpPr>
        <p:sp>
          <p:nvSpPr>
            <p:cNvPr id="8" name="Rectangle 7"/>
            <p:cNvSpPr/>
            <p:nvPr/>
          </p:nvSpPr>
          <p:spPr>
            <a:xfrm>
              <a:off x="152400" y="685800"/>
              <a:ext cx="88392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682" r="5860" b="54728"/>
            <a:stretch/>
          </p:blipFill>
          <p:spPr>
            <a:xfrm>
              <a:off x="228600" y="838200"/>
              <a:ext cx="8635352" cy="4343400"/>
            </a:xfrm>
            <a:prstGeom prst="rect">
              <a:avLst/>
            </a:prstGeom>
          </p:spPr>
        </p:pic>
        <p:sp>
          <p:nvSpPr>
            <p:cNvPr id="6" name="Rectangle 5"/>
            <p:cNvSpPr/>
            <p:nvPr/>
          </p:nvSpPr>
          <p:spPr>
            <a:xfrm>
              <a:off x="5867400" y="838200"/>
              <a:ext cx="2514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grpSp>
    </p:spTree>
    <p:extLst>
      <p:ext uri="{BB962C8B-B14F-4D97-AF65-F5344CB8AC3E}">
        <p14:creationId xmlns:p14="http://schemas.microsoft.com/office/powerpoint/2010/main" val="249078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Program Summary –Next Steps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12</a:t>
            </a:fld>
            <a:endParaRPr dirty="0">
              <a:solidFill>
                <a:prstClr val="white"/>
              </a:solidFill>
            </a:endParaRPr>
          </a:p>
        </p:txBody>
      </p:sp>
      <p:sp>
        <p:nvSpPr>
          <p:cNvPr id="5" name="Rectangle 3"/>
          <p:cNvSpPr txBox="1">
            <a:spLocks noChangeAspect="1" noChangeArrowheads="1"/>
          </p:cNvSpPr>
          <p:nvPr/>
        </p:nvSpPr>
        <p:spPr>
          <a:xfrm>
            <a:off x="152405" y="685803"/>
            <a:ext cx="8686796"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Freight Plan to Commission </a:t>
            </a:r>
            <a:r>
              <a:rPr lang="en-US" sz="2400" b="1" dirty="0"/>
              <a:t>– </a:t>
            </a:r>
            <a:r>
              <a:rPr lang="en-US" altLang="en-US" sz="2400" b="1" dirty="0" smtClean="0"/>
              <a:t>November 16</a:t>
            </a:r>
          </a:p>
          <a:p>
            <a:pPr marL="457200" lvl="1" indent="-457200">
              <a:lnSpc>
                <a:spcPct val="120000"/>
              </a:lnSpc>
              <a:spcAft>
                <a:spcPts val="600"/>
              </a:spcAft>
              <a:buFont typeface="Wingdings" pitchFamily="2" charset="2"/>
              <a:buChar char="§"/>
            </a:pPr>
            <a:r>
              <a:rPr lang="en-US" sz="2400" b="1" dirty="0" smtClean="0"/>
              <a:t>Freight Plan to FHWA </a:t>
            </a:r>
            <a:r>
              <a:rPr lang="en-US" sz="2400" b="1" dirty="0"/>
              <a:t>– </a:t>
            </a:r>
            <a:r>
              <a:rPr lang="en-US" sz="2400" b="1" dirty="0" smtClean="0"/>
              <a:t>November 17</a:t>
            </a:r>
          </a:p>
          <a:p>
            <a:pPr marL="457200" lvl="1" indent="-457200">
              <a:lnSpc>
                <a:spcPct val="120000"/>
              </a:lnSpc>
              <a:spcAft>
                <a:spcPts val="600"/>
              </a:spcAft>
              <a:buFont typeface="Wingdings" pitchFamily="2" charset="2"/>
              <a:buChar char="§"/>
            </a:pPr>
            <a:r>
              <a:rPr lang="en-US" sz="2400" b="1" dirty="0" smtClean="0"/>
              <a:t>Freight Plan Implementation</a:t>
            </a:r>
          </a:p>
          <a:p>
            <a:pPr marL="685800" lvl="2" indent="-457200">
              <a:lnSpc>
                <a:spcPct val="120000"/>
              </a:lnSpc>
              <a:spcAft>
                <a:spcPts val="0"/>
              </a:spcAft>
              <a:buFont typeface="Wingdings" pitchFamily="2" charset="2"/>
              <a:buChar char="§"/>
            </a:pPr>
            <a:r>
              <a:rPr lang="en-US" sz="2400" b="1" dirty="0" smtClean="0"/>
              <a:t>Truck parking study – December 2017</a:t>
            </a:r>
          </a:p>
          <a:p>
            <a:pPr marL="914400" lvl="3" indent="-457200">
              <a:lnSpc>
                <a:spcPct val="120000"/>
              </a:lnSpc>
              <a:spcAft>
                <a:spcPts val="0"/>
              </a:spcAft>
              <a:buFont typeface="Wingdings" pitchFamily="2" charset="2"/>
              <a:buChar char="§"/>
            </a:pPr>
            <a:r>
              <a:rPr lang="en-US" altLang="en-US" sz="2200" b="1" dirty="0" smtClean="0"/>
              <a:t>Inventory parking</a:t>
            </a:r>
          </a:p>
          <a:p>
            <a:pPr marL="914400" lvl="3" indent="-457200">
              <a:lnSpc>
                <a:spcPct val="120000"/>
              </a:lnSpc>
              <a:spcAft>
                <a:spcPts val="0"/>
              </a:spcAft>
              <a:buFont typeface="Wingdings" pitchFamily="2" charset="2"/>
              <a:buChar char="§"/>
            </a:pPr>
            <a:r>
              <a:rPr lang="en-US" altLang="en-US" sz="2200" b="1" dirty="0"/>
              <a:t>I</a:t>
            </a:r>
            <a:r>
              <a:rPr lang="en-US" altLang="en-US" sz="2200" b="1" dirty="0" smtClean="0"/>
              <a:t>mpacts </a:t>
            </a:r>
            <a:r>
              <a:rPr lang="en-US" altLang="en-US" sz="2200" b="1" dirty="0"/>
              <a:t>of </a:t>
            </a:r>
            <a:r>
              <a:rPr lang="en-US" altLang="en-US" sz="2200" b="1" dirty="0" smtClean="0"/>
              <a:t>Hours of Service Regulations</a:t>
            </a:r>
          </a:p>
          <a:p>
            <a:pPr marL="914400" lvl="3" indent="-457200">
              <a:lnSpc>
                <a:spcPct val="120000"/>
              </a:lnSpc>
              <a:spcAft>
                <a:spcPts val="0"/>
              </a:spcAft>
              <a:buFont typeface="Wingdings" pitchFamily="2" charset="2"/>
              <a:buChar char="§"/>
            </a:pPr>
            <a:r>
              <a:rPr lang="en-US" altLang="en-US" sz="2200" b="1" dirty="0" smtClean="0"/>
              <a:t>Strategies </a:t>
            </a:r>
            <a:r>
              <a:rPr lang="en-US" altLang="en-US" sz="2200" b="1" dirty="0"/>
              <a:t>for improvement</a:t>
            </a:r>
          </a:p>
          <a:p>
            <a:pPr marL="685800" lvl="2" indent="-457200">
              <a:lnSpc>
                <a:spcPct val="120000"/>
              </a:lnSpc>
              <a:spcAft>
                <a:spcPts val="600"/>
              </a:spcAft>
              <a:buFont typeface="Wingdings" pitchFamily="2" charset="2"/>
              <a:buChar char="§"/>
            </a:pPr>
            <a:r>
              <a:rPr lang="en-US" sz="2400" b="1" dirty="0" smtClean="0"/>
              <a:t>Freight Centric Design Standards – 2018</a:t>
            </a:r>
          </a:p>
          <a:p>
            <a:pPr marL="685800" lvl="2" indent="-457200">
              <a:lnSpc>
                <a:spcPct val="120000"/>
              </a:lnSpc>
              <a:spcAft>
                <a:spcPts val="600"/>
              </a:spcAft>
              <a:buFont typeface="Wingdings" pitchFamily="2" charset="2"/>
              <a:buChar char="§"/>
            </a:pPr>
            <a:r>
              <a:rPr lang="en-US" sz="2400" b="1" dirty="0"/>
              <a:t>Statewide Commercial Vehicle Traffic Center and Incident Management </a:t>
            </a:r>
            <a:r>
              <a:rPr lang="en-US" sz="2400" b="1" dirty="0" smtClean="0"/>
              <a:t>Program</a:t>
            </a:r>
          </a:p>
          <a:p>
            <a:pPr marL="685800" lvl="2" indent="-457200">
              <a:lnSpc>
                <a:spcPct val="120000"/>
              </a:lnSpc>
              <a:spcAft>
                <a:spcPts val="600"/>
              </a:spcAft>
              <a:buFont typeface="Wingdings" pitchFamily="2" charset="2"/>
              <a:buChar char="§"/>
            </a:pPr>
            <a:r>
              <a:rPr lang="en-US" sz="2400" b="1" dirty="0" smtClean="0"/>
              <a:t>Off-Peak / 24-Hour Freight Border Crossing Program</a:t>
            </a:r>
          </a:p>
          <a:p>
            <a:pPr marL="685800" lvl="2" indent="-457200">
              <a:lnSpc>
                <a:spcPct val="120000"/>
              </a:lnSpc>
              <a:spcAft>
                <a:spcPts val="600"/>
              </a:spcAft>
              <a:buFont typeface="Wingdings" pitchFamily="2" charset="2"/>
              <a:buChar char="§"/>
            </a:pPr>
            <a:endParaRPr lang="en-US" sz="2400" b="1" dirty="0"/>
          </a:p>
          <a:p>
            <a:pPr marL="1085850" lvl="4" indent="-457200">
              <a:lnSpc>
                <a:spcPct val="120000"/>
              </a:lnSpc>
              <a:spcAft>
                <a:spcPts val="600"/>
              </a:spcAft>
              <a:buFont typeface="Wingdings" pitchFamily="2" charset="2"/>
              <a:buChar char="§"/>
            </a:pPr>
            <a:endParaRPr lang="en-US" sz="2400" b="1" dirty="0"/>
          </a:p>
          <a:p>
            <a:pPr marL="228600" lvl="2" indent="0">
              <a:lnSpc>
                <a:spcPct val="120000"/>
              </a:lnSpc>
              <a:spcAft>
                <a:spcPts val="600"/>
              </a:spcAft>
              <a:buNone/>
            </a:pPr>
            <a:endParaRPr lang="en-US" sz="2400" b="1" dirty="0" smtClean="0"/>
          </a:p>
          <a:p>
            <a:pPr marL="685800" lvl="2" indent="-457200">
              <a:lnSpc>
                <a:spcPct val="120000"/>
              </a:lnSpc>
              <a:spcAft>
                <a:spcPts val="600"/>
              </a:spcAft>
              <a:buFont typeface="Wingdings" pitchFamily="2" charset="2"/>
              <a:buChar char="§"/>
            </a:pPr>
            <a:endParaRPr lang="en-US" altLang="en-US" sz="2400" b="1" dirty="0"/>
          </a:p>
        </p:txBody>
      </p:sp>
    </p:spTree>
    <p:extLst>
      <p:ext uri="{BB962C8B-B14F-4D97-AF65-F5344CB8AC3E}">
        <p14:creationId xmlns:p14="http://schemas.microsoft.com/office/powerpoint/2010/main" val="28829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spect="1" noChangeArrowheads="1"/>
          </p:cNvSpPr>
          <p:nvPr>
            <p:ph type="body" idx="1"/>
          </p:nvPr>
        </p:nvSpPr>
        <p:spPr>
          <a:xfrm>
            <a:off x="152404" y="685803"/>
            <a:ext cx="8915401" cy="5486399"/>
          </a:xfrm>
        </p:spPr>
        <p:txBody>
          <a:bodyPr>
            <a:noAutofit/>
          </a:bodyPr>
          <a:lstStyle/>
          <a:p>
            <a:pPr marL="457200" lvl="1" indent="-457200">
              <a:lnSpc>
                <a:spcPct val="120000"/>
              </a:lnSpc>
              <a:buFont typeface="Wingdings" pitchFamily="2" charset="2"/>
              <a:buChar char="§"/>
            </a:pPr>
            <a:endParaRPr lang="en-US" altLang="en-US" sz="2400" b="1" dirty="0" smtClean="0"/>
          </a:p>
          <a:p>
            <a:pPr marL="457200" lvl="1" indent="-457200">
              <a:lnSpc>
                <a:spcPct val="120000"/>
              </a:lnSpc>
              <a:buFont typeface="Wingdings" pitchFamily="2" charset="2"/>
              <a:buChar char="§"/>
            </a:pPr>
            <a:r>
              <a:rPr lang="en-US" altLang="en-US" sz="2600" b="1" dirty="0" smtClean="0"/>
              <a:t>U.S. – Mexico Joint Working Committee (JWC) </a:t>
            </a:r>
          </a:p>
          <a:p>
            <a:pPr marL="457200" lvl="1" indent="-457200">
              <a:lnSpc>
                <a:spcPct val="120000"/>
              </a:lnSpc>
              <a:buFont typeface="Wingdings" pitchFamily="2" charset="2"/>
              <a:buChar char="§"/>
            </a:pPr>
            <a:r>
              <a:rPr lang="en-US" altLang="en-US" sz="2600" b="1" dirty="0" smtClean="0"/>
              <a:t>Previous </a:t>
            </a:r>
            <a:r>
              <a:rPr lang="en-US" altLang="en-US" sz="2600" b="1" dirty="0"/>
              <a:t>border master </a:t>
            </a:r>
            <a:r>
              <a:rPr lang="en-US" altLang="en-US" sz="2600" b="1" dirty="0" smtClean="0"/>
              <a:t>plans (2012 / 2013)</a:t>
            </a:r>
          </a:p>
          <a:p>
            <a:pPr marL="457200" lvl="1" indent="-457200">
              <a:lnSpc>
                <a:spcPct val="120000"/>
              </a:lnSpc>
              <a:buFont typeface="Wingdings" pitchFamily="2" charset="2"/>
              <a:buChar char="§"/>
            </a:pPr>
            <a:r>
              <a:rPr lang="en-US" altLang="en-US" sz="2600" b="1" dirty="0" smtClean="0"/>
              <a:t>Primarily </a:t>
            </a:r>
            <a:r>
              <a:rPr lang="en-US" altLang="en-US" sz="2600" b="1" dirty="0"/>
              <a:t>focused on Border Crossings </a:t>
            </a:r>
            <a:r>
              <a:rPr lang="en-US" altLang="en-US" sz="2600" b="1" dirty="0" smtClean="0"/>
              <a:t>only</a:t>
            </a:r>
          </a:p>
          <a:p>
            <a:pPr marL="685800" lvl="2" indent="-457200">
              <a:lnSpc>
                <a:spcPct val="120000"/>
              </a:lnSpc>
              <a:buFont typeface="Wingdings" pitchFamily="2" charset="2"/>
              <a:buChar char="§"/>
            </a:pPr>
            <a:r>
              <a:rPr lang="en-US" altLang="en-US" sz="2600" b="1" dirty="0" smtClean="0"/>
              <a:t>El Paso/Santa Teresa – Chihuahua Border Master Plan</a:t>
            </a:r>
          </a:p>
          <a:p>
            <a:pPr marL="685800" lvl="2" indent="-457200">
              <a:lnSpc>
                <a:spcPct val="120000"/>
              </a:lnSpc>
              <a:buFont typeface="Wingdings" pitchFamily="2" charset="2"/>
              <a:buChar char="§"/>
            </a:pPr>
            <a:r>
              <a:rPr lang="en-US" altLang="en-US" sz="2600" b="1" dirty="0" smtClean="0"/>
              <a:t>Laredo – Coahuila/Nuevo Laredo Border Master Plan</a:t>
            </a:r>
          </a:p>
          <a:p>
            <a:pPr marL="685800" lvl="2" indent="-457200">
              <a:lnSpc>
                <a:spcPct val="120000"/>
              </a:lnSpc>
              <a:buFont typeface="Wingdings" pitchFamily="2" charset="2"/>
              <a:buChar char="§"/>
            </a:pPr>
            <a:r>
              <a:rPr lang="en-US" altLang="en-US" sz="2600" b="1" dirty="0" smtClean="0"/>
              <a:t>Lower Rio Grande Valley – Tamaulipas Border Master Plan</a:t>
            </a:r>
          </a:p>
          <a:p>
            <a:pPr marL="457200" lvl="1" indent="-457200">
              <a:lnSpc>
                <a:spcPct val="120000"/>
              </a:lnSpc>
              <a:buFont typeface="Wingdings" pitchFamily="2" charset="2"/>
              <a:buChar char="§"/>
            </a:pPr>
            <a:endParaRPr lang="en-US" altLang="en-US" sz="2400" dirty="0"/>
          </a:p>
        </p:txBody>
      </p:sp>
      <p:sp>
        <p:nvSpPr>
          <p:cNvPr id="5" name="Rectangle 2"/>
          <p:cNvSpPr txBox="1">
            <a:spLocks noChangeArrowheads="1"/>
          </p:cNvSpPr>
          <p:nvPr/>
        </p:nvSpPr>
        <p:spPr bwMode="auto">
          <a:xfrm>
            <a:off x="23149" y="-10331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lnSpc>
                <a:spcPct val="110000"/>
              </a:lnSpc>
              <a:spcAft>
                <a:spcPts val="0"/>
              </a:spcAft>
              <a:defRPr/>
            </a:pPr>
            <a:r>
              <a:rPr lang="es-US" sz="2800" dirty="0" err="1" smtClean="0">
                <a:solidFill>
                  <a:schemeClr val="bg1"/>
                </a:solidFill>
                <a:latin typeface="Franklin Gothic Demi" pitchFamily="34" charset="0"/>
                <a:ea typeface="+mn-ea"/>
                <a:cs typeface="Arial" pitchFamily="34" charset="0"/>
              </a:rPr>
              <a:t>Border</a:t>
            </a:r>
            <a:r>
              <a:rPr lang="es-US" sz="2800" dirty="0" smtClean="0">
                <a:solidFill>
                  <a:schemeClr val="bg1"/>
                </a:solidFill>
                <a:latin typeface="Franklin Gothic Demi" pitchFamily="34" charset="0"/>
                <a:ea typeface="+mn-ea"/>
                <a:cs typeface="Arial" pitchFamily="34" charset="0"/>
              </a:rPr>
              <a:t> Master Plan - </a:t>
            </a:r>
            <a:r>
              <a:rPr lang="es-US" sz="2800" dirty="0" err="1" smtClean="0">
                <a:solidFill>
                  <a:schemeClr val="bg1"/>
                </a:solidFill>
                <a:latin typeface="Franklin Gothic Demi" pitchFamily="34" charset="0"/>
                <a:ea typeface="+mn-ea"/>
                <a:cs typeface="Arial" pitchFamily="34" charset="0"/>
              </a:rPr>
              <a:t>Background</a:t>
            </a:r>
            <a:r>
              <a:rPr lang="es-US" sz="2800" dirty="0" smtClean="0">
                <a:solidFill>
                  <a:schemeClr val="bg1"/>
                </a:solidFill>
                <a:latin typeface="Franklin Gothic Demi" pitchFamily="34" charset="0"/>
                <a:ea typeface="+mn-ea"/>
                <a:cs typeface="Arial" pitchFamily="34" charset="0"/>
              </a:rPr>
              <a:t> </a:t>
            </a:r>
            <a:r>
              <a:rPr lang="es-US" sz="2800" dirty="0" err="1" smtClean="0">
                <a:solidFill>
                  <a:schemeClr val="bg1"/>
                </a:solidFill>
                <a:latin typeface="Franklin Gothic Demi" pitchFamily="34" charset="0"/>
                <a:ea typeface="+mn-ea"/>
                <a:cs typeface="Arial" pitchFamily="34" charset="0"/>
              </a:rPr>
              <a:t>Information</a:t>
            </a:r>
            <a:r>
              <a:rPr lang="es-US" sz="2800" dirty="0" smtClean="0">
                <a:solidFill>
                  <a:schemeClr val="bg1"/>
                </a:solidFill>
                <a:latin typeface="Franklin Gothic Demi" pitchFamily="34" charset="0"/>
                <a:ea typeface="+mn-ea"/>
                <a:cs typeface="Arial" pitchFamily="34" charset="0"/>
              </a:rPr>
              <a:t> </a:t>
            </a:r>
            <a:endParaRPr lang="en-US" sz="2800" dirty="0">
              <a:solidFill>
                <a:schemeClr val="bg1"/>
              </a:solidFill>
              <a:latin typeface="Franklin Gothic Demi" pitchFamily="34" charset="0"/>
              <a:ea typeface="+mn-ea"/>
              <a:cs typeface="Arial" pitchFamily="34" charset="0"/>
            </a:endParaRPr>
          </a:p>
        </p:txBody>
      </p:sp>
    </p:spTree>
    <p:extLst>
      <p:ext uri="{BB962C8B-B14F-4D97-AF65-F5344CB8AC3E}">
        <p14:creationId xmlns:p14="http://schemas.microsoft.com/office/powerpoint/2010/main" val="186916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spect="1" noChangeArrowheads="1"/>
          </p:cNvSpPr>
          <p:nvPr>
            <p:ph type="body" idx="1"/>
          </p:nvPr>
        </p:nvSpPr>
        <p:spPr>
          <a:xfrm>
            <a:off x="152400" y="685800"/>
            <a:ext cx="8915401" cy="5486399"/>
          </a:xfrm>
        </p:spPr>
        <p:txBody>
          <a:bodyPr>
            <a:noAutofit/>
          </a:bodyPr>
          <a:lstStyle/>
          <a:p>
            <a:pPr marL="457200" lvl="1" indent="-457200">
              <a:lnSpc>
                <a:spcPct val="120000"/>
              </a:lnSpc>
              <a:buFont typeface="Wingdings" pitchFamily="2" charset="2"/>
              <a:buChar char="§"/>
            </a:pPr>
            <a:endParaRPr lang="en-US" altLang="en-US" sz="2400" dirty="0" smtClean="0"/>
          </a:p>
          <a:p>
            <a:pPr marL="457200" lvl="1" indent="-457200">
              <a:lnSpc>
                <a:spcPct val="120000"/>
              </a:lnSpc>
              <a:buFont typeface="Wingdings" pitchFamily="2" charset="2"/>
              <a:buChar char="§"/>
            </a:pPr>
            <a:r>
              <a:rPr lang="en-US" altLang="en-US" sz="2800" b="1" dirty="0" smtClean="0"/>
              <a:t>One single specific deliverable procurement </a:t>
            </a:r>
            <a:endParaRPr lang="en-US" altLang="en-US" sz="2800" b="1" dirty="0"/>
          </a:p>
          <a:p>
            <a:pPr marL="457200" lvl="1" indent="-457200">
              <a:lnSpc>
                <a:spcPct val="120000"/>
              </a:lnSpc>
              <a:buFont typeface="Wingdings" pitchFamily="2" charset="2"/>
              <a:buChar char="§"/>
            </a:pPr>
            <a:r>
              <a:rPr lang="en-US" altLang="en-US" sz="2800" b="1" dirty="0" smtClean="0"/>
              <a:t>Reassesses the Border Crossings and corridors</a:t>
            </a:r>
            <a:endParaRPr lang="en-US" altLang="en-US" sz="2800" b="1" dirty="0"/>
          </a:p>
          <a:p>
            <a:pPr marL="457200" lvl="1" indent="-457200">
              <a:lnSpc>
                <a:spcPct val="120000"/>
              </a:lnSpc>
              <a:buFont typeface="Wingdings" pitchFamily="2" charset="2"/>
              <a:buChar char="§"/>
            </a:pPr>
            <a:r>
              <a:rPr lang="en-US" altLang="en-US" sz="2800" b="1" dirty="0" smtClean="0"/>
              <a:t>Requires a true Needs Assessment </a:t>
            </a:r>
          </a:p>
          <a:p>
            <a:pPr marL="457200" lvl="1" indent="-457200">
              <a:lnSpc>
                <a:spcPct val="120000"/>
              </a:lnSpc>
              <a:buFont typeface="Wingdings" pitchFamily="2" charset="2"/>
              <a:buChar char="§"/>
            </a:pPr>
            <a:r>
              <a:rPr lang="en-US" altLang="en-US" sz="2800" b="1" dirty="0" smtClean="0"/>
              <a:t>Includes a pro-active Public Involvement Process</a:t>
            </a:r>
          </a:p>
          <a:p>
            <a:pPr marL="457200" lvl="1" indent="-457200">
              <a:lnSpc>
                <a:spcPct val="120000"/>
              </a:lnSpc>
              <a:buFont typeface="Wingdings" pitchFamily="2" charset="2"/>
              <a:buChar char="§"/>
            </a:pPr>
            <a:r>
              <a:rPr lang="en-US" altLang="en-US" sz="2800" b="1" dirty="0" smtClean="0"/>
              <a:t>Specific outcome expectations</a:t>
            </a:r>
            <a:endParaRPr lang="en-US" altLang="en-US" sz="2800" b="1" dirty="0"/>
          </a:p>
        </p:txBody>
      </p:sp>
      <p:sp>
        <p:nvSpPr>
          <p:cNvPr id="5" name="Rectangle 2"/>
          <p:cNvSpPr txBox="1">
            <a:spLocks noChangeArrowheads="1"/>
          </p:cNvSpPr>
          <p:nvPr/>
        </p:nvSpPr>
        <p:spPr bwMode="auto">
          <a:xfrm>
            <a:off x="23149" y="-10331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lnSpc>
                <a:spcPct val="110000"/>
              </a:lnSpc>
              <a:spcAft>
                <a:spcPts val="0"/>
              </a:spcAft>
              <a:defRPr/>
            </a:pPr>
            <a:r>
              <a:rPr lang="es-US" sz="2800" dirty="0" smtClean="0">
                <a:solidFill>
                  <a:schemeClr val="bg1"/>
                </a:solidFill>
                <a:latin typeface="Franklin Gothic Demi" pitchFamily="34" charset="0"/>
                <a:ea typeface="+mn-ea"/>
                <a:cs typeface="Arial" pitchFamily="34" charset="0"/>
              </a:rPr>
              <a:t>TX – MX </a:t>
            </a:r>
            <a:r>
              <a:rPr lang="es-US" sz="2800" dirty="0" err="1" smtClean="0">
                <a:solidFill>
                  <a:schemeClr val="bg1"/>
                </a:solidFill>
                <a:latin typeface="Franklin Gothic Demi" pitchFamily="34" charset="0"/>
                <a:ea typeface="+mn-ea"/>
                <a:cs typeface="Arial" pitchFamily="34" charset="0"/>
              </a:rPr>
              <a:t>Transportation</a:t>
            </a:r>
            <a:r>
              <a:rPr lang="es-US" sz="2800" dirty="0" smtClean="0">
                <a:solidFill>
                  <a:schemeClr val="bg1"/>
                </a:solidFill>
                <a:latin typeface="Franklin Gothic Demi" pitchFamily="34" charset="0"/>
                <a:ea typeface="+mn-ea"/>
                <a:cs typeface="Arial" pitchFamily="34" charset="0"/>
              </a:rPr>
              <a:t> </a:t>
            </a:r>
            <a:r>
              <a:rPr lang="es-US" sz="2800" dirty="0" err="1" smtClean="0">
                <a:solidFill>
                  <a:schemeClr val="bg1"/>
                </a:solidFill>
                <a:latin typeface="Franklin Gothic Demi" pitchFamily="34" charset="0"/>
                <a:ea typeface="+mn-ea"/>
                <a:cs typeface="Arial" pitchFamily="34" charset="0"/>
              </a:rPr>
              <a:t>Border</a:t>
            </a:r>
            <a:r>
              <a:rPr lang="es-US" sz="2800" dirty="0" smtClean="0">
                <a:solidFill>
                  <a:schemeClr val="bg1"/>
                </a:solidFill>
                <a:latin typeface="Franklin Gothic Demi" pitchFamily="34" charset="0"/>
                <a:ea typeface="+mn-ea"/>
                <a:cs typeface="Arial" pitchFamily="34" charset="0"/>
              </a:rPr>
              <a:t> Master Plan Update </a:t>
            </a:r>
            <a:endParaRPr lang="en-US" sz="2800" dirty="0">
              <a:solidFill>
                <a:schemeClr val="bg1"/>
              </a:solidFill>
              <a:latin typeface="Franklin Gothic Demi" pitchFamily="34" charset="0"/>
              <a:ea typeface="+mn-ea"/>
              <a:cs typeface="Arial" pitchFamily="34" charset="0"/>
            </a:endParaRPr>
          </a:p>
        </p:txBody>
      </p:sp>
    </p:spTree>
    <p:extLst>
      <p:ext uri="{BB962C8B-B14F-4D97-AF65-F5344CB8AC3E}">
        <p14:creationId xmlns:p14="http://schemas.microsoft.com/office/powerpoint/2010/main" val="345746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spect="1" noChangeArrowheads="1"/>
          </p:cNvSpPr>
          <p:nvPr>
            <p:ph type="body" idx="1"/>
          </p:nvPr>
        </p:nvSpPr>
        <p:spPr>
          <a:xfrm>
            <a:off x="152404" y="685803"/>
            <a:ext cx="8915401" cy="5486399"/>
          </a:xfrm>
        </p:spPr>
        <p:txBody>
          <a:bodyPr>
            <a:noAutofit/>
          </a:bodyPr>
          <a:lstStyle/>
          <a:p>
            <a:pPr marL="457200" lvl="1" indent="-457200">
              <a:lnSpc>
                <a:spcPct val="120000"/>
              </a:lnSpc>
              <a:buFont typeface="Wingdings" pitchFamily="2" charset="2"/>
              <a:buChar char="§"/>
            </a:pPr>
            <a:r>
              <a:rPr lang="en-US" altLang="en-US" sz="2800" b="1" dirty="0" smtClean="0"/>
              <a:t>Builds from the previous plans</a:t>
            </a:r>
          </a:p>
          <a:p>
            <a:pPr marL="457200" lvl="1" indent="-457200">
              <a:lnSpc>
                <a:spcPct val="120000"/>
              </a:lnSpc>
              <a:buFont typeface="Wingdings" pitchFamily="2" charset="2"/>
              <a:buChar char="§"/>
            </a:pPr>
            <a:r>
              <a:rPr lang="en-US" altLang="en-US" sz="2800" b="1" dirty="0" smtClean="0"/>
              <a:t>Utilizes participant agencies</a:t>
            </a:r>
          </a:p>
          <a:p>
            <a:pPr marL="457200" lvl="1" indent="-457200">
              <a:lnSpc>
                <a:spcPct val="120000"/>
              </a:lnSpc>
              <a:buFont typeface="Wingdings" pitchFamily="2" charset="2"/>
              <a:buChar char="§"/>
            </a:pPr>
            <a:r>
              <a:rPr lang="en-US" altLang="en-US" sz="2800" b="1" dirty="0" smtClean="0"/>
              <a:t>Committees will be established to lead the effort</a:t>
            </a:r>
          </a:p>
          <a:p>
            <a:pPr marL="685800" lvl="2" indent="-457200">
              <a:lnSpc>
                <a:spcPct val="120000"/>
              </a:lnSpc>
              <a:buFont typeface="Wingdings" panose="05000000000000000000" pitchFamily="2" charset="2"/>
              <a:buChar char="v"/>
            </a:pPr>
            <a:r>
              <a:rPr lang="en-US" altLang="en-US" sz="2800" b="1" dirty="0" smtClean="0"/>
              <a:t>Regularly scheduled meetings</a:t>
            </a:r>
          </a:p>
          <a:p>
            <a:pPr marL="685800" lvl="2" indent="-457200">
              <a:lnSpc>
                <a:spcPct val="120000"/>
              </a:lnSpc>
              <a:buFont typeface="Wingdings" panose="05000000000000000000" pitchFamily="2" charset="2"/>
              <a:buChar char="v"/>
            </a:pPr>
            <a:r>
              <a:rPr lang="en-US" altLang="en-US" sz="2800" b="1" dirty="0" smtClean="0"/>
              <a:t>Provide feedback and guidance</a:t>
            </a:r>
          </a:p>
          <a:p>
            <a:pPr marL="685800" lvl="2" indent="-457200">
              <a:lnSpc>
                <a:spcPct val="120000"/>
              </a:lnSpc>
              <a:buFont typeface="Wingdings" panose="05000000000000000000" pitchFamily="2" charset="2"/>
              <a:buChar char="v"/>
            </a:pPr>
            <a:r>
              <a:rPr lang="en-US" altLang="en-US" sz="2800" b="1" dirty="0" smtClean="0"/>
              <a:t>Assist with stakeholder outreach</a:t>
            </a:r>
          </a:p>
          <a:p>
            <a:pPr marL="685800" lvl="2" indent="-457200">
              <a:buFont typeface="Wingdings" panose="05000000000000000000" pitchFamily="2" charset="2"/>
              <a:buChar char="v"/>
            </a:pPr>
            <a:r>
              <a:rPr lang="en-US" altLang="en-US" sz="2800" b="1" dirty="0" smtClean="0"/>
              <a:t>Lead development of the plan</a:t>
            </a:r>
            <a:endParaRPr lang="en-US" altLang="en-US" sz="2800" b="1" dirty="0"/>
          </a:p>
          <a:p>
            <a:pPr marL="685800" lvl="2" indent="-457200">
              <a:buFont typeface="Wingdings" panose="05000000000000000000" pitchFamily="2" charset="2"/>
              <a:buChar char="v"/>
            </a:pPr>
            <a:r>
              <a:rPr lang="en-US" altLang="en-US" sz="2800" b="1" dirty="0" smtClean="0"/>
              <a:t>Lead implementation of the plan</a:t>
            </a:r>
          </a:p>
          <a:p>
            <a:pPr marL="457200" lvl="1" indent="-457200">
              <a:buFont typeface="Wingdings" pitchFamily="2" charset="2"/>
              <a:buChar char="§"/>
            </a:pPr>
            <a:endParaRPr lang="en-US" altLang="en-US" sz="2400" dirty="0"/>
          </a:p>
        </p:txBody>
      </p:sp>
      <p:sp>
        <p:nvSpPr>
          <p:cNvPr id="5" name="Rectangle 2"/>
          <p:cNvSpPr txBox="1">
            <a:spLocks noChangeArrowheads="1"/>
          </p:cNvSpPr>
          <p:nvPr/>
        </p:nvSpPr>
        <p:spPr bwMode="auto">
          <a:xfrm>
            <a:off x="23149" y="-10331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lnSpc>
                <a:spcPct val="110000"/>
              </a:lnSpc>
              <a:spcAft>
                <a:spcPts val="0"/>
              </a:spcAft>
              <a:defRPr/>
            </a:pPr>
            <a:r>
              <a:rPr lang="es-US" sz="2800" dirty="0" smtClean="0">
                <a:solidFill>
                  <a:schemeClr val="bg1"/>
                </a:solidFill>
                <a:latin typeface="Franklin Gothic Demi" pitchFamily="34" charset="0"/>
                <a:ea typeface="+mn-ea"/>
                <a:cs typeface="Arial" pitchFamily="34" charset="0"/>
              </a:rPr>
              <a:t>TX – MX </a:t>
            </a:r>
            <a:r>
              <a:rPr lang="es-US" sz="2800" dirty="0" err="1" smtClean="0">
                <a:solidFill>
                  <a:schemeClr val="bg1"/>
                </a:solidFill>
                <a:latin typeface="Franklin Gothic Demi" pitchFamily="34" charset="0"/>
                <a:ea typeface="+mn-ea"/>
                <a:cs typeface="Arial" pitchFamily="34" charset="0"/>
              </a:rPr>
              <a:t>Transportation</a:t>
            </a:r>
            <a:r>
              <a:rPr lang="es-US" sz="2800" dirty="0" smtClean="0">
                <a:solidFill>
                  <a:schemeClr val="bg1"/>
                </a:solidFill>
                <a:latin typeface="Franklin Gothic Demi" pitchFamily="34" charset="0"/>
                <a:ea typeface="+mn-ea"/>
                <a:cs typeface="Arial" pitchFamily="34" charset="0"/>
              </a:rPr>
              <a:t> </a:t>
            </a:r>
            <a:r>
              <a:rPr lang="es-US" sz="2800" dirty="0" err="1" smtClean="0">
                <a:solidFill>
                  <a:schemeClr val="bg1"/>
                </a:solidFill>
                <a:latin typeface="Franklin Gothic Demi" pitchFamily="34" charset="0"/>
                <a:ea typeface="+mn-ea"/>
                <a:cs typeface="Arial" pitchFamily="34" charset="0"/>
              </a:rPr>
              <a:t>Border</a:t>
            </a:r>
            <a:r>
              <a:rPr lang="es-US" sz="2800" dirty="0" smtClean="0">
                <a:solidFill>
                  <a:schemeClr val="bg1"/>
                </a:solidFill>
                <a:latin typeface="Franklin Gothic Demi" pitchFamily="34" charset="0"/>
                <a:ea typeface="+mn-ea"/>
                <a:cs typeface="Arial" pitchFamily="34" charset="0"/>
              </a:rPr>
              <a:t> Master Plan </a:t>
            </a:r>
            <a:r>
              <a:rPr lang="es-US" sz="2800" dirty="0" err="1" smtClean="0">
                <a:solidFill>
                  <a:schemeClr val="bg1"/>
                </a:solidFill>
                <a:latin typeface="Franklin Gothic Demi" pitchFamily="34" charset="0"/>
                <a:ea typeface="+mn-ea"/>
                <a:cs typeface="Arial" pitchFamily="34" charset="0"/>
              </a:rPr>
              <a:t>Update</a:t>
            </a:r>
            <a:r>
              <a:rPr lang="es-US" sz="2800" dirty="0" smtClean="0">
                <a:solidFill>
                  <a:schemeClr val="bg1"/>
                </a:solidFill>
                <a:latin typeface="Franklin Gothic Demi" pitchFamily="34" charset="0"/>
                <a:ea typeface="+mn-ea"/>
                <a:cs typeface="Arial" pitchFamily="34" charset="0"/>
              </a:rPr>
              <a:t>  </a:t>
            </a:r>
            <a:endParaRPr lang="en-US" sz="2800" dirty="0">
              <a:solidFill>
                <a:schemeClr val="bg1"/>
              </a:solidFill>
              <a:latin typeface="Franklin Gothic Demi" pitchFamily="34" charset="0"/>
              <a:ea typeface="+mn-ea"/>
              <a:cs typeface="Arial" pitchFamily="34" charset="0"/>
            </a:endParaRPr>
          </a:p>
        </p:txBody>
      </p:sp>
    </p:spTree>
    <p:extLst>
      <p:ext uri="{BB962C8B-B14F-4D97-AF65-F5344CB8AC3E}">
        <p14:creationId xmlns:p14="http://schemas.microsoft.com/office/powerpoint/2010/main" val="32887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76200"/>
            <a:ext cx="8353425" cy="400110"/>
          </a:xfrm>
        </p:spPr>
        <p:txBody>
          <a:bodyPr/>
          <a:lstStyle/>
          <a:p>
            <a:r>
              <a:rPr lang="en-US" sz="2000" dirty="0" smtClean="0"/>
              <a:t>Scope of Work: Texas – Mexico Transportation Border Master Plan Update</a:t>
            </a:r>
            <a:endParaRPr lang="en-US" sz="2000" dirty="0"/>
          </a:p>
        </p:txBody>
      </p:sp>
      <p:sp>
        <p:nvSpPr>
          <p:cNvPr id="3" name="Content Placeholder 2"/>
          <p:cNvSpPr>
            <a:spLocks noGrp="1"/>
          </p:cNvSpPr>
          <p:nvPr>
            <p:ph idx="1"/>
          </p:nvPr>
        </p:nvSpPr>
        <p:spPr>
          <a:xfrm>
            <a:off x="333375" y="838200"/>
            <a:ext cx="8477250" cy="5410200"/>
          </a:xfrm>
        </p:spPr>
        <p:txBody>
          <a:bodyPr>
            <a:normAutofit/>
          </a:bodyPr>
          <a:lstStyle/>
          <a:p>
            <a:pPr>
              <a:buFont typeface="Wingdings" panose="05000000000000000000" pitchFamily="2" charset="2"/>
              <a:buChar char="v"/>
            </a:pPr>
            <a:r>
              <a:rPr lang="en-US" sz="3200" b="1" dirty="0" smtClean="0"/>
              <a:t>Administration and Management of the BMP</a:t>
            </a:r>
          </a:p>
          <a:p>
            <a:pPr lvl="1"/>
            <a:r>
              <a:rPr lang="en-US" sz="3200" b="1" dirty="0"/>
              <a:t>T</a:t>
            </a:r>
            <a:r>
              <a:rPr lang="en-US" sz="3200" b="1" dirty="0" smtClean="0"/>
              <a:t>ask 1: Project Management, Administration, and Quality Assurance</a:t>
            </a:r>
          </a:p>
          <a:p>
            <a:pPr lvl="1"/>
            <a:r>
              <a:rPr lang="en-US" sz="3200" b="1" dirty="0"/>
              <a:t> Task 2: Stakeholder Engagement </a:t>
            </a:r>
            <a:r>
              <a:rPr lang="en-US" sz="3200" b="1" dirty="0" smtClean="0"/>
              <a:t>Plan</a:t>
            </a:r>
          </a:p>
          <a:p>
            <a:pPr lvl="1"/>
            <a:r>
              <a:rPr lang="en-US" sz="3200" b="1" dirty="0"/>
              <a:t> Task 3: Goals and Objectives of the Plan </a:t>
            </a:r>
          </a:p>
          <a:p>
            <a:pPr lvl="1"/>
            <a:endParaRPr lang="en-US" sz="4000" dirty="0" smtClean="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16</a:t>
            </a:fld>
            <a:endParaRPr lang="en-US" dirty="0">
              <a:solidFill>
                <a:prstClr val="white"/>
              </a:solidFill>
            </a:endParaRPr>
          </a:p>
        </p:txBody>
      </p:sp>
    </p:spTree>
    <p:extLst>
      <p:ext uri="{BB962C8B-B14F-4D97-AF65-F5344CB8AC3E}">
        <p14:creationId xmlns:p14="http://schemas.microsoft.com/office/powerpoint/2010/main" val="37154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76200"/>
            <a:ext cx="8353425" cy="400110"/>
          </a:xfrm>
        </p:spPr>
        <p:txBody>
          <a:bodyPr/>
          <a:lstStyle/>
          <a:p>
            <a:r>
              <a:rPr lang="en-US" sz="2000" dirty="0" smtClean="0"/>
              <a:t>Scope of Work: Texas – Mexico Transportation Border Master Plan Update</a:t>
            </a:r>
            <a:endParaRPr lang="en-US" sz="2000" dirty="0"/>
          </a:p>
        </p:txBody>
      </p:sp>
      <p:sp>
        <p:nvSpPr>
          <p:cNvPr id="3" name="Content Placeholder 2"/>
          <p:cNvSpPr>
            <a:spLocks noGrp="1"/>
          </p:cNvSpPr>
          <p:nvPr>
            <p:ph idx="1"/>
          </p:nvPr>
        </p:nvSpPr>
        <p:spPr>
          <a:xfrm>
            <a:off x="333375" y="838200"/>
            <a:ext cx="8477250" cy="5410200"/>
          </a:xfrm>
        </p:spPr>
        <p:txBody>
          <a:bodyPr>
            <a:normAutofit/>
          </a:bodyPr>
          <a:lstStyle/>
          <a:p>
            <a:pPr>
              <a:buFont typeface="Wingdings" panose="05000000000000000000" pitchFamily="2" charset="2"/>
              <a:buChar char="v"/>
            </a:pPr>
            <a:r>
              <a:rPr lang="en-US" sz="3000" b="1" dirty="0" smtClean="0"/>
              <a:t>Data Collection, Corridor Identification &amp; Analysis</a:t>
            </a:r>
          </a:p>
          <a:p>
            <a:pPr lvl="1"/>
            <a:r>
              <a:rPr lang="en-US" sz="3200" b="1" dirty="0"/>
              <a:t>Task 4:  Multimodal Data Collection and Inventory</a:t>
            </a:r>
          </a:p>
          <a:p>
            <a:pPr lvl="1"/>
            <a:r>
              <a:rPr lang="en-US" sz="3200" b="1" dirty="0"/>
              <a:t>Task 5: Multimodal Corridor identification and designation </a:t>
            </a:r>
            <a:endParaRPr lang="en-US" sz="3200" b="1" dirty="0" smtClean="0"/>
          </a:p>
          <a:p>
            <a:pPr lvl="1"/>
            <a:r>
              <a:rPr lang="en-US" sz="3200" b="1" dirty="0"/>
              <a:t> Task 6: Needs </a:t>
            </a:r>
            <a:r>
              <a:rPr lang="en-US" sz="3200" b="1" dirty="0" smtClean="0"/>
              <a:t>Assessment</a:t>
            </a:r>
          </a:p>
          <a:p>
            <a:pPr lvl="1"/>
            <a:r>
              <a:rPr lang="en-US" sz="3200" b="1" dirty="0"/>
              <a:t> Task 7: Forecasting – Twenty (20) </a:t>
            </a:r>
            <a:r>
              <a:rPr lang="en-US" sz="3200" b="1" dirty="0" smtClean="0"/>
              <a:t>year</a:t>
            </a:r>
          </a:p>
          <a:p>
            <a:pPr lvl="1"/>
            <a:r>
              <a:rPr lang="en-US" sz="3200" b="1" dirty="0"/>
              <a:t>Task 8: Economic Analysis </a:t>
            </a:r>
          </a:p>
          <a:p>
            <a:pPr lvl="1"/>
            <a:endParaRPr lang="en-US" sz="3200" b="1" dirty="0"/>
          </a:p>
          <a:p>
            <a:pPr lvl="1"/>
            <a:endParaRPr lang="en-US" sz="4000" dirty="0" smtClean="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17</a:t>
            </a:fld>
            <a:endParaRPr lang="en-US" dirty="0">
              <a:solidFill>
                <a:prstClr val="white"/>
              </a:solidFill>
            </a:endParaRPr>
          </a:p>
        </p:txBody>
      </p:sp>
    </p:spTree>
    <p:extLst>
      <p:ext uri="{BB962C8B-B14F-4D97-AF65-F5344CB8AC3E}">
        <p14:creationId xmlns:p14="http://schemas.microsoft.com/office/powerpoint/2010/main" val="3356500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76200"/>
            <a:ext cx="8353425" cy="400110"/>
          </a:xfrm>
        </p:spPr>
        <p:txBody>
          <a:bodyPr/>
          <a:lstStyle/>
          <a:p>
            <a:r>
              <a:rPr lang="en-US" sz="2000" dirty="0" smtClean="0"/>
              <a:t>Scope of Work: Texas – Mexico Transportation Border Master Plan Update</a:t>
            </a:r>
            <a:endParaRPr lang="en-US" sz="2000" dirty="0"/>
          </a:p>
        </p:txBody>
      </p:sp>
      <p:sp>
        <p:nvSpPr>
          <p:cNvPr id="3" name="Content Placeholder 2"/>
          <p:cNvSpPr>
            <a:spLocks noGrp="1"/>
          </p:cNvSpPr>
          <p:nvPr>
            <p:ph idx="1"/>
          </p:nvPr>
        </p:nvSpPr>
        <p:spPr>
          <a:xfrm>
            <a:off x="333375" y="838200"/>
            <a:ext cx="8477250" cy="5410200"/>
          </a:xfrm>
        </p:spPr>
        <p:txBody>
          <a:bodyPr>
            <a:normAutofit/>
          </a:bodyPr>
          <a:lstStyle/>
          <a:p>
            <a:pPr>
              <a:buFont typeface="Wingdings" panose="05000000000000000000" pitchFamily="2" charset="2"/>
              <a:buChar char="v"/>
            </a:pPr>
            <a:r>
              <a:rPr lang="en-US" sz="3200" b="1" dirty="0" smtClean="0"/>
              <a:t>Recommendations, Implementation &amp; </a:t>
            </a:r>
          </a:p>
          <a:p>
            <a:pPr marL="0" indent="0">
              <a:buNone/>
            </a:pPr>
            <a:r>
              <a:rPr lang="en-US" sz="3200" b="1" dirty="0"/>
              <a:t> </a:t>
            </a:r>
            <a:r>
              <a:rPr lang="en-US" sz="3200" b="1" dirty="0" smtClean="0"/>
              <a:t>   Final Report</a:t>
            </a:r>
          </a:p>
          <a:p>
            <a:pPr lvl="1"/>
            <a:r>
              <a:rPr lang="en-US" sz="3200" b="1" dirty="0"/>
              <a:t>Task 9: Recommendations and Investment </a:t>
            </a:r>
            <a:r>
              <a:rPr lang="en-US" sz="3200" b="1" dirty="0" smtClean="0"/>
              <a:t>Plan</a:t>
            </a:r>
          </a:p>
          <a:p>
            <a:pPr lvl="1"/>
            <a:r>
              <a:rPr lang="en-US" sz="3200" b="1" dirty="0"/>
              <a:t>Task 10: Implementation </a:t>
            </a:r>
            <a:r>
              <a:rPr lang="en-US" sz="3200" b="1" dirty="0" smtClean="0"/>
              <a:t>Plan </a:t>
            </a:r>
          </a:p>
          <a:p>
            <a:pPr lvl="1"/>
            <a:r>
              <a:rPr lang="en-US" sz="3200" b="1" dirty="0" smtClean="0"/>
              <a:t>Task </a:t>
            </a:r>
            <a:r>
              <a:rPr lang="en-US" sz="3200" b="1" dirty="0"/>
              <a:t>11: Final Report, Executive Summary, </a:t>
            </a:r>
            <a:r>
              <a:rPr lang="en-US" sz="3200" b="1" dirty="0" smtClean="0"/>
              <a:t>Brochure </a:t>
            </a:r>
            <a:endParaRPr lang="en-US" sz="3200" b="1" dirty="0"/>
          </a:p>
          <a:p>
            <a:pPr lvl="1"/>
            <a:endParaRPr lang="en-US" sz="3200" b="1" dirty="0"/>
          </a:p>
          <a:p>
            <a:pPr lvl="1"/>
            <a:endParaRPr lang="en-US" sz="4000" dirty="0" smtClean="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18</a:t>
            </a:fld>
            <a:endParaRPr lang="en-US" dirty="0">
              <a:solidFill>
                <a:prstClr val="white"/>
              </a:solidFill>
            </a:endParaRPr>
          </a:p>
        </p:txBody>
      </p:sp>
    </p:spTree>
    <p:extLst>
      <p:ext uri="{BB962C8B-B14F-4D97-AF65-F5344CB8AC3E}">
        <p14:creationId xmlns:p14="http://schemas.microsoft.com/office/powerpoint/2010/main" val="170484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Selection Timeframe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6229736"/>
              </p:ext>
            </p:extLst>
          </p:nvPr>
        </p:nvGraphicFramePr>
        <p:xfrm>
          <a:off x="333375" y="1066800"/>
          <a:ext cx="8477250" cy="4175760"/>
        </p:xfrm>
        <a:graphic>
          <a:graphicData uri="http://schemas.openxmlformats.org/drawingml/2006/table">
            <a:tbl>
              <a:tblPr firstRow="1" bandRow="1">
                <a:tableStyleId>{5C22544A-7EE6-4342-B048-85BDC9FD1C3A}</a:tableStyleId>
              </a:tblPr>
              <a:tblGrid>
                <a:gridCol w="4238625"/>
                <a:gridCol w="4238625"/>
              </a:tblGrid>
              <a:tr h="396240">
                <a:tc>
                  <a:txBody>
                    <a:bodyPr/>
                    <a:lstStyle/>
                    <a:p>
                      <a:r>
                        <a:rPr lang="en-US" sz="2000" dirty="0" smtClean="0"/>
                        <a:t>Selection Milestone</a:t>
                      </a:r>
                      <a:endParaRPr lang="en-US" sz="2000" dirty="0"/>
                    </a:p>
                  </a:txBody>
                  <a:tcPr/>
                </a:tc>
                <a:tc>
                  <a:txBody>
                    <a:bodyPr/>
                    <a:lstStyle/>
                    <a:p>
                      <a:r>
                        <a:rPr lang="en-US" sz="2000" dirty="0" smtClean="0"/>
                        <a:t>Target Dates</a:t>
                      </a:r>
                      <a:r>
                        <a:rPr lang="en-US" sz="2000" baseline="0" dirty="0" smtClean="0"/>
                        <a:t> </a:t>
                      </a:r>
                      <a:r>
                        <a:rPr lang="en-US" sz="1200" dirty="0" smtClean="0"/>
                        <a:t>(</a:t>
                      </a:r>
                      <a:r>
                        <a:rPr lang="en-US" sz="1200" b="1" dirty="0" smtClean="0">
                          <a:solidFill>
                            <a:srgbClr val="00B0F0"/>
                          </a:solidFill>
                        </a:rPr>
                        <a:t>are</a:t>
                      </a:r>
                      <a:r>
                        <a:rPr lang="en-US" sz="1200" b="1" baseline="0" dirty="0" smtClean="0">
                          <a:solidFill>
                            <a:srgbClr val="00B0F0"/>
                          </a:solidFill>
                        </a:rPr>
                        <a:t> s</a:t>
                      </a:r>
                      <a:r>
                        <a:rPr lang="en-US" sz="1200" b="1" dirty="0" smtClean="0">
                          <a:solidFill>
                            <a:srgbClr val="00B0F0"/>
                          </a:solidFill>
                        </a:rPr>
                        <a:t>ubjec</a:t>
                      </a:r>
                      <a:r>
                        <a:rPr lang="en-US" sz="1200" b="1" baseline="0" dirty="0" smtClean="0">
                          <a:solidFill>
                            <a:srgbClr val="00B0F0"/>
                          </a:solidFill>
                        </a:rPr>
                        <a:t>t to change</a:t>
                      </a:r>
                      <a:r>
                        <a:rPr lang="en-US" sz="1200" baseline="0" dirty="0" smtClean="0"/>
                        <a:t>)</a:t>
                      </a:r>
                      <a:endParaRPr lang="en-US" sz="1200" dirty="0"/>
                    </a:p>
                  </a:txBody>
                  <a:tcPr/>
                </a:tc>
              </a:tr>
              <a:tr h="396240">
                <a:tc>
                  <a:txBody>
                    <a:bodyPr/>
                    <a:lstStyle/>
                    <a:p>
                      <a:r>
                        <a:rPr lang="en-US" sz="2000" b="1" dirty="0" smtClean="0"/>
                        <a:t>Pre-RFQ Meeting</a:t>
                      </a:r>
                      <a:endParaRPr lang="en-US" sz="2000" b="1" dirty="0"/>
                    </a:p>
                  </a:txBody>
                  <a:tcPr/>
                </a:tc>
                <a:tc>
                  <a:txBody>
                    <a:bodyPr/>
                    <a:lstStyle/>
                    <a:p>
                      <a:pPr marL="285750" indent="-285750">
                        <a:buFont typeface="Wingdings" panose="05000000000000000000" pitchFamily="2" charset="2"/>
                        <a:buChar char="ü"/>
                      </a:pPr>
                      <a:r>
                        <a:rPr lang="en-US" sz="2000" dirty="0" smtClean="0"/>
                        <a:t>April 13, 2017 </a:t>
                      </a:r>
                      <a:endParaRPr lang="en-US" sz="2000" dirty="0"/>
                    </a:p>
                  </a:txBody>
                  <a:tcPr/>
                </a:tc>
              </a:tr>
              <a:tr h="701040">
                <a:tc>
                  <a:txBody>
                    <a:bodyPr/>
                    <a:lstStyle/>
                    <a:p>
                      <a:r>
                        <a:rPr lang="en-US" sz="2000" b="1" dirty="0" smtClean="0"/>
                        <a:t>Request</a:t>
                      </a:r>
                      <a:r>
                        <a:rPr lang="en-US" sz="2000" b="1" baseline="0" dirty="0" smtClean="0"/>
                        <a:t> for Qualifications (RFQ)</a:t>
                      </a:r>
                      <a:r>
                        <a:rPr lang="en-US" sz="2000" b="1" dirty="0" smtClean="0"/>
                        <a:t> Posting</a:t>
                      </a:r>
                      <a:endParaRPr lang="en-US" sz="2000" b="1" dirty="0"/>
                    </a:p>
                  </a:txBody>
                  <a:tcPr/>
                </a:tc>
                <a:tc>
                  <a:txBody>
                    <a:bodyPr/>
                    <a:lstStyle/>
                    <a:p>
                      <a:pPr marL="285750" indent="-285750">
                        <a:buFont typeface="Wingdings" panose="05000000000000000000" pitchFamily="2" charset="2"/>
                        <a:buChar char="ü"/>
                      </a:pPr>
                      <a:r>
                        <a:rPr lang="en-US" sz="2000" dirty="0" smtClean="0"/>
                        <a:t>August</a:t>
                      </a:r>
                      <a:r>
                        <a:rPr lang="en-US" sz="2000" baseline="0" dirty="0" smtClean="0"/>
                        <a:t> 21</a:t>
                      </a:r>
                      <a:r>
                        <a:rPr lang="en-US" sz="2000" dirty="0" smtClean="0"/>
                        <a:t>, 2017</a:t>
                      </a:r>
                      <a:endParaRPr lang="en-US" sz="2000" dirty="0"/>
                    </a:p>
                  </a:txBody>
                  <a:tcPr/>
                </a:tc>
              </a:tr>
              <a:tr h="701040">
                <a:tc>
                  <a:txBody>
                    <a:bodyPr/>
                    <a:lstStyle/>
                    <a:p>
                      <a:r>
                        <a:rPr lang="en-US" sz="2000" b="1" dirty="0" smtClean="0"/>
                        <a:t>Statement</a:t>
                      </a:r>
                      <a:r>
                        <a:rPr lang="en-US" sz="2000" b="1" baseline="0" dirty="0" smtClean="0"/>
                        <a:t> of Qualifications (SOQ) </a:t>
                      </a:r>
                      <a:r>
                        <a:rPr lang="en-US" sz="2000" b="1" dirty="0" smtClean="0"/>
                        <a:t>Due</a:t>
                      </a:r>
                      <a:endParaRPr lang="en-US" sz="2000" b="1" dirty="0"/>
                    </a:p>
                  </a:txBody>
                  <a:tcPr/>
                </a:tc>
                <a:tc>
                  <a:txBody>
                    <a:bodyPr/>
                    <a:lstStyle/>
                    <a:p>
                      <a:pPr marL="285750" indent="-285750">
                        <a:buFont typeface="Wingdings" panose="05000000000000000000" pitchFamily="2" charset="2"/>
                        <a:buChar char="ü"/>
                      </a:pPr>
                      <a:r>
                        <a:rPr lang="en-US" sz="2000" dirty="0" smtClean="0"/>
                        <a:t>September</a:t>
                      </a:r>
                      <a:r>
                        <a:rPr lang="en-US" sz="2000" baseline="0" dirty="0" smtClean="0"/>
                        <a:t> 11</a:t>
                      </a:r>
                      <a:r>
                        <a:rPr lang="en-US" sz="2000" dirty="0" smtClean="0"/>
                        <a:t>, 2017</a:t>
                      </a:r>
                      <a:endParaRPr lang="en-US" sz="2000" dirty="0"/>
                    </a:p>
                  </a:txBody>
                  <a:tcPr/>
                </a:tc>
              </a:tr>
              <a:tr h="396240">
                <a:tc>
                  <a:txBody>
                    <a:bodyPr/>
                    <a:lstStyle/>
                    <a:p>
                      <a:r>
                        <a:rPr lang="en-US" sz="2000" b="1" dirty="0" smtClean="0"/>
                        <a:t>Notification of Short List</a:t>
                      </a:r>
                      <a:endParaRPr lang="en-US" sz="2000" b="1" dirty="0"/>
                    </a:p>
                  </a:txBody>
                  <a:tcPr/>
                </a:tc>
                <a:tc>
                  <a:txBody>
                    <a:bodyPr/>
                    <a:lstStyle/>
                    <a:p>
                      <a:pPr marL="342900" indent="-342900">
                        <a:buFont typeface="Wingdings" panose="05000000000000000000" pitchFamily="2" charset="2"/>
                        <a:buChar char="ü"/>
                      </a:pPr>
                      <a:r>
                        <a:rPr lang="en-US" sz="2000" baseline="0" dirty="0" smtClean="0"/>
                        <a:t>October 2, 2017</a:t>
                      </a:r>
                      <a:endParaRPr lang="en-US" sz="2000" dirty="0"/>
                    </a:p>
                  </a:txBody>
                  <a:tcPr/>
                </a:tc>
              </a:tr>
              <a:tr h="396240">
                <a:tc>
                  <a:txBody>
                    <a:bodyPr/>
                    <a:lstStyle/>
                    <a:p>
                      <a:r>
                        <a:rPr lang="en-US" sz="2000" b="1" dirty="0" smtClean="0"/>
                        <a:t>Interviews</a:t>
                      </a:r>
                      <a:endParaRPr lang="en-US" sz="2000" b="1" dirty="0"/>
                    </a:p>
                  </a:txBody>
                  <a:tcPr/>
                </a:tc>
                <a:tc>
                  <a:txBody>
                    <a:bodyPr/>
                    <a:lstStyle/>
                    <a:p>
                      <a:pPr marL="342900" indent="-342900">
                        <a:buFont typeface="Wingdings" panose="05000000000000000000" pitchFamily="2" charset="2"/>
                        <a:buChar char="ü"/>
                      </a:pPr>
                      <a:r>
                        <a:rPr lang="en-US" sz="2000" dirty="0" smtClean="0"/>
                        <a:t>Week of October 16</a:t>
                      </a:r>
                      <a:r>
                        <a:rPr lang="en-US" sz="2000" baseline="0" dirty="0" smtClean="0"/>
                        <a:t>, 2017</a:t>
                      </a:r>
                      <a:endParaRPr lang="en-US" sz="2000" dirty="0"/>
                    </a:p>
                  </a:txBody>
                  <a:tcPr/>
                </a:tc>
              </a:tr>
              <a:tr h="396240">
                <a:tc>
                  <a:txBody>
                    <a:bodyPr/>
                    <a:lstStyle/>
                    <a:p>
                      <a:r>
                        <a:rPr lang="en-US" sz="2000" b="1" dirty="0" smtClean="0"/>
                        <a:t>Selection Complete</a:t>
                      </a:r>
                      <a:endParaRPr lang="en-US" sz="2000" b="1" dirty="0"/>
                    </a:p>
                  </a:txBody>
                  <a:tcPr/>
                </a:tc>
                <a:tc>
                  <a:txBody>
                    <a:bodyPr/>
                    <a:lstStyle/>
                    <a:p>
                      <a:pPr marL="342900" indent="-342900">
                        <a:buFont typeface="Wingdings" panose="05000000000000000000" pitchFamily="2" charset="2"/>
                        <a:buChar char="ü"/>
                      </a:pPr>
                      <a:r>
                        <a:rPr lang="en-US" sz="2000" dirty="0" smtClean="0"/>
                        <a:t>October</a:t>
                      </a:r>
                      <a:r>
                        <a:rPr lang="en-US" sz="2000" baseline="0" dirty="0" smtClean="0"/>
                        <a:t> </a:t>
                      </a:r>
                      <a:r>
                        <a:rPr lang="en-US" sz="2000" dirty="0" smtClean="0"/>
                        <a:t>2017</a:t>
                      </a:r>
                      <a:endParaRPr lang="en-US" sz="2000" dirty="0"/>
                    </a:p>
                  </a:txBody>
                  <a:tcPr/>
                </a:tc>
              </a:tr>
              <a:tr h="396240">
                <a:tc>
                  <a:txBody>
                    <a:bodyPr/>
                    <a:lstStyle/>
                    <a:p>
                      <a:r>
                        <a:rPr lang="en-US" sz="2000" b="1" dirty="0" smtClean="0"/>
                        <a:t>Negotiations Complete</a:t>
                      </a:r>
                      <a:endParaRPr lang="en-US" sz="2000" b="1" dirty="0"/>
                    </a:p>
                  </a:txBody>
                  <a:tcPr/>
                </a:tc>
                <a:tc>
                  <a:txBody>
                    <a:bodyPr/>
                    <a:lstStyle/>
                    <a:p>
                      <a:r>
                        <a:rPr lang="en-US" sz="2000" dirty="0" smtClean="0"/>
                        <a:t>December</a:t>
                      </a:r>
                      <a:r>
                        <a:rPr lang="en-US" sz="2000" baseline="0" dirty="0" smtClean="0"/>
                        <a:t> </a:t>
                      </a:r>
                      <a:r>
                        <a:rPr lang="en-US" sz="2000" dirty="0" smtClean="0"/>
                        <a:t>2017</a:t>
                      </a:r>
                      <a:endParaRPr lang="en-US" sz="2000" dirty="0"/>
                    </a:p>
                  </a:txBody>
                  <a:tcPr/>
                </a:tc>
              </a:tr>
              <a:tr h="396240">
                <a:tc>
                  <a:txBody>
                    <a:bodyPr/>
                    <a:lstStyle/>
                    <a:p>
                      <a:r>
                        <a:rPr lang="en-US" sz="2000" b="1" dirty="0" smtClean="0"/>
                        <a:t>Contract Execution</a:t>
                      </a:r>
                      <a:endParaRPr lang="en-US" sz="2000" b="1" dirty="0"/>
                    </a:p>
                  </a:txBody>
                  <a:tcPr/>
                </a:tc>
                <a:tc>
                  <a:txBody>
                    <a:bodyPr/>
                    <a:lstStyle/>
                    <a:p>
                      <a:r>
                        <a:rPr lang="en-US" sz="2000" dirty="0" smtClean="0"/>
                        <a:t>February</a:t>
                      </a:r>
                      <a:r>
                        <a:rPr lang="en-US" sz="2000" baseline="0" dirty="0" smtClean="0"/>
                        <a:t> </a:t>
                      </a:r>
                      <a:r>
                        <a:rPr lang="en-US" sz="2000" dirty="0" smtClean="0"/>
                        <a:t>2018</a:t>
                      </a:r>
                      <a:endParaRPr lang="en-US" sz="2000" dirty="0"/>
                    </a:p>
                  </a:txBody>
                  <a:tcPr/>
                </a:tc>
              </a:tr>
            </a:tbl>
          </a:graphicData>
        </a:graphic>
      </p:graphicFrame>
      <p:sp>
        <p:nvSpPr>
          <p:cNvPr id="16" name="Slide Number Placeholder 15"/>
          <p:cNvSpPr>
            <a:spLocks noGrp="1"/>
          </p:cNvSpPr>
          <p:nvPr>
            <p:ph type="sldNum" sz="quarter" idx="4"/>
          </p:nvPr>
        </p:nvSpPr>
        <p:spPr/>
        <p:txBody>
          <a:bodyPr/>
          <a:lstStyle/>
          <a:p>
            <a:pPr lvl="1"/>
            <a:fld id="{126B356D-DBE9-445A-9C43-3D3F41468F04}" type="slidenum">
              <a:rPr lang="en-US" smtClean="0"/>
              <a:pPr lvl="1"/>
              <a:t>19</a:t>
            </a:fld>
            <a:endParaRPr lang="en-US" dirty="0"/>
          </a:p>
        </p:txBody>
      </p:sp>
      <p:sp>
        <p:nvSpPr>
          <p:cNvPr id="7" name="Rectangle 6"/>
          <p:cNvSpPr/>
          <p:nvPr/>
        </p:nvSpPr>
        <p:spPr>
          <a:xfrm>
            <a:off x="2394032" y="3228947"/>
            <a:ext cx="417422" cy="2246769"/>
          </a:xfrm>
          <a:prstGeom prst="rect">
            <a:avLst/>
          </a:prstGeom>
        </p:spPr>
        <p:txBody>
          <a:bodyPr wrap="none">
            <a:spAutoFit/>
          </a:bodyPr>
          <a:lstStyle/>
          <a:p>
            <a:pPr marL="230188" lvl="0" indent="-230188">
              <a:spcAft>
                <a:spcPts val="1200"/>
              </a:spcAft>
              <a:buClr>
                <a:srgbClr val="0A1B2B"/>
              </a:buClr>
              <a:buFont typeface="Wingdings" pitchFamily="2" charset="2"/>
              <a:buChar char="§"/>
            </a:pPr>
            <a:endParaRPr lang="en-US" sz="2000" dirty="0">
              <a:solidFill>
                <a:prstClr val="black"/>
              </a:solidFill>
              <a:latin typeface="Franklin Gothic Book" pitchFamily="34" charset="0"/>
            </a:endParaRPr>
          </a:p>
          <a:p>
            <a:pPr marL="230188" lvl="0" indent="-230188">
              <a:spcAft>
                <a:spcPts val="1200"/>
              </a:spcAft>
              <a:buClr>
                <a:srgbClr val="0A1B2B"/>
              </a:buClr>
              <a:buFont typeface="Wingdings" pitchFamily="2" charset="2"/>
              <a:buChar char="§"/>
            </a:pPr>
            <a:endParaRPr lang="en-US" sz="2000" dirty="0" smtClean="0">
              <a:solidFill>
                <a:prstClr val="black"/>
              </a:solidFill>
              <a:latin typeface="Franklin Gothic Book" pitchFamily="34" charset="0"/>
            </a:endParaRPr>
          </a:p>
          <a:p>
            <a:pPr marL="230188" lvl="0" indent="-230188">
              <a:spcAft>
                <a:spcPts val="1200"/>
              </a:spcAft>
              <a:buClr>
                <a:srgbClr val="0A1B2B"/>
              </a:buClr>
              <a:buFont typeface="Wingdings" pitchFamily="2" charset="2"/>
              <a:buChar char="§"/>
            </a:pPr>
            <a:endParaRPr lang="en-US" sz="2000" dirty="0" smtClean="0">
              <a:solidFill>
                <a:prstClr val="black"/>
              </a:solidFill>
              <a:latin typeface="Franklin Gothic Book" pitchFamily="34" charset="0"/>
            </a:endParaRPr>
          </a:p>
          <a:p>
            <a:pPr marL="230188" lvl="0" indent="-230188">
              <a:spcAft>
                <a:spcPts val="1200"/>
              </a:spcAft>
              <a:buClr>
                <a:srgbClr val="0A1B2B"/>
              </a:buClr>
              <a:buFont typeface="Wingdings" pitchFamily="2" charset="2"/>
              <a:buChar char="§"/>
            </a:pPr>
            <a:endParaRPr lang="en-US" sz="2000" dirty="0" smtClean="0">
              <a:solidFill>
                <a:prstClr val="black"/>
              </a:solidFill>
              <a:latin typeface="Franklin Gothic Book" pitchFamily="34" charset="0"/>
            </a:endParaRPr>
          </a:p>
          <a:p>
            <a:pPr marL="230188" lvl="0" indent="-230188">
              <a:spcAft>
                <a:spcPts val="1200"/>
              </a:spcAft>
              <a:buClr>
                <a:srgbClr val="0A1B2B"/>
              </a:buClr>
              <a:buFont typeface="Wingdings" pitchFamily="2" charset="2"/>
              <a:buChar char="§"/>
            </a:pPr>
            <a:endParaRPr lang="la-Latn" sz="2000" dirty="0">
              <a:solidFill>
                <a:prstClr val="black"/>
              </a:solidFill>
              <a:latin typeface="Franklin Gothic Book" pitchFamily="34" charset="0"/>
            </a:endParaRPr>
          </a:p>
        </p:txBody>
      </p:sp>
    </p:spTree>
    <p:extLst>
      <p:ext uri="{BB962C8B-B14F-4D97-AF65-F5344CB8AC3E}">
        <p14:creationId xmlns:p14="http://schemas.microsoft.com/office/powerpoint/2010/main" val="229591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Plans – One Transportation System</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2</a:t>
            </a:fld>
            <a:endParaRPr dirty="0">
              <a:solidFill>
                <a:prstClr val="white"/>
              </a:solidFill>
            </a:endParaRPr>
          </a:p>
        </p:txBody>
      </p:sp>
      <p:pic>
        <p:nvPicPr>
          <p:cNvPr id="22" name="Picture 21"/>
          <p:cNvPicPr>
            <a:picLocks noChangeAspect="1"/>
          </p:cNvPicPr>
          <p:nvPr/>
        </p:nvPicPr>
        <p:blipFill>
          <a:blip r:embed="rId3"/>
          <a:stretch>
            <a:fillRect/>
          </a:stretch>
        </p:blipFill>
        <p:spPr>
          <a:xfrm>
            <a:off x="168407" y="1371600"/>
            <a:ext cx="8937428" cy="4376550"/>
          </a:xfrm>
          <a:prstGeom prst="rect">
            <a:avLst/>
          </a:prstGeom>
        </p:spPr>
      </p:pic>
    </p:spTree>
    <p:extLst>
      <p:ext uri="{BB962C8B-B14F-4D97-AF65-F5344CB8AC3E}">
        <p14:creationId xmlns:p14="http://schemas.microsoft.com/office/powerpoint/2010/main" val="209564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4" y="76200"/>
            <a:ext cx="8353425" cy="400110"/>
          </a:xfrm>
        </p:spPr>
        <p:txBody>
          <a:bodyPr/>
          <a:lstStyle/>
          <a:p>
            <a:r>
              <a:rPr lang="en-US" sz="2000" dirty="0" smtClean="0"/>
              <a:t>Contact Information</a:t>
            </a:r>
            <a:endParaRPr lang="en-US" sz="2000" dirty="0"/>
          </a:p>
        </p:txBody>
      </p:sp>
      <p:sp>
        <p:nvSpPr>
          <p:cNvPr id="3" name="Content Placeholder 2"/>
          <p:cNvSpPr>
            <a:spLocks noGrp="1"/>
          </p:cNvSpPr>
          <p:nvPr>
            <p:ph idx="1"/>
          </p:nvPr>
        </p:nvSpPr>
        <p:spPr>
          <a:xfrm>
            <a:off x="333375" y="838200"/>
            <a:ext cx="8477250" cy="5410200"/>
          </a:xfrm>
        </p:spPr>
        <p:txBody>
          <a:bodyPr>
            <a:normAutofit/>
          </a:bodyPr>
          <a:lstStyle/>
          <a:p>
            <a:endParaRPr lang="en-US" dirty="0"/>
          </a:p>
          <a:p>
            <a:pPr marL="57150" lvl="1" indent="0">
              <a:buNone/>
            </a:pPr>
            <a:r>
              <a:rPr lang="en-US" dirty="0"/>
              <a:t> </a:t>
            </a:r>
            <a:r>
              <a:rPr lang="en-US" dirty="0" smtClean="0"/>
              <a:t>	</a:t>
            </a:r>
            <a:r>
              <a:rPr lang="en-US" altLang="en-US" sz="2400" b="1" dirty="0" smtClean="0"/>
              <a:t>Casey Wells</a:t>
            </a:r>
          </a:p>
          <a:p>
            <a:pPr marL="57150" lvl="1" indent="0">
              <a:spcAft>
                <a:spcPts val="0"/>
              </a:spcAft>
              <a:buNone/>
            </a:pPr>
            <a:r>
              <a:rPr lang="en-US" altLang="en-US" sz="2400" dirty="0" smtClean="0"/>
              <a:t>	Planner V</a:t>
            </a:r>
            <a:endParaRPr lang="en-US" altLang="en-US" sz="2400" dirty="0"/>
          </a:p>
          <a:p>
            <a:pPr marL="0" lvl="1" indent="0">
              <a:spcAft>
                <a:spcPts val="0"/>
              </a:spcAft>
              <a:buNone/>
            </a:pPr>
            <a:r>
              <a:rPr lang="en-US" altLang="en-US" sz="2400" dirty="0"/>
              <a:t>      </a:t>
            </a:r>
            <a:r>
              <a:rPr lang="en-US" altLang="en-US" sz="2400" dirty="0" smtClean="0"/>
              <a:t>	casey.wells@txdot.gov</a:t>
            </a:r>
            <a:endParaRPr lang="en-US" altLang="en-US" sz="2400" dirty="0"/>
          </a:p>
          <a:p>
            <a:pPr marL="0" lvl="1" indent="0">
              <a:spcAft>
                <a:spcPts val="0"/>
              </a:spcAft>
              <a:buNone/>
            </a:pPr>
            <a:r>
              <a:rPr lang="en-US" altLang="en-US" sz="2400" dirty="0"/>
              <a:t>      </a:t>
            </a:r>
            <a:r>
              <a:rPr lang="en-US" altLang="en-US" sz="2400" dirty="0" smtClean="0"/>
              <a:t>	(</a:t>
            </a:r>
            <a:r>
              <a:rPr lang="en-US" altLang="en-US" sz="2400" dirty="0"/>
              <a:t>512) </a:t>
            </a:r>
            <a:r>
              <a:rPr lang="en-US" altLang="en-US" sz="2400" dirty="0" smtClean="0"/>
              <a:t>936-0950</a:t>
            </a:r>
            <a:endParaRPr lang="en-US" altLang="en-US" sz="2400" dirty="0">
              <a:solidFill>
                <a:srgbClr val="FF0000"/>
              </a:solidFill>
            </a:endParaRPr>
          </a:p>
          <a:p>
            <a:pPr marL="0" lvl="1" indent="0">
              <a:lnSpc>
                <a:spcPct val="120000"/>
              </a:lnSpc>
              <a:buNone/>
            </a:pPr>
            <a:endParaRPr lang="en-US" altLang="en-US" sz="2400" dirty="0"/>
          </a:p>
          <a:p>
            <a:pPr marL="57150" lvl="1" indent="0">
              <a:lnSpc>
                <a:spcPct val="120000"/>
              </a:lnSpc>
              <a:buNone/>
            </a:pPr>
            <a:r>
              <a:rPr lang="en-US" altLang="en-US" sz="2400" dirty="0" smtClean="0"/>
              <a:t>	</a:t>
            </a:r>
            <a:r>
              <a:rPr lang="en-US" altLang="en-US" sz="2400" b="1" dirty="0" err="1" smtClean="0"/>
              <a:t>Timoteo</a:t>
            </a:r>
            <a:r>
              <a:rPr lang="en-US" altLang="en-US" sz="2400" b="1" dirty="0" smtClean="0"/>
              <a:t> </a:t>
            </a:r>
            <a:r>
              <a:rPr lang="en-US" altLang="en-US" sz="2400" b="1" dirty="0"/>
              <a:t>“Tim” Juarez, Jr.</a:t>
            </a:r>
          </a:p>
          <a:p>
            <a:pPr marL="0" lvl="1" indent="0">
              <a:spcAft>
                <a:spcPts val="0"/>
              </a:spcAft>
              <a:buNone/>
            </a:pPr>
            <a:r>
              <a:rPr lang="en-US" altLang="en-US" sz="2400" dirty="0"/>
              <a:t>     </a:t>
            </a:r>
            <a:r>
              <a:rPr lang="en-US" altLang="en-US" sz="2400" dirty="0" smtClean="0"/>
              <a:t>	 </a:t>
            </a:r>
            <a:r>
              <a:rPr lang="en-US" altLang="en-US" sz="2400" dirty="0"/>
              <a:t>International Trade &amp; Border Coordinator</a:t>
            </a:r>
          </a:p>
          <a:p>
            <a:pPr marL="0" lvl="1" indent="0">
              <a:spcAft>
                <a:spcPts val="0"/>
              </a:spcAft>
              <a:buNone/>
            </a:pPr>
            <a:r>
              <a:rPr lang="en-US" altLang="en-US" sz="2400" dirty="0"/>
              <a:t>      </a:t>
            </a:r>
            <a:r>
              <a:rPr lang="en-US" altLang="en-US" sz="2400" dirty="0" smtClean="0"/>
              <a:t>	 tim.juarez@txdot.gov </a:t>
            </a:r>
            <a:endParaRPr lang="en-US" altLang="en-US" sz="2400" dirty="0"/>
          </a:p>
          <a:p>
            <a:pPr marL="0" lvl="1" indent="0">
              <a:spcAft>
                <a:spcPts val="0"/>
              </a:spcAft>
              <a:buNone/>
            </a:pPr>
            <a:r>
              <a:rPr lang="en-US" altLang="en-US" sz="2400" dirty="0"/>
              <a:t>      </a:t>
            </a:r>
            <a:r>
              <a:rPr lang="en-US" altLang="en-US" sz="2400" dirty="0" smtClean="0"/>
              <a:t>	 512-305-8588</a:t>
            </a:r>
            <a:endParaRPr lang="en-US" altLang="en-US" sz="2400"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solidFill>
                  <a:prstClr val="white"/>
                </a:solidFill>
              </a:rPr>
              <a:pPr lvl="1">
                <a:spcBef>
                  <a:spcPts val="900"/>
                </a:spcBef>
              </a:pPr>
              <a:t>20</a:t>
            </a:fld>
            <a:endParaRPr lang="en-US" dirty="0">
              <a:solidFill>
                <a:prstClr val="white"/>
              </a:solidFill>
            </a:endParaRPr>
          </a:p>
        </p:txBody>
      </p:sp>
    </p:spTree>
    <p:extLst>
      <p:ext uri="{BB962C8B-B14F-4D97-AF65-F5344CB8AC3E}">
        <p14:creationId xmlns:p14="http://schemas.microsoft.com/office/powerpoint/2010/main" val="4097451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4604" y="4191000"/>
            <a:ext cx="3041999" cy="369332"/>
          </a:xfrm>
          <a:prstGeom prst="rect">
            <a:avLst/>
          </a:prstGeom>
          <a:noFill/>
        </p:spPr>
        <p:txBody>
          <a:bodyPr wrap="square" rtlCol="0">
            <a:spAutoFit/>
          </a:bodyPr>
          <a:lstStyle/>
          <a:p>
            <a:r>
              <a:rPr lang="en-US" b="1" dirty="0" smtClean="0">
                <a:solidFill>
                  <a:srgbClr val="0000FF"/>
                </a:solidFill>
                <a:hlinkClick r:id="rId3"/>
              </a:rPr>
              <a:t>www.MoveTexasFreight.com</a:t>
            </a:r>
            <a:endParaRPr lang="en-US" b="1" dirty="0" smtClean="0">
              <a:solidFill>
                <a:srgbClr val="0000FF"/>
              </a:solidFill>
            </a:endParaRPr>
          </a:p>
        </p:txBody>
      </p:sp>
      <p:sp>
        <p:nvSpPr>
          <p:cNvPr id="8" name="Slide Number Placeholder 1"/>
          <p:cNvSpPr>
            <a:spLocks noGrp="1"/>
          </p:cNvSpPr>
          <p:nvPr>
            <p:ph type="sldNum" sz="quarter" idx="4"/>
          </p:nvPr>
        </p:nvSpPr>
        <p:spPr>
          <a:xfrm>
            <a:off x="8864606" y="6578603"/>
            <a:ext cx="211057" cy="187508"/>
          </a:xfrm>
        </p:spPr>
        <p:txBody>
          <a:bodyPr/>
          <a:lstStyle/>
          <a:p>
            <a:pPr lvl="1" indent="-276225">
              <a:spcBef>
                <a:spcPts val="900"/>
              </a:spcBef>
            </a:pPr>
            <a:fld id="{126B356D-DBE9-445A-9C43-3D3F41468F04}" type="slidenum">
              <a:rPr lang="en-US" smtClean="0">
                <a:solidFill>
                  <a:prstClr val="white"/>
                </a:solidFill>
              </a:rPr>
              <a:pPr lvl="1" indent="-276225">
                <a:spcBef>
                  <a:spcPts val="900"/>
                </a:spcBef>
              </a:pPr>
              <a:t>21</a:t>
            </a:fld>
            <a:endParaRPr lang="en-US" dirty="0">
              <a:solidFill>
                <a:prstClr val="white"/>
              </a:solidFill>
            </a:endParaRPr>
          </a:p>
        </p:txBody>
      </p:sp>
      <p:sp>
        <p:nvSpPr>
          <p:cNvPr id="2" name="TextBox 1"/>
          <p:cNvSpPr txBox="1"/>
          <p:nvPr/>
        </p:nvSpPr>
        <p:spPr>
          <a:xfrm>
            <a:off x="2209804" y="3021244"/>
            <a:ext cx="3103735" cy="830997"/>
          </a:xfrm>
          <a:prstGeom prst="rect">
            <a:avLst/>
          </a:prstGeom>
          <a:noFill/>
        </p:spPr>
        <p:txBody>
          <a:bodyPr wrap="none" rtlCol="0" anchor="ctr">
            <a:spAutoFit/>
          </a:bodyPr>
          <a:lstStyle/>
          <a:p>
            <a:r>
              <a:rPr lang="en-US" sz="4800" dirty="0" smtClean="0">
                <a:latin typeface="Franklin Gothic Demi" panose="020B0703020102020204" pitchFamily="34" charset="0"/>
              </a:rPr>
              <a:t>Discussion</a:t>
            </a:r>
          </a:p>
        </p:txBody>
      </p:sp>
    </p:spTree>
    <p:extLst>
      <p:ext uri="{BB962C8B-B14F-4D97-AF65-F5344CB8AC3E}">
        <p14:creationId xmlns:p14="http://schemas.microsoft.com/office/powerpoint/2010/main" val="1339898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Plan 2017</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3</a:t>
            </a:fld>
            <a:endParaRPr dirty="0">
              <a:solidFill>
                <a:prstClr val="white"/>
              </a:solidFill>
            </a:endParaRPr>
          </a:p>
        </p:txBody>
      </p:sp>
      <p:sp>
        <p:nvSpPr>
          <p:cNvPr id="5" name="Rectangle 3"/>
          <p:cNvSpPr txBox="1">
            <a:spLocks noChangeAspect="1" noChangeArrowheads="1"/>
          </p:cNvSpPr>
          <p:nvPr/>
        </p:nvSpPr>
        <p:spPr>
          <a:xfrm>
            <a:off x="152404" y="685803"/>
            <a:ext cx="8915401"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Comprehensive multimodal plan identifying freight assets, policies, challenges, strategies, and implementation</a:t>
            </a:r>
          </a:p>
          <a:p>
            <a:pPr marL="457200" lvl="1" indent="-457200">
              <a:lnSpc>
                <a:spcPct val="120000"/>
              </a:lnSpc>
              <a:spcAft>
                <a:spcPts val="600"/>
              </a:spcAft>
              <a:buFont typeface="Wingdings" pitchFamily="2" charset="2"/>
              <a:buChar char="§"/>
            </a:pPr>
            <a:r>
              <a:rPr lang="en-US" altLang="en-US" sz="2400" b="1" dirty="0" smtClean="0"/>
              <a:t>23 stakeholder workshops including 6 in border regions</a:t>
            </a:r>
          </a:p>
          <a:p>
            <a:pPr marL="685800" lvl="2" indent="-457200">
              <a:lnSpc>
                <a:spcPct val="120000"/>
              </a:lnSpc>
              <a:spcAft>
                <a:spcPts val="600"/>
              </a:spcAft>
              <a:buFont typeface="Wingdings" pitchFamily="2" charset="2"/>
              <a:buChar char="§"/>
            </a:pPr>
            <a:r>
              <a:rPr lang="en-US" altLang="en-US" sz="2400" b="1" dirty="0" smtClean="0"/>
              <a:t>El Paso, Laredo, and Rio Grande Valley</a:t>
            </a:r>
          </a:p>
          <a:p>
            <a:pPr marL="685800" lvl="2" indent="-457200">
              <a:lnSpc>
                <a:spcPct val="120000"/>
              </a:lnSpc>
              <a:spcAft>
                <a:spcPts val="600"/>
              </a:spcAft>
              <a:buFont typeface="Wingdings" pitchFamily="2" charset="2"/>
              <a:buChar char="§"/>
            </a:pPr>
            <a:r>
              <a:rPr lang="en-US" altLang="en-US" sz="2400" b="1" dirty="0" smtClean="0"/>
              <a:t>Participation from U.S. and Mexico</a:t>
            </a:r>
          </a:p>
          <a:p>
            <a:pPr marL="685800" lvl="2" indent="-457200">
              <a:lnSpc>
                <a:spcPct val="120000"/>
              </a:lnSpc>
              <a:spcAft>
                <a:spcPts val="600"/>
              </a:spcAft>
              <a:buFont typeface="Wingdings" pitchFamily="2" charset="2"/>
              <a:buChar char="§"/>
            </a:pPr>
            <a:r>
              <a:rPr lang="en-US" altLang="en-US" sz="2400" b="1" dirty="0" smtClean="0"/>
              <a:t>Identified challenges at border crossings</a:t>
            </a:r>
          </a:p>
          <a:p>
            <a:pPr marL="457200" lvl="1" indent="-457200">
              <a:lnSpc>
                <a:spcPct val="120000"/>
              </a:lnSpc>
              <a:spcAft>
                <a:spcPts val="600"/>
              </a:spcAft>
              <a:buFont typeface="Wingdings" pitchFamily="2" charset="2"/>
              <a:buChar char="§"/>
            </a:pPr>
            <a:r>
              <a:rPr lang="en-US" altLang="en-US" sz="2400" b="1" dirty="0" smtClean="0"/>
              <a:t>TxDOT identified the Texas Multimodal Freight Network</a:t>
            </a:r>
          </a:p>
          <a:p>
            <a:pPr marL="685800" lvl="2" indent="-457200">
              <a:lnSpc>
                <a:spcPct val="120000"/>
              </a:lnSpc>
              <a:spcAft>
                <a:spcPts val="600"/>
              </a:spcAft>
              <a:buFont typeface="Wingdings" pitchFamily="2" charset="2"/>
              <a:buChar char="§"/>
            </a:pPr>
            <a:r>
              <a:rPr lang="en-US" altLang="en-US" sz="2400" b="1" dirty="0" smtClean="0"/>
              <a:t>Includes all border crossings - commercial vehicle and rail</a:t>
            </a:r>
          </a:p>
        </p:txBody>
      </p:sp>
    </p:spTree>
    <p:extLst>
      <p:ext uri="{BB962C8B-B14F-4D97-AF65-F5344CB8AC3E}">
        <p14:creationId xmlns:p14="http://schemas.microsoft.com/office/powerpoint/2010/main" val="307867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Plan 2017</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4</a:t>
            </a:fld>
            <a:endParaRPr dirty="0">
              <a:solidFill>
                <a:prstClr val="white"/>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85" y="637109"/>
            <a:ext cx="8626231" cy="558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5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 Crossings in the Freight Plan</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5</a:t>
            </a:fld>
            <a:endParaRPr dirty="0">
              <a:solidFill>
                <a:prstClr val="white"/>
              </a:solidFill>
            </a:endParaRPr>
          </a:p>
        </p:txBody>
      </p:sp>
      <p:sp>
        <p:nvSpPr>
          <p:cNvPr id="5" name="Rectangle 3"/>
          <p:cNvSpPr txBox="1">
            <a:spLocks noChangeAspect="1" noChangeArrowheads="1"/>
          </p:cNvSpPr>
          <p:nvPr/>
        </p:nvSpPr>
        <p:spPr>
          <a:xfrm>
            <a:off x="152405" y="685803"/>
            <a:ext cx="8686796"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Border Strengths</a:t>
            </a:r>
          </a:p>
          <a:p>
            <a:pPr marL="685800" lvl="2" indent="-457200">
              <a:lnSpc>
                <a:spcPct val="120000"/>
              </a:lnSpc>
              <a:spcAft>
                <a:spcPts val="0"/>
              </a:spcAft>
              <a:buFont typeface="Wingdings" pitchFamily="2" charset="2"/>
              <a:buChar char="§"/>
            </a:pPr>
            <a:r>
              <a:rPr lang="en-US" altLang="en-US" sz="2400" b="1" dirty="0" smtClean="0"/>
              <a:t>Freight and economic asset for Texas and U.S.</a:t>
            </a:r>
          </a:p>
          <a:p>
            <a:pPr marL="685800" lvl="2" indent="-457200">
              <a:lnSpc>
                <a:spcPct val="120000"/>
              </a:lnSpc>
              <a:spcAft>
                <a:spcPts val="0"/>
              </a:spcAft>
              <a:buFont typeface="Wingdings" pitchFamily="2" charset="2"/>
              <a:buChar char="§"/>
            </a:pPr>
            <a:r>
              <a:rPr lang="en-US" altLang="en-US" sz="2400" b="1" dirty="0" smtClean="0"/>
              <a:t>Volume and value of trade highlights integration of key industrial sectors in both countries (computers, electronics, machinery, appliances, vehicles)</a:t>
            </a:r>
          </a:p>
          <a:p>
            <a:pPr marL="685800" lvl="2" indent="-457200">
              <a:lnSpc>
                <a:spcPct val="120000"/>
              </a:lnSpc>
              <a:spcAft>
                <a:spcPts val="0"/>
              </a:spcAft>
              <a:buFont typeface="Wingdings" pitchFamily="2" charset="2"/>
              <a:buChar char="§"/>
            </a:pPr>
            <a:r>
              <a:rPr lang="en-US" altLang="en-US" sz="2400" b="1" dirty="0"/>
              <a:t>Texas-Mexico border tonnage (Highway + Rail):</a:t>
            </a:r>
          </a:p>
          <a:p>
            <a:pPr marL="914400" lvl="3" indent="-457200">
              <a:lnSpc>
                <a:spcPct val="120000"/>
              </a:lnSpc>
              <a:spcAft>
                <a:spcPts val="0"/>
              </a:spcAft>
              <a:buFont typeface="Wingdings" pitchFamily="2" charset="2"/>
              <a:buChar char="§"/>
            </a:pPr>
            <a:r>
              <a:rPr lang="en-US" altLang="en-US" sz="2400" b="1" dirty="0"/>
              <a:t>2016 – 73 million tons</a:t>
            </a:r>
          </a:p>
          <a:p>
            <a:pPr marL="914400" lvl="3" indent="-457200">
              <a:lnSpc>
                <a:spcPct val="120000"/>
              </a:lnSpc>
              <a:spcAft>
                <a:spcPts val="0"/>
              </a:spcAft>
              <a:buFont typeface="Wingdings" pitchFamily="2" charset="2"/>
              <a:buChar char="§"/>
            </a:pPr>
            <a:r>
              <a:rPr lang="en-US" altLang="en-US" sz="2400" b="1" dirty="0"/>
              <a:t>2045 – 211 million </a:t>
            </a:r>
            <a:r>
              <a:rPr lang="en-US" altLang="en-US" sz="2400" b="1" dirty="0" smtClean="0"/>
              <a:t>tons</a:t>
            </a:r>
          </a:p>
        </p:txBody>
      </p:sp>
    </p:spTree>
    <p:extLst>
      <p:ext uri="{BB962C8B-B14F-4D97-AF65-F5344CB8AC3E}">
        <p14:creationId xmlns:p14="http://schemas.microsoft.com/office/powerpoint/2010/main" val="183094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 Crossings in the Freight Plan</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6</a:t>
            </a:fld>
            <a:endParaRPr dirty="0">
              <a:solidFill>
                <a:prstClr val="white"/>
              </a:solidFill>
            </a:endParaRPr>
          </a:p>
        </p:txBody>
      </p:sp>
      <p:sp>
        <p:nvSpPr>
          <p:cNvPr id="5" name="Rectangle 3"/>
          <p:cNvSpPr txBox="1">
            <a:spLocks noChangeAspect="1" noChangeArrowheads="1"/>
          </p:cNvSpPr>
          <p:nvPr/>
        </p:nvSpPr>
        <p:spPr>
          <a:xfrm>
            <a:off x="152405" y="685803"/>
            <a:ext cx="7543795"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Border Weaknesses</a:t>
            </a:r>
            <a:endParaRPr lang="en-US" altLang="en-US" sz="2400" b="1" dirty="0"/>
          </a:p>
          <a:p>
            <a:pPr marL="685800" lvl="2" indent="-457200">
              <a:lnSpc>
                <a:spcPct val="120000"/>
              </a:lnSpc>
              <a:spcAft>
                <a:spcPts val="0"/>
              </a:spcAft>
              <a:buFont typeface="Wingdings" pitchFamily="2" charset="2"/>
              <a:buChar char="§"/>
            </a:pPr>
            <a:r>
              <a:rPr lang="en-US" altLang="en-US" sz="2200" b="1" dirty="0" smtClean="0"/>
              <a:t>Congestion and wait times</a:t>
            </a:r>
          </a:p>
          <a:p>
            <a:pPr marL="685800" lvl="2" indent="-457200">
              <a:lnSpc>
                <a:spcPct val="120000"/>
              </a:lnSpc>
              <a:spcAft>
                <a:spcPts val="0"/>
              </a:spcAft>
              <a:buFont typeface="Wingdings" pitchFamily="2" charset="2"/>
              <a:buChar char="§"/>
            </a:pPr>
            <a:r>
              <a:rPr lang="en-US" altLang="en-US" sz="2200" b="1" dirty="0" smtClean="0"/>
              <a:t>Customs staffing shortage and processing time</a:t>
            </a:r>
          </a:p>
          <a:p>
            <a:pPr marL="685800" lvl="2" indent="-457200">
              <a:lnSpc>
                <a:spcPct val="120000"/>
              </a:lnSpc>
              <a:spcAft>
                <a:spcPts val="0"/>
              </a:spcAft>
              <a:buFont typeface="Wingdings" pitchFamily="2" charset="2"/>
              <a:buChar char="§"/>
            </a:pPr>
            <a:r>
              <a:rPr lang="en-US" altLang="en-US" sz="2200" b="1" dirty="0" smtClean="0"/>
              <a:t>Limited standardization and implementation of cross-border tech</a:t>
            </a:r>
          </a:p>
          <a:p>
            <a:pPr marL="685800" lvl="2" indent="-457200">
              <a:lnSpc>
                <a:spcPct val="120000"/>
              </a:lnSpc>
              <a:spcAft>
                <a:spcPts val="0"/>
              </a:spcAft>
              <a:buFont typeface="Wingdings" pitchFamily="2" charset="2"/>
              <a:buChar char="§"/>
            </a:pPr>
            <a:r>
              <a:rPr lang="en-US" altLang="en-US" sz="2200" b="1" dirty="0" smtClean="0"/>
              <a:t>Permitting regulations are inefficient</a:t>
            </a:r>
          </a:p>
          <a:p>
            <a:pPr marL="685800" lvl="2" indent="-457200">
              <a:lnSpc>
                <a:spcPct val="120000"/>
              </a:lnSpc>
              <a:spcAft>
                <a:spcPts val="0"/>
              </a:spcAft>
              <a:buFont typeface="Wingdings" pitchFamily="2" charset="2"/>
              <a:buChar char="§"/>
            </a:pPr>
            <a:r>
              <a:rPr lang="en-US" altLang="en-US" sz="2200" b="1" dirty="0" smtClean="0"/>
              <a:t>Lack of sufficient funding for infrastructure improvements</a:t>
            </a:r>
          </a:p>
          <a:p>
            <a:pPr marL="685800" lvl="2" indent="-457200">
              <a:lnSpc>
                <a:spcPct val="120000"/>
              </a:lnSpc>
              <a:spcAft>
                <a:spcPts val="0"/>
              </a:spcAft>
              <a:buFont typeface="Wingdings" pitchFamily="2" charset="2"/>
              <a:buChar char="§"/>
            </a:pPr>
            <a:r>
              <a:rPr lang="en-US" altLang="en-US" sz="2200" b="1" dirty="0" smtClean="0"/>
              <a:t>Inadequate data for planning investments and improvements needed to enhance freight processing</a:t>
            </a:r>
          </a:p>
          <a:p>
            <a:pPr marL="685800" lvl="2" indent="-457200">
              <a:lnSpc>
                <a:spcPct val="120000"/>
              </a:lnSpc>
              <a:spcAft>
                <a:spcPts val="0"/>
              </a:spcAft>
              <a:buFont typeface="Wingdings" pitchFamily="2" charset="2"/>
              <a:buChar char="§"/>
            </a:pPr>
            <a:r>
              <a:rPr lang="en-US" altLang="en-US" sz="2200" b="1" dirty="0" smtClean="0"/>
              <a:t>Insufficient dialogue between US and Mexico public and private sectors to address border crossing needs</a:t>
            </a:r>
          </a:p>
        </p:txBody>
      </p:sp>
    </p:spTree>
    <p:extLst>
      <p:ext uri="{BB962C8B-B14F-4D97-AF65-F5344CB8AC3E}">
        <p14:creationId xmlns:p14="http://schemas.microsoft.com/office/powerpoint/2010/main" val="422833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TxDOT Freight Policy Improvements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7</a:t>
            </a:fld>
            <a:endParaRPr dirty="0">
              <a:solidFill>
                <a:prstClr val="white"/>
              </a:solidFill>
            </a:endParaRPr>
          </a:p>
        </p:txBody>
      </p:sp>
      <p:sp>
        <p:nvSpPr>
          <p:cNvPr id="5" name="Rectangle 3"/>
          <p:cNvSpPr txBox="1">
            <a:spLocks noChangeAspect="1" noChangeArrowheads="1"/>
          </p:cNvSpPr>
          <p:nvPr/>
        </p:nvSpPr>
        <p:spPr>
          <a:xfrm>
            <a:off x="152405" y="685803"/>
            <a:ext cx="7543795"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International Border Crossings</a:t>
            </a:r>
          </a:p>
          <a:p>
            <a:pPr marL="685800" lvl="2" indent="-457200">
              <a:lnSpc>
                <a:spcPct val="120000"/>
              </a:lnSpc>
              <a:spcAft>
                <a:spcPts val="0"/>
              </a:spcAft>
              <a:buFont typeface="Wingdings" pitchFamily="2" charset="2"/>
              <a:buChar char="§"/>
            </a:pPr>
            <a:r>
              <a:rPr lang="en-US" altLang="en-US" sz="2200" b="1" dirty="0" smtClean="0"/>
              <a:t>Coordination between federal, state, regional, and local agencies and stakeholders on border management</a:t>
            </a:r>
          </a:p>
          <a:p>
            <a:pPr marL="685800" lvl="2" indent="-457200">
              <a:lnSpc>
                <a:spcPct val="120000"/>
              </a:lnSpc>
              <a:spcAft>
                <a:spcPts val="0"/>
              </a:spcAft>
              <a:buFont typeface="Wingdings" pitchFamily="2" charset="2"/>
              <a:buChar char="§"/>
            </a:pPr>
            <a:r>
              <a:rPr lang="en-US" altLang="en-US" sz="2200" b="1" dirty="0" smtClean="0"/>
              <a:t>Improve communication between public agencies</a:t>
            </a:r>
          </a:p>
          <a:p>
            <a:pPr marL="685800" lvl="2" indent="-457200">
              <a:lnSpc>
                <a:spcPct val="120000"/>
              </a:lnSpc>
              <a:spcAft>
                <a:spcPts val="0"/>
              </a:spcAft>
              <a:buFont typeface="Wingdings" pitchFamily="2" charset="2"/>
              <a:buChar char="§"/>
            </a:pPr>
            <a:r>
              <a:rPr lang="en-US" altLang="en-US" sz="2200" b="1" dirty="0" smtClean="0"/>
              <a:t>Integrated border crossing technology and operational strategies</a:t>
            </a:r>
          </a:p>
          <a:p>
            <a:pPr marL="685800" lvl="2" indent="-457200">
              <a:lnSpc>
                <a:spcPct val="120000"/>
              </a:lnSpc>
              <a:spcAft>
                <a:spcPts val="0"/>
              </a:spcAft>
              <a:buFont typeface="Wingdings" pitchFamily="2" charset="2"/>
              <a:buChar char="§"/>
            </a:pPr>
            <a:r>
              <a:rPr lang="en-US" altLang="en-US" sz="2200" b="1" dirty="0" smtClean="0"/>
              <a:t>Integrated cargo security measures</a:t>
            </a:r>
          </a:p>
          <a:p>
            <a:pPr marL="685800" lvl="2" indent="-457200">
              <a:lnSpc>
                <a:spcPct val="120000"/>
              </a:lnSpc>
              <a:spcAft>
                <a:spcPts val="0"/>
              </a:spcAft>
              <a:buFont typeface="Wingdings" pitchFamily="2" charset="2"/>
              <a:buChar char="§"/>
            </a:pPr>
            <a:r>
              <a:rPr lang="en-US" altLang="en-US" sz="2200" b="1" dirty="0" smtClean="0"/>
              <a:t>Expedite delivery of border crossing projects</a:t>
            </a:r>
          </a:p>
          <a:p>
            <a:pPr marL="0" lvl="1" indent="0">
              <a:lnSpc>
                <a:spcPct val="120000"/>
              </a:lnSpc>
              <a:spcAft>
                <a:spcPts val="600"/>
              </a:spcAft>
              <a:buNone/>
            </a:pPr>
            <a:endParaRPr lang="en-US" altLang="en-US" sz="2400" b="1" dirty="0" smtClean="0"/>
          </a:p>
          <a:p>
            <a:pPr marL="457200" lvl="1"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a:solidFill>
                <a:srgbClr val="0070C0"/>
              </a:solidFill>
            </a:endParaRPr>
          </a:p>
          <a:p>
            <a:pPr marL="685800" lvl="2" indent="-457200">
              <a:lnSpc>
                <a:spcPct val="120000"/>
              </a:lnSpc>
              <a:spcAft>
                <a:spcPts val="600"/>
              </a:spcAft>
              <a:buFont typeface="Wingdings" pitchFamily="2" charset="2"/>
              <a:buChar char="§"/>
            </a:pPr>
            <a:endParaRPr lang="en-US" altLang="en-US" sz="2400" b="1" dirty="0">
              <a:solidFill>
                <a:srgbClr val="0070C0"/>
              </a:solidFill>
            </a:endParaRPr>
          </a:p>
          <a:p>
            <a:pPr marL="685800" lvl="2"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a:p>
        </p:txBody>
      </p:sp>
    </p:spTree>
    <p:extLst>
      <p:ext uri="{BB962C8B-B14F-4D97-AF65-F5344CB8AC3E}">
        <p14:creationId xmlns:p14="http://schemas.microsoft.com/office/powerpoint/2010/main" val="186430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TxDOT Freight Program Improvements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8</a:t>
            </a:fld>
            <a:endParaRPr dirty="0">
              <a:solidFill>
                <a:prstClr val="white"/>
              </a:solidFill>
            </a:endParaRPr>
          </a:p>
        </p:txBody>
      </p:sp>
      <p:sp>
        <p:nvSpPr>
          <p:cNvPr id="5" name="Rectangle 3"/>
          <p:cNvSpPr txBox="1">
            <a:spLocks noChangeAspect="1" noChangeArrowheads="1"/>
          </p:cNvSpPr>
          <p:nvPr/>
        </p:nvSpPr>
        <p:spPr>
          <a:xfrm>
            <a:off x="152405" y="685803"/>
            <a:ext cx="8686796" cy="5486399"/>
          </a:xfrm>
          <a:prstGeom prst="rect">
            <a:avLst/>
          </a:prstGeom>
        </p:spPr>
        <p:txBody>
          <a:bodyPr vert="horz" lIns="0" tIns="0" rIns="0" bIns="0" rtlCol="0">
            <a:noAutofit/>
          </a:bodyPr>
          <a:lstStyle>
            <a:lvl1pPr marL="230188" indent="-230188" algn="l" defTabSz="914400" rtl="0" eaLnBrk="1" latinLnBrk="0" hangingPunct="1">
              <a:spcBef>
                <a:spcPts val="0"/>
              </a:spcBef>
              <a:spcAft>
                <a:spcPts val="12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12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lnSpc>
                <a:spcPct val="120000"/>
              </a:lnSpc>
              <a:spcAft>
                <a:spcPts val="600"/>
              </a:spcAft>
              <a:buFont typeface="Wingdings" pitchFamily="2" charset="2"/>
              <a:buChar char="§"/>
            </a:pPr>
            <a:r>
              <a:rPr lang="en-US" altLang="en-US" sz="2400" b="1" dirty="0" smtClean="0"/>
              <a:t>Border Trade Advisory Committee</a:t>
            </a:r>
          </a:p>
          <a:p>
            <a:pPr marL="685800" lvl="2" indent="-457200">
              <a:lnSpc>
                <a:spcPct val="120000"/>
              </a:lnSpc>
              <a:spcAft>
                <a:spcPts val="600"/>
              </a:spcAft>
              <a:buFont typeface="Wingdings" pitchFamily="2" charset="2"/>
              <a:buChar char="§"/>
            </a:pPr>
            <a:r>
              <a:rPr lang="en-US" altLang="en-US" sz="2200" b="1" dirty="0" smtClean="0"/>
              <a:t>Enhance international coordination</a:t>
            </a:r>
          </a:p>
          <a:p>
            <a:pPr marL="685800" lvl="2" indent="-457200">
              <a:lnSpc>
                <a:spcPct val="120000"/>
              </a:lnSpc>
              <a:spcAft>
                <a:spcPts val="600"/>
              </a:spcAft>
              <a:buFont typeface="Wingdings" pitchFamily="2" charset="2"/>
              <a:buChar char="§"/>
            </a:pPr>
            <a:r>
              <a:rPr lang="en-US" altLang="en-US" sz="2200" b="1" dirty="0" smtClean="0"/>
              <a:t>Improve freight safety, mobility, and efficiency</a:t>
            </a:r>
          </a:p>
          <a:p>
            <a:pPr marL="685800" lvl="2" indent="-457200">
              <a:lnSpc>
                <a:spcPct val="120000"/>
              </a:lnSpc>
              <a:spcAft>
                <a:spcPts val="600"/>
              </a:spcAft>
              <a:buFont typeface="Wingdings" pitchFamily="2" charset="2"/>
              <a:buChar char="§"/>
            </a:pPr>
            <a:r>
              <a:rPr lang="en-US" altLang="en-US" sz="2200" b="1" dirty="0" smtClean="0"/>
              <a:t>Facilitate trade without compromising security</a:t>
            </a:r>
          </a:p>
          <a:p>
            <a:pPr marL="457200" lvl="1" indent="-457200">
              <a:lnSpc>
                <a:spcPct val="120000"/>
              </a:lnSpc>
              <a:spcAft>
                <a:spcPts val="600"/>
              </a:spcAft>
              <a:buFont typeface="Wingdings" pitchFamily="2" charset="2"/>
              <a:buChar char="§"/>
            </a:pPr>
            <a:r>
              <a:rPr lang="en-US" altLang="en-US" sz="2400" b="1" dirty="0" smtClean="0"/>
              <a:t>Texas as a Global Trade and Logistics Hub and Gateway</a:t>
            </a:r>
          </a:p>
          <a:p>
            <a:pPr marL="457200" lvl="1" indent="-457200">
              <a:lnSpc>
                <a:spcPct val="120000"/>
              </a:lnSpc>
              <a:spcAft>
                <a:spcPts val="600"/>
              </a:spcAft>
              <a:buFont typeface="Wingdings" pitchFamily="2" charset="2"/>
              <a:buChar char="§"/>
            </a:pPr>
            <a:r>
              <a:rPr lang="en-US" altLang="en-US" sz="2400" b="1" dirty="0" smtClean="0"/>
              <a:t>90 border crossing projects totaling over </a:t>
            </a:r>
            <a:r>
              <a:rPr lang="en-US" altLang="en-US" sz="2400" b="1" smtClean="0"/>
              <a:t>$1.2 </a:t>
            </a:r>
            <a:r>
              <a:rPr lang="en-US" altLang="en-US" sz="2400" b="1" dirty="0" smtClean="0"/>
              <a:t>billion</a:t>
            </a:r>
          </a:p>
          <a:p>
            <a:pPr marL="457200" lvl="1" indent="-457200">
              <a:lnSpc>
                <a:spcPct val="120000"/>
              </a:lnSpc>
              <a:spcAft>
                <a:spcPts val="600"/>
              </a:spcAft>
              <a:buFont typeface="Wingdings" pitchFamily="2" charset="2"/>
              <a:buChar char="§"/>
            </a:pPr>
            <a:endParaRPr lang="en-US" altLang="en-US" sz="2400" b="1" dirty="0" smtClean="0"/>
          </a:p>
          <a:p>
            <a:pPr marL="457200" lvl="1"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a:solidFill>
                <a:srgbClr val="0070C0"/>
              </a:solidFill>
            </a:endParaRPr>
          </a:p>
          <a:p>
            <a:pPr marL="685800" lvl="2" indent="-457200">
              <a:lnSpc>
                <a:spcPct val="120000"/>
              </a:lnSpc>
              <a:spcAft>
                <a:spcPts val="600"/>
              </a:spcAft>
              <a:buFont typeface="Wingdings" pitchFamily="2" charset="2"/>
              <a:buChar char="§"/>
            </a:pPr>
            <a:endParaRPr lang="en-US" altLang="en-US" sz="2400" b="1" dirty="0">
              <a:solidFill>
                <a:srgbClr val="0070C0"/>
              </a:solidFill>
            </a:endParaRPr>
          </a:p>
          <a:p>
            <a:pPr marL="685800" lvl="2"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smtClean="0"/>
          </a:p>
          <a:p>
            <a:pPr marL="685800" lvl="2" indent="-457200">
              <a:lnSpc>
                <a:spcPct val="120000"/>
              </a:lnSpc>
              <a:spcAft>
                <a:spcPts val="600"/>
              </a:spcAft>
              <a:buFont typeface="Wingdings" pitchFamily="2" charset="2"/>
              <a:buChar char="§"/>
            </a:pPr>
            <a:endParaRPr lang="en-US" altLang="en-US" sz="24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67" y="3733800"/>
            <a:ext cx="7436667" cy="224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69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Border Crossing Projects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9</a:t>
            </a:fld>
            <a:endParaRPr dirty="0">
              <a:solidFill>
                <a:prstClr val="white"/>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42" y="631642"/>
            <a:ext cx="8469917" cy="561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134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_powerpoint_template_STANDARD">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1_MASTER_powerpoint_template_STANDARD">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3.xml><?xml version="1.0" encoding="utf-8"?>
<a:theme xmlns:a="http://schemas.openxmlformats.org/drawingml/2006/main" name="2_MASTER_powerpoint_template_STANDARD">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9966DF91680439CE55B3AF89E1E8A" ma:contentTypeVersion="6" ma:contentTypeDescription="Create a new document." ma:contentTypeScope="" ma:versionID="c8688e55b982db70aa90385c528f4027">
  <xsd:schema xmlns:xsd="http://www.w3.org/2001/XMLSchema" xmlns:xs="http://www.w3.org/2001/XMLSchema" xmlns:p="http://schemas.microsoft.com/office/2006/metadata/properties" xmlns:ns2="dbbd2d06-cba3-467a-b832-54219c7514d3" xmlns:ns3="a5defca8-4e84-4abd-9778-71be286fb006" targetNamespace="http://schemas.microsoft.com/office/2006/metadata/properties" ma:root="true" ma:fieldsID="5e965779d74eab9f23b1648ffb13b9e7" ns2:_="" ns3:_="">
    <xsd:import namespace="dbbd2d06-cba3-467a-b832-54219c7514d3"/>
    <xsd:import namespace="a5defca8-4e84-4abd-9778-71be286fb0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efca8-4e84-4abd-9778-71be286fb00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3F5CC-D7C2-4C8E-9C16-0430963147AE}"/>
</file>

<file path=customXml/itemProps2.xml><?xml version="1.0" encoding="utf-8"?>
<ds:datastoreItem xmlns:ds="http://schemas.openxmlformats.org/officeDocument/2006/customXml" ds:itemID="{53D09B01-33E3-40F8-B812-53C8E6BEDD48}"/>
</file>

<file path=customXml/itemProps3.xml><?xml version="1.0" encoding="utf-8"?>
<ds:datastoreItem xmlns:ds="http://schemas.openxmlformats.org/officeDocument/2006/customXml" ds:itemID="{AD7CED11-F54B-4E67-885F-CB637CBE7A01}"/>
</file>

<file path=docProps/app.xml><?xml version="1.0" encoding="utf-8"?>
<Properties xmlns="http://schemas.openxmlformats.org/officeDocument/2006/extended-properties" xmlns:vt="http://schemas.openxmlformats.org/officeDocument/2006/docPropsVTypes">
  <TotalTime>11271</TotalTime>
  <Words>1536</Words>
  <Application>Microsoft Office PowerPoint</Application>
  <PresentationFormat>On-screen Show (4:3)</PresentationFormat>
  <Paragraphs>230</Paragraphs>
  <Slides>21</Slides>
  <Notes>21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MASTER_powerpoint_template_STANDARD</vt:lpstr>
      <vt:lpstr>1_MASTER_powerpoint_template_STANDARD</vt:lpstr>
      <vt:lpstr>2_MASTER_powerpoint_template_STANDARD</vt:lpstr>
      <vt:lpstr>think-cell Slide</vt:lpstr>
      <vt:lpstr>Texas FREIGHT AND INTERNATIONAL TRADE: FREIGHT MOBILITY &amp;  border master  planS</vt:lpstr>
      <vt:lpstr>Two Plans – One Transportation System</vt:lpstr>
      <vt:lpstr>Freight Plan 2017</vt:lpstr>
      <vt:lpstr>Freight Plan 2017</vt:lpstr>
      <vt:lpstr>Border Crossings in the Freight Plan</vt:lpstr>
      <vt:lpstr>Border Crossings in the Freight Plan</vt:lpstr>
      <vt:lpstr>TxDOT Freight Policy Improvements</vt:lpstr>
      <vt:lpstr>TxDOT Freight Program Improvements</vt:lpstr>
      <vt:lpstr>Freight Border Crossing Projects</vt:lpstr>
      <vt:lpstr>Freight Projects</vt:lpstr>
      <vt:lpstr>Freight Projects</vt:lpstr>
      <vt:lpstr>Freight Program Summary –Next Steps</vt:lpstr>
      <vt:lpstr>PowerPoint Presentation</vt:lpstr>
      <vt:lpstr>PowerPoint Presentation</vt:lpstr>
      <vt:lpstr>PowerPoint Presentation</vt:lpstr>
      <vt:lpstr>Scope of Work: Texas – Mexico Transportation Border Master Plan Update</vt:lpstr>
      <vt:lpstr>Scope of Work: Texas – Mexico Transportation Border Master Plan Update</vt:lpstr>
      <vt:lpstr>Scope of Work: Texas – Mexico Transportation Border Master Plan Update</vt:lpstr>
      <vt:lpstr>Anticipated Selection Timeframe</vt:lpstr>
      <vt:lpstr>Contact Information</vt:lpstr>
      <vt:lpstr>PowerPoint Presentation</vt:lpstr>
    </vt:vector>
  </TitlesOfParts>
  <Company>TxDOT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Policy</dc:title>
  <dc:creator>TxDOT</dc:creator>
  <cp:lastModifiedBy>Tim Juarez</cp:lastModifiedBy>
  <cp:revision>159</cp:revision>
  <cp:lastPrinted>2017-11-08T23:04:46Z</cp:lastPrinted>
  <dcterms:created xsi:type="dcterms:W3CDTF">2016-04-18T18:25:32Z</dcterms:created>
  <dcterms:modified xsi:type="dcterms:W3CDTF">2017-11-16T13:09:31Z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0x0101004E99966DF91680439CE55B3AF89E1E8A</vt:lpwstr>
  </property>
</Properties>
</file>