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660" r:id="rId4"/>
  </p:sldMasterIdLst>
  <p:notesMasterIdLst>
    <p:notesMasterId r:id="rId37"/>
  </p:notesMasterIdLst>
  <p:sldIdLst>
    <p:sldId id="257" r:id="rId5"/>
    <p:sldId id="256" r:id="rId6"/>
    <p:sldId id="258" r:id="rId7"/>
    <p:sldId id="259" r:id="rId8"/>
    <p:sldId id="260" r:id="rId9"/>
    <p:sldId id="261" r:id="rId10"/>
    <p:sldId id="262" r:id="rId11"/>
    <p:sldId id="283" r:id="rId12"/>
    <p:sldId id="284" r:id="rId13"/>
    <p:sldId id="285" r:id="rId14"/>
    <p:sldId id="286" r:id="rId15"/>
    <p:sldId id="287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63" r:id="rId28"/>
    <p:sldId id="282" r:id="rId29"/>
    <p:sldId id="264" r:id="rId30"/>
    <p:sldId id="266" r:id="rId31"/>
    <p:sldId id="268" r:id="rId32"/>
    <p:sldId id="267" r:id="rId33"/>
    <p:sldId id="269" r:id="rId34"/>
    <p:sldId id="265" r:id="rId35"/>
    <p:sldId id="27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76412" autoAdjust="0"/>
  </p:normalViewPr>
  <p:slideViewPr>
    <p:cSldViewPr>
      <p:cViewPr varScale="1">
        <p:scale>
          <a:sx n="55" d="100"/>
          <a:sy n="55" d="100"/>
        </p:scale>
        <p:origin x="17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52F87-1FDE-4873-BEF5-E5A178DDF1C1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634D0-A325-49A2-A01E-75CB33D42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91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34D0-A325-49A2-A01E-75CB33D426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08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35D6-A268-49A1-BC3A-195E8246984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54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35D6-A268-49A1-BC3A-195E8246984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610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35D6-A268-49A1-BC3A-195E8246984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74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35D6-A268-49A1-BC3A-195E8246984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400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35D6-A268-49A1-BC3A-195E8246984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783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35D6-A268-49A1-BC3A-195E8246984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560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35D6-A268-49A1-BC3A-195E8246984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56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35D6-A268-49A1-BC3A-195E8246984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56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35D6-A268-49A1-BC3A-195E8246984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2594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35D6-A268-49A1-BC3A-195E8246984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0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34D0-A325-49A2-A01E-75CB33D426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34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35D6-A268-49A1-BC3A-195E8246984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02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34D0-A325-49A2-A01E-75CB33D4265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492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635D6-A268-49A1-BC3A-195E8246984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015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34D0-A325-49A2-A01E-75CB33D4265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5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34D0-A325-49A2-A01E-75CB33D4265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58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34D0-A325-49A2-A01E-75CB33D426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58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34D0-A325-49A2-A01E-75CB33D426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585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34D0-A325-49A2-A01E-75CB33D4265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84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34D0-A325-49A2-A01E-75CB33D426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41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34D0-A325-49A2-A01E-75CB33D4265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566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34D0-A325-49A2-A01E-75CB33D426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60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34D0-A325-49A2-A01E-75CB33D426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7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34D0-A325-49A2-A01E-75CB33D426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911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34D0-A325-49A2-A01E-75CB33D426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634D0-A325-49A2-A01E-75CB33D426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5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47347-B1DE-47BB-8CD6-DEFA8A96C94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0451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247347-B1DE-47BB-8CD6-DEFA8A96C948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66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EE2-2A2D-4F9D-9718-9451420161A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3D0-A459-46AE-9030-347E51FE8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4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EE2-2A2D-4F9D-9718-9451420161A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3D0-A459-46AE-9030-347E51FE8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9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EE2-2A2D-4F9D-9718-9451420161A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3D0-A459-46AE-9030-347E51FE8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97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71F5-C5EC-40E5-9123-035BC7B85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B3DF-2F2F-4183-AF52-3C9F9810D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143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71F5-C5EC-40E5-9123-035BC7B85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B3DF-2F2F-4183-AF52-3C9F9810D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312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71F5-C5EC-40E5-9123-035BC7B85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B3DF-2F2F-4183-AF52-3C9F9810D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01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71F5-C5EC-40E5-9123-035BC7B85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B3DF-2F2F-4183-AF52-3C9F9810D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663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71F5-C5EC-40E5-9123-035BC7B85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B3DF-2F2F-4183-AF52-3C9F9810D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492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71F5-C5EC-40E5-9123-035BC7B85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B3DF-2F2F-4183-AF52-3C9F9810D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553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71F5-C5EC-40E5-9123-035BC7B85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B3DF-2F2F-4183-AF52-3C9F9810D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3641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71F5-C5EC-40E5-9123-035BC7B85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B3DF-2F2F-4183-AF52-3C9F9810D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77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EE2-2A2D-4F9D-9718-9451420161A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3D0-A459-46AE-9030-347E51FE8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06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71F5-C5EC-40E5-9123-035BC7B85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B3DF-2F2F-4183-AF52-3C9F9810D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883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71F5-C5EC-40E5-9123-035BC7B85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B3DF-2F2F-4183-AF52-3C9F9810D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479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71F5-C5EC-40E5-9123-035BC7B85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B3DF-2F2F-4183-AF52-3C9F9810D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415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EE2-2A2D-4F9D-9718-9451420161A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3D0-A459-46AE-9030-347E51FE8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97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EE2-2A2D-4F9D-9718-9451420161A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3D0-A459-46AE-9030-347E51FE8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0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EE2-2A2D-4F9D-9718-9451420161A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3D0-A459-46AE-9030-347E51FE8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6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EE2-2A2D-4F9D-9718-9451420161A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3D0-A459-46AE-9030-347E51FE8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76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EE2-2A2D-4F9D-9718-9451420161A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3D0-A459-46AE-9030-347E51FE8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9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EE2-2A2D-4F9D-9718-9451420161A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3D0-A459-46AE-9030-347E51FE8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69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A6EE2-2A2D-4F9D-9718-9451420161A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203D0-A459-46AE-9030-347E51FE8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2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A6EE2-2A2D-4F9D-9718-9451420161AF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203D0-A459-46AE-9030-347E51FE8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571F5-C5EC-40E5-9123-035BC7B858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1B3DF-2F2F-4183-AF52-3C9F9810D8E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07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eah@brsinc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leah@brsinc.com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ardenas.Adele@ep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600200"/>
          </a:xfrm>
        </p:spPr>
        <p:txBody>
          <a:bodyPr>
            <a:noAutofit/>
          </a:bodyPr>
          <a:lstStyle/>
          <a:p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Grants.gov Demonstration</a:t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</a:rPr>
            </a:b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600201"/>
            <a:ext cx="8001000" cy="30479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UW San Antonio Federal - Grant 101 Workshop</a:t>
            </a:r>
          </a:p>
          <a:p>
            <a:r>
              <a:rPr lang="en-US" b="1" dirty="0"/>
              <a:t>Location: Isla Grande Resort SPI</a:t>
            </a:r>
          </a:p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Floor Paradise Rm</a:t>
            </a:r>
            <a:endParaRPr lang="en-US" dirty="0"/>
          </a:p>
          <a:p>
            <a:r>
              <a:rPr lang="en-US" b="1" dirty="0"/>
              <a:t>Tuesday May 23, 2017 at 8:00 am to 3:30 pm </a:t>
            </a:r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  <a:p>
            <a:pPr fontAlgn="base"/>
            <a:endParaRPr lang="en-US" dirty="0">
              <a:solidFill>
                <a:schemeClr val="tx1"/>
              </a:solidFill>
            </a:endParaRPr>
          </a:p>
          <a:p>
            <a:pPr fontAlgn="base"/>
            <a:r>
              <a:rPr lang="en-US" dirty="0">
                <a:solidFill>
                  <a:schemeClr val="tx1"/>
                </a:solidFill>
              </a:rPr>
              <a:t>Leah B. Yasenchak, PhD </a:t>
            </a:r>
            <a:r>
              <a:rPr lang="en-US" dirty="0" err="1">
                <a:solidFill>
                  <a:schemeClr val="tx1"/>
                </a:solidFill>
              </a:rPr>
              <a:t>AICP</a:t>
            </a:r>
            <a:r>
              <a:rPr lang="en-US" dirty="0">
                <a:solidFill>
                  <a:schemeClr val="tx1"/>
                </a:solidFill>
              </a:rPr>
              <a:t>/PP, </a:t>
            </a:r>
            <a:r>
              <a:rPr lang="en-US" dirty="0" err="1">
                <a:solidFill>
                  <a:schemeClr val="tx1"/>
                </a:solidFill>
              </a:rPr>
              <a:t>CEcD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dirty="0" err="1">
                <a:solidFill>
                  <a:schemeClr val="tx1"/>
                </a:solidFill>
              </a:rPr>
              <a:t>EDP</a:t>
            </a:r>
            <a:endParaRPr lang="en-US" dirty="0">
              <a:solidFill>
                <a:schemeClr val="tx1"/>
              </a:solidFill>
            </a:endParaRPr>
          </a:p>
          <a:p>
            <a:pPr fontAlgn="base"/>
            <a:r>
              <a:rPr lang="en-US" dirty="0">
                <a:hlinkClick r:id="rId3"/>
              </a:rPr>
              <a:t>leah@brsinc.com</a:t>
            </a:r>
            <a:endParaRPr lang="en-US" dirty="0"/>
          </a:p>
          <a:p>
            <a:pPr fontAlgn="base"/>
            <a:r>
              <a:rPr lang="en-US" dirty="0"/>
              <a:t>Adele Cardenas Malott, P.E.</a:t>
            </a:r>
          </a:p>
          <a:p>
            <a:pPr fontAlgn="base"/>
            <a:r>
              <a:rPr lang="en-US" dirty="0"/>
              <a:t>Senior Policy Advisor EPA</a:t>
            </a:r>
          </a:p>
          <a:p>
            <a:pPr fontAlgn="base"/>
            <a:endParaRPr lang="en-US" dirty="0"/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51" y="4648200"/>
            <a:ext cx="6353175" cy="189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489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Search by “All” or a Specific Name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5" t="6379" r="2020" b="13372"/>
          <a:stretch/>
        </p:blipFill>
        <p:spPr bwMode="auto">
          <a:xfrm>
            <a:off x="0" y="1828800"/>
            <a:ext cx="894611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447800" y="3276600"/>
            <a:ext cx="2362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09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Highlight Name You Wish To Assign Roles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7" t="7973" r="2357" b="9779"/>
          <a:stretch/>
        </p:blipFill>
        <p:spPr bwMode="auto">
          <a:xfrm>
            <a:off x="0" y="1981200"/>
            <a:ext cx="8991600" cy="449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Arrow 2"/>
          <p:cNvSpPr/>
          <p:nvPr/>
        </p:nvSpPr>
        <p:spPr>
          <a:xfrm rot="10800000">
            <a:off x="5486401" y="4873254"/>
            <a:ext cx="1600201" cy="15594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04800" y="4038600"/>
            <a:ext cx="914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964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Move to “Current Roles”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8" t="6978" r="2526"/>
          <a:stretch/>
        </p:blipFill>
        <p:spPr bwMode="auto">
          <a:xfrm>
            <a:off x="0" y="1524000"/>
            <a:ext cx="9067800" cy="523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52400" y="4724400"/>
            <a:ext cx="1447800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5400000">
            <a:off x="1485014" y="4267200"/>
            <a:ext cx="914400" cy="152400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52400" y="6400800"/>
            <a:ext cx="609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600200" y="5257800"/>
            <a:ext cx="838200" cy="457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0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 Search:</a:t>
            </a:r>
          </a:p>
          <a:p>
            <a:pPr marL="0" indent="0">
              <a:buNone/>
            </a:pPr>
            <a:r>
              <a:rPr lang="en-US" dirty="0"/>
              <a:t>FY16 ENVIRONMENTAL WORKFORCE DEVELOPMENT AND JOB TRAINING (EWDJT) GRANTS</a:t>
            </a:r>
          </a:p>
          <a:p>
            <a:pPr marL="0" indent="0">
              <a:buNone/>
            </a:pPr>
            <a:r>
              <a:rPr lang="en-US" dirty="0"/>
              <a:t>EPA-OSWER-OBLR-16-01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999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Opportunity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20" t="7669" r="2541"/>
          <a:stretch/>
        </p:blipFill>
        <p:spPr bwMode="auto">
          <a:xfrm>
            <a:off x="0" y="1667654"/>
            <a:ext cx="9144000" cy="519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457200" y="3429000"/>
            <a:ext cx="1828800" cy="3810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14600" y="3619500"/>
            <a:ext cx="4724400" cy="6477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154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Opportunity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7" t="4629" r="2777"/>
          <a:stretch/>
        </p:blipFill>
        <p:spPr bwMode="auto">
          <a:xfrm>
            <a:off x="0" y="1295400"/>
            <a:ext cx="9144000" cy="543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4343400"/>
            <a:ext cx="3505200" cy="9144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72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Opportunity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7" t="4629" r="2777"/>
          <a:stretch/>
        </p:blipFill>
        <p:spPr bwMode="auto">
          <a:xfrm>
            <a:off x="0" y="1295400"/>
            <a:ext cx="9144000" cy="543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48200" y="4076700"/>
            <a:ext cx="3886200" cy="12573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84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Opportunity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7" t="4629" r="2777"/>
          <a:stretch/>
        </p:blipFill>
        <p:spPr bwMode="auto">
          <a:xfrm>
            <a:off x="0" y="1295400"/>
            <a:ext cx="9144000" cy="543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00600" y="5486400"/>
            <a:ext cx="3886200" cy="3810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5638800"/>
            <a:ext cx="3886200" cy="2286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369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Opportunity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7" t="4629" r="2777"/>
          <a:stretch/>
        </p:blipFill>
        <p:spPr bwMode="auto">
          <a:xfrm>
            <a:off x="0" y="1295400"/>
            <a:ext cx="9144000" cy="543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57600" y="3200400"/>
            <a:ext cx="1447800" cy="3048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822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Opportunity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21" t="3532" r="2911" b="5753"/>
          <a:stretch/>
        </p:blipFill>
        <p:spPr bwMode="auto">
          <a:xfrm>
            <a:off x="0" y="1295400"/>
            <a:ext cx="9104811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600200" y="5676900"/>
            <a:ext cx="5943600" cy="3810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27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as Applicant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9" t="7255" r="2525" b="4987"/>
          <a:stretch/>
        </p:blipFill>
        <p:spPr bwMode="auto">
          <a:xfrm>
            <a:off x="64441" y="1683327"/>
            <a:ext cx="9079559" cy="494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895600" y="4648200"/>
            <a:ext cx="2971800" cy="1447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639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Opportunity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7" t="4629" r="2777"/>
          <a:stretch/>
        </p:blipFill>
        <p:spPr bwMode="auto">
          <a:xfrm>
            <a:off x="0" y="1295400"/>
            <a:ext cx="9144000" cy="5437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76600" y="2209800"/>
            <a:ext cx="838200" cy="3048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560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Opportunity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9" t="7417" r="2459" b="4456"/>
          <a:stretch/>
        </p:blipFill>
        <p:spPr bwMode="auto">
          <a:xfrm>
            <a:off x="3749" y="1543987"/>
            <a:ext cx="9140252" cy="493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001000" y="5867400"/>
            <a:ext cx="838200" cy="3048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76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Opportunity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7" t="7475" r="2277" b="5479"/>
          <a:stretch/>
        </p:blipFill>
        <p:spPr bwMode="auto">
          <a:xfrm>
            <a:off x="-10668" y="1752600"/>
            <a:ext cx="9154668" cy="484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048000" y="5029200"/>
            <a:ext cx="31242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28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Opportunity</a:t>
            </a:r>
          </a:p>
        </p:txBody>
      </p:sp>
      <p:sp>
        <p:nvSpPr>
          <p:cNvPr id="3" name="Oval 2"/>
          <p:cNvSpPr/>
          <p:nvPr/>
        </p:nvSpPr>
        <p:spPr>
          <a:xfrm>
            <a:off x="3048000" y="5029200"/>
            <a:ext cx="31242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6" t="8768" r="2641" b="4291"/>
          <a:stretch/>
        </p:blipFill>
        <p:spPr bwMode="auto">
          <a:xfrm>
            <a:off x="-28731" y="1600200"/>
            <a:ext cx="9260981" cy="501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7139066" y="3984885"/>
            <a:ext cx="457200" cy="990600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11612"/>
            <a:ext cx="517525" cy="101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002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Paths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88" t="14763" r="11953" b="7384"/>
          <a:stretch/>
        </p:blipFill>
        <p:spPr bwMode="auto">
          <a:xfrm>
            <a:off x="1752600" y="1371600"/>
            <a:ext cx="52624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3872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Package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97" t="17787" r="8106"/>
          <a:stretch/>
        </p:blipFill>
        <p:spPr bwMode="auto">
          <a:xfrm>
            <a:off x="609600" y="1219200"/>
            <a:ext cx="7924800" cy="5435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821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Create a Workspace with Application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6978" r="2525" b="4987"/>
          <a:stretch/>
        </p:blipFill>
        <p:spPr bwMode="auto">
          <a:xfrm>
            <a:off x="6927" y="1524000"/>
            <a:ext cx="916474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2014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Invite Participants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6978" r="2525" b="4987"/>
          <a:stretch/>
        </p:blipFill>
        <p:spPr bwMode="auto">
          <a:xfrm>
            <a:off x="6927" y="1524000"/>
            <a:ext cx="916474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3048000"/>
            <a:ext cx="2667000" cy="3048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43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 Elements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6978" r="2525" b="4987"/>
          <a:stretch/>
        </p:blipFill>
        <p:spPr bwMode="auto">
          <a:xfrm>
            <a:off x="6927" y="1524000"/>
            <a:ext cx="916474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" y="4724400"/>
            <a:ext cx="3886200" cy="6096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461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Editing Application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6978" r="2525" b="4987"/>
          <a:stretch/>
        </p:blipFill>
        <p:spPr bwMode="auto">
          <a:xfrm>
            <a:off x="6927" y="1524000"/>
            <a:ext cx="916474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467600" y="4648200"/>
            <a:ext cx="1295400" cy="6858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91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DUNS Number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52" t="7251" r="2693" b="3790"/>
          <a:stretch/>
        </p:blipFill>
        <p:spPr bwMode="auto">
          <a:xfrm>
            <a:off x="76200" y="1524000"/>
            <a:ext cx="8991600" cy="4946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485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Submittal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1381125"/>
            <a:ext cx="9169400" cy="495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7476000" y="2895600"/>
            <a:ext cx="242316" cy="749808"/>
          </a:xfrm>
          <a:prstGeom prst="downArrow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90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Workspaces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8" t="6644" r="2583"/>
          <a:stretch/>
        </p:blipFill>
        <p:spPr bwMode="auto">
          <a:xfrm>
            <a:off x="76200" y="1371600"/>
            <a:ext cx="8991600" cy="521835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304800" y="3276600"/>
            <a:ext cx="10668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1000" y="365760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0" y="3657600"/>
            <a:ext cx="1371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0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you</a:t>
            </a:r>
          </a:p>
          <a:p>
            <a:pPr marL="0" indent="0" algn="ctr" fontAlgn="base">
              <a:buNone/>
            </a:pPr>
            <a:r>
              <a:rPr lang="en-US" dirty="0"/>
              <a:t>Leah B. Yasenchak, PhD </a:t>
            </a:r>
            <a:r>
              <a:rPr lang="en-US" dirty="0" err="1"/>
              <a:t>AICP</a:t>
            </a:r>
            <a:r>
              <a:rPr lang="en-US" dirty="0"/>
              <a:t>/PP, </a:t>
            </a:r>
            <a:r>
              <a:rPr lang="en-US" dirty="0" err="1"/>
              <a:t>CEcD</a:t>
            </a:r>
            <a:r>
              <a:rPr lang="en-US" dirty="0"/>
              <a:t>/</a:t>
            </a:r>
            <a:r>
              <a:rPr lang="en-US" dirty="0" err="1"/>
              <a:t>EDP</a:t>
            </a:r>
            <a:endParaRPr lang="en-US" dirty="0"/>
          </a:p>
          <a:p>
            <a:pPr marL="0" indent="0" algn="ctr" fontAlgn="base">
              <a:buNone/>
            </a:pPr>
            <a:r>
              <a:rPr lang="en-US" dirty="0">
                <a:hlinkClick r:id="rId3"/>
              </a:rPr>
              <a:t>leah@brsinc.com</a:t>
            </a:r>
            <a:endParaRPr lang="en-US" dirty="0"/>
          </a:p>
          <a:p>
            <a:pPr marL="0" indent="0" algn="ctr" fontAlgn="base">
              <a:buNone/>
            </a:pPr>
            <a:r>
              <a:rPr lang="en-US" dirty="0"/>
              <a:t>ww.brsinc.com</a:t>
            </a:r>
          </a:p>
          <a:p>
            <a:pPr marL="0" indent="0" algn="ctr" fontAlgn="base">
              <a:buNone/>
            </a:pPr>
            <a:r>
              <a:rPr lang="en-US" dirty="0"/>
              <a:t>Adele Cardenas Malott, P.E.</a:t>
            </a:r>
          </a:p>
          <a:p>
            <a:pPr marL="0" indent="0" algn="ctr" fontAlgn="base">
              <a:buNone/>
            </a:pPr>
            <a:r>
              <a:rPr lang="en-US" dirty="0">
                <a:hlinkClick r:id="rId4"/>
              </a:rPr>
              <a:t>Cardenas.Adele@epa.gov</a:t>
            </a:r>
            <a:endParaRPr lang="en-US" dirty="0"/>
          </a:p>
          <a:p>
            <a:pPr marL="0" indent="0" algn="ctr" fontAlgn="base">
              <a:buNone/>
            </a:pPr>
            <a:r>
              <a:rPr lang="en-US" dirty="0"/>
              <a:t>(214) 665-7210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49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Username/Password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7577" r="2694" b="5587"/>
          <a:stretch/>
        </p:blipFill>
        <p:spPr bwMode="auto">
          <a:xfrm>
            <a:off x="0" y="1529685"/>
            <a:ext cx="9144000" cy="494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3571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New Login Information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7576" r="2694" b="4988"/>
          <a:stretch/>
        </p:blipFill>
        <p:spPr bwMode="auto">
          <a:xfrm>
            <a:off x="0" y="1676400"/>
            <a:ext cx="9144000" cy="498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6142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Role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7" t="6978" r="2525" b="4987"/>
          <a:stretch/>
        </p:blipFill>
        <p:spPr bwMode="auto">
          <a:xfrm>
            <a:off x="0" y="1447800"/>
            <a:ext cx="9144000" cy="501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52400" y="2819400"/>
            <a:ext cx="1524000" cy="1295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96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Role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57" t="6978" r="2525" b="4987"/>
          <a:stretch/>
        </p:blipFill>
        <p:spPr bwMode="auto">
          <a:xfrm>
            <a:off x="0" y="1447800"/>
            <a:ext cx="9144000" cy="501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own Arrow 2"/>
          <p:cNvSpPr/>
          <p:nvPr/>
        </p:nvSpPr>
        <p:spPr>
          <a:xfrm rot="5400000">
            <a:off x="1619250" y="3790950"/>
            <a:ext cx="114300" cy="1066800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4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Assigning Roles in Grants.gov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5" t="7486" r="2693"/>
          <a:stretch/>
        </p:blipFill>
        <p:spPr bwMode="auto">
          <a:xfrm>
            <a:off x="76200" y="1541721"/>
            <a:ext cx="8769927" cy="509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11674139">
            <a:off x="1876249" y="4150402"/>
            <a:ext cx="1524000" cy="2286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1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Log in with MPIN (Marketing Partner Identification Number) 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6379" r="2357" b="39123"/>
          <a:stretch/>
        </p:blipFill>
        <p:spPr bwMode="auto">
          <a:xfrm>
            <a:off x="-20782" y="2667000"/>
            <a:ext cx="914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1800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31BC0DD7-0683-467E-A461-E0770CD139DC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7D1C91B2-73F7-4686-90FC-896C2CCA8FE1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211</Words>
  <Application>Microsoft Office PowerPoint</Application>
  <PresentationFormat>On-screen Show (4:3)</PresentationFormat>
  <Paragraphs>81</Paragraphs>
  <Slides>32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Office Theme</vt:lpstr>
      <vt:lpstr>1_Office Theme</vt:lpstr>
      <vt:lpstr> Grants.gov Demonstration </vt:lpstr>
      <vt:lpstr>Register as Applicant</vt:lpstr>
      <vt:lpstr>Link to DUNS Number</vt:lpstr>
      <vt:lpstr>Create Username/Password</vt:lpstr>
      <vt:lpstr>Use New Login Information</vt:lpstr>
      <vt:lpstr>Check Role</vt:lpstr>
      <vt:lpstr>Check Role</vt:lpstr>
      <vt:lpstr>Assigning Roles in Grants.gov</vt:lpstr>
      <vt:lpstr>Log in with MPIN (Marketing Partner Identification Number)  </vt:lpstr>
      <vt:lpstr>Search by “All” or a Specific Name</vt:lpstr>
      <vt:lpstr>Highlight Name You Wish To Assign Roles</vt:lpstr>
      <vt:lpstr>Move to “Current Roles”</vt:lpstr>
      <vt:lpstr>Funding Opportunity</vt:lpstr>
      <vt:lpstr>Funding Opportunity</vt:lpstr>
      <vt:lpstr>Funding Opportunity</vt:lpstr>
      <vt:lpstr>Funding Opportunity</vt:lpstr>
      <vt:lpstr>Funding Opportunity</vt:lpstr>
      <vt:lpstr>Funding Opportunity</vt:lpstr>
      <vt:lpstr>Funding Opportunity</vt:lpstr>
      <vt:lpstr>Funding Opportunity</vt:lpstr>
      <vt:lpstr>Funding Opportunity</vt:lpstr>
      <vt:lpstr>Funding Opportunity</vt:lpstr>
      <vt:lpstr>Funding Opportunity</vt:lpstr>
      <vt:lpstr>Two Paths</vt:lpstr>
      <vt:lpstr>Application Package</vt:lpstr>
      <vt:lpstr>Create a Workspace with Application </vt:lpstr>
      <vt:lpstr>Invite Participants</vt:lpstr>
      <vt:lpstr>Application Elements</vt:lpstr>
      <vt:lpstr>Editing Application</vt:lpstr>
      <vt:lpstr>Submittal</vt:lpstr>
      <vt:lpstr>Workspaces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Grants.gov Demonstation</dc:title>
  <dc:creator>Alisa Goren</dc:creator>
  <cp:lastModifiedBy>Cardenas, Adele</cp:lastModifiedBy>
  <cp:revision>23</cp:revision>
  <dcterms:created xsi:type="dcterms:W3CDTF">2016-01-07T03:39:51Z</dcterms:created>
  <dcterms:modified xsi:type="dcterms:W3CDTF">2017-05-16T14:22:38Z</dcterms:modified>
</cp:coreProperties>
</file>