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500" r:id="rId3"/>
    <p:sldId id="501" r:id="rId4"/>
    <p:sldId id="504" r:id="rId5"/>
    <p:sldId id="505" r:id="rId6"/>
    <p:sldId id="506" r:id="rId7"/>
    <p:sldId id="507" r:id="rId8"/>
    <p:sldId id="508" r:id="rId9"/>
    <p:sldId id="503" r:id="rId10"/>
    <p:sldId id="509" r:id="rId11"/>
    <p:sldId id="510" r:id="rId12"/>
    <p:sldId id="512" r:id="rId13"/>
    <p:sldId id="511" r:id="rId14"/>
    <p:sldId id="514" r:id="rId15"/>
    <p:sldId id="513" r:id="rId16"/>
    <p:sldId id="516" r:id="rId17"/>
    <p:sldId id="515" r:id="rId18"/>
    <p:sldId id="518" r:id="rId19"/>
    <p:sldId id="519" r:id="rId20"/>
    <p:sldId id="520" r:id="rId21"/>
    <p:sldId id="521" r:id="rId22"/>
    <p:sldId id="524" r:id="rId23"/>
    <p:sldId id="525" r:id="rId24"/>
    <p:sldId id="528" r:id="rId25"/>
    <p:sldId id="526" r:id="rId26"/>
    <p:sldId id="527" r:id="rId27"/>
    <p:sldId id="529" r:id="rId28"/>
    <p:sldId id="522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FF0000"/>
    <a:srgbClr val="006600"/>
    <a:srgbClr val="FFFFCC"/>
    <a:srgbClr val="9933FF"/>
    <a:srgbClr val="000099"/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723B3-4C26-4728-BDB5-7C6C3BBC876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60D6EC0-CE83-42A5-983C-56BA9B7837F4}">
      <dgm:prSet phldrT="[Text]"/>
      <dgm:spPr/>
      <dgm:t>
        <a:bodyPr/>
        <a:lstStyle/>
        <a:p>
          <a:r>
            <a:rPr lang="en-US" dirty="0"/>
            <a:t>Data Extraction </a:t>
          </a:r>
        </a:p>
      </dgm:t>
    </dgm:pt>
    <dgm:pt modelId="{F84665EB-21BB-4B49-BE8F-F726135B082F}" type="parTrans" cxnId="{30E17855-06D0-41E1-8BD8-AF0C0CB2A8CA}">
      <dgm:prSet/>
      <dgm:spPr/>
      <dgm:t>
        <a:bodyPr/>
        <a:lstStyle/>
        <a:p>
          <a:endParaRPr lang="en-US"/>
        </a:p>
      </dgm:t>
    </dgm:pt>
    <dgm:pt modelId="{FEA51844-7A8A-4C9E-9BC0-73E2CF7000CB}" type="sibTrans" cxnId="{30E17855-06D0-41E1-8BD8-AF0C0CB2A8CA}">
      <dgm:prSet/>
      <dgm:spPr/>
      <dgm:t>
        <a:bodyPr/>
        <a:lstStyle/>
        <a:p>
          <a:endParaRPr lang="en-US"/>
        </a:p>
      </dgm:t>
    </dgm:pt>
    <dgm:pt modelId="{28B871F5-20D6-4FDA-B3D4-3D3C11836BD0}">
      <dgm:prSet phldrT="[Text]"/>
      <dgm:spPr/>
      <dgm:t>
        <a:bodyPr/>
        <a:lstStyle/>
        <a:p>
          <a:r>
            <a:rPr lang="en-US" dirty="0"/>
            <a:t>Data Preparation</a:t>
          </a:r>
        </a:p>
      </dgm:t>
    </dgm:pt>
    <dgm:pt modelId="{13338A7D-1325-4892-851F-2DFDD811590E}" type="parTrans" cxnId="{780CEA16-248D-4050-BB6A-EA6E452E6FEE}">
      <dgm:prSet/>
      <dgm:spPr/>
      <dgm:t>
        <a:bodyPr/>
        <a:lstStyle/>
        <a:p>
          <a:endParaRPr lang="en-US"/>
        </a:p>
      </dgm:t>
    </dgm:pt>
    <dgm:pt modelId="{C42DDBDB-263B-40EC-BFB8-035745410EFC}" type="sibTrans" cxnId="{780CEA16-248D-4050-BB6A-EA6E452E6FEE}">
      <dgm:prSet/>
      <dgm:spPr/>
      <dgm:t>
        <a:bodyPr/>
        <a:lstStyle/>
        <a:p>
          <a:endParaRPr lang="en-US"/>
        </a:p>
      </dgm:t>
    </dgm:pt>
    <dgm:pt modelId="{B23982AC-972C-4E0D-8BFC-5CC3AB966B47}" type="pres">
      <dgm:prSet presAssocID="{46F723B3-4C26-4728-BDB5-7C6C3BBC876C}" presName="Name0" presStyleCnt="0">
        <dgm:presLayoutVars>
          <dgm:dir/>
          <dgm:resizeHandles val="exact"/>
        </dgm:presLayoutVars>
      </dgm:prSet>
      <dgm:spPr/>
    </dgm:pt>
    <dgm:pt modelId="{04D7E1CA-E46F-4481-B25D-35380C0CC721}" type="pres">
      <dgm:prSet presAssocID="{760D6EC0-CE83-42A5-983C-56BA9B7837F4}" presName="node" presStyleLbl="node1" presStyleIdx="0" presStyleCnt="2">
        <dgm:presLayoutVars>
          <dgm:bulletEnabled val="1"/>
        </dgm:presLayoutVars>
      </dgm:prSet>
      <dgm:spPr/>
    </dgm:pt>
    <dgm:pt modelId="{3015FAE2-6164-440D-9D35-FCECC9D5C1B1}" type="pres">
      <dgm:prSet presAssocID="{FEA51844-7A8A-4C9E-9BC0-73E2CF7000CB}" presName="sibTrans" presStyleLbl="sibTrans2D1" presStyleIdx="0" presStyleCnt="1"/>
      <dgm:spPr/>
    </dgm:pt>
    <dgm:pt modelId="{9F2B2306-7D0B-4CEA-9F2A-2B7334534966}" type="pres">
      <dgm:prSet presAssocID="{FEA51844-7A8A-4C9E-9BC0-73E2CF7000CB}" presName="connectorText" presStyleLbl="sibTrans2D1" presStyleIdx="0" presStyleCnt="1"/>
      <dgm:spPr/>
    </dgm:pt>
    <dgm:pt modelId="{ABBF4580-9139-477A-B7A3-5CDCDD25956C}" type="pres">
      <dgm:prSet presAssocID="{28B871F5-20D6-4FDA-B3D4-3D3C11836BD0}" presName="node" presStyleLbl="node1" presStyleIdx="1" presStyleCnt="2">
        <dgm:presLayoutVars>
          <dgm:bulletEnabled val="1"/>
        </dgm:presLayoutVars>
      </dgm:prSet>
      <dgm:spPr/>
    </dgm:pt>
  </dgm:ptLst>
  <dgm:cxnLst>
    <dgm:cxn modelId="{780CEA16-248D-4050-BB6A-EA6E452E6FEE}" srcId="{46F723B3-4C26-4728-BDB5-7C6C3BBC876C}" destId="{28B871F5-20D6-4FDA-B3D4-3D3C11836BD0}" srcOrd="1" destOrd="0" parTransId="{13338A7D-1325-4892-851F-2DFDD811590E}" sibTransId="{C42DDBDB-263B-40EC-BFB8-035745410EFC}"/>
    <dgm:cxn modelId="{40D8B421-0D96-49C2-B472-587E9B6260C8}" type="presOf" srcId="{46F723B3-4C26-4728-BDB5-7C6C3BBC876C}" destId="{B23982AC-972C-4E0D-8BFC-5CC3AB966B47}" srcOrd="0" destOrd="0" presId="urn:microsoft.com/office/officeart/2005/8/layout/process1"/>
    <dgm:cxn modelId="{B48D3433-352D-449C-BDA5-347422BBF235}" type="presOf" srcId="{760D6EC0-CE83-42A5-983C-56BA9B7837F4}" destId="{04D7E1CA-E46F-4481-B25D-35380C0CC721}" srcOrd="0" destOrd="0" presId="urn:microsoft.com/office/officeart/2005/8/layout/process1"/>
    <dgm:cxn modelId="{A117EA42-F392-469A-AB6A-77E008CCCB2C}" type="presOf" srcId="{FEA51844-7A8A-4C9E-9BC0-73E2CF7000CB}" destId="{9F2B2306-7D0B-4CEA-9F2A-2B7334534966}" srcOrd="1" destOrd="0" presId="urn:microsoft.com/office/officeart/2005/8/layout/process1"/>
    <dgm:cxn modelId="{30E17855-06D0-41E1-8BD8-AF0C0CB2A8CA}" srcId="{46F723B3-4C26-4728-BDB5-7C6C3BBC876C}" destId="{760D6EC0-CE83-42A5-983C-56BA9B7837F4}" srcOrd="0" destOrd="0" parTransId="{F84665EB-21BB-4B49-BE8F-F726135B082F}" sibTransId="{FEA51844-7A8A-4C9E-9BC0-73E2CF7000CB}"/>
    <dgm:cxn modelId="{FF2CE6B7-F50E-4ED5-9658-E4670F15AE8A}" type="presOf" srcId="{FEA51844-7A8A-4C9E-9BC0-73E2CF7000CB}" destId="{3015FAE2-6164-440D-9D35-FCECC9D5C1B1}" srcOrd="0" destOrd="0" presId="urn:microsoft.com/office/officeart/2005/8/layout/process1"/>
    <dgm:cxn modelId="{480AC5E0-5B8A-436A-8D36-8A81CC884E5B}" type="presOf" srcId="{28B871F5-20D6-4FDA-B3D4-3D3C11836BD0}" destId="{ABBF4580-9139-477A-B7A3-5CDCDD25956C}" srcOrd="0" destOrd="0" presId="urn:microsoft.com/office/officeart/2005/8/layout/process1"/>
    <dgm:cxn modelId="{DE398BD4-4557-4387-A3A2-813E703C2EBC}" type="presParOf" srcId="{B23982AC-972C-4E0D-8BFC-5CC3AB966B47}" destId="{04D7E1CA-E46F-4481-B25D-35380C0CC721}" srcOrd="0" destOrd="0" presId="urn:microsoft.com/office/officeart/2005/8/layout/process1"/>
    <dgm:cxn modelId="{A5F95D5C-16DC-4B5A-A1AC-C826C947B724}" type="presParOf" srcId="{B23982AC-972C-4E0D-8BFC-5CC3AB966B47}" destId="{3015FAE2-6164-440D-9D35-FCECC9D5C1B1}" srcOrd="1" destOrd="0" presId="urn:microsoft.com/office/officeart/2005/8/layout/process1"/>
    <dgm:cxn modelId="{A749DEB0-9DAF-4D8C-82D0-8AEB54B63526}" type="presParOf" srcId="{3015FAE2-6164-440D-9D35-FCECC9D5C1B1}" destId="{9F2B2306-7D0B-4CEA-9F2A-2B7334534966}" srcOrd="0" destOrd="0" presId="urn:microsoft.com/office/officeart/2005/8/layout/process1"/>
    <dgm:cxn modelId="{D59C1B92-E269-4C92-ADCB-0D2D917A57E3}" type="presParOf" srcId="{B23982AC-972C-4E0D-8BFC-5CC3AB966B47}" destId="{ABBF4580-9139-477A-B7A3-5CDCDD25956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BF4A3F-0235-489E-8669-6EEEB76F6A5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A3EB0DC-26B4-41D6-858F-E9AB2E4BA9D9}">
      <dgm:prSet phldrT="[Text]"/>
      <dgm:spPr/>
      <dgm:t>
        <a:bodyPr/>
        <a:lstStyle/>
        <a:p>
          <a:r>
            <a:rPr lang="en-US" dirty="0"/>
            <a:t>User Input</a:t>
          </a:r>
        </a:p>
      </dgm:t>
    </dgm:pt>
    <dgm:pt modelId="{CC1C2EA0-9C69-4878-931D-41CA0B95CFF6}" type="parTrans" cxnId="{093F99B8-6FF5-4E9A-849A-223B783ED709}">
      <dgm:prSet/>
      <dgm:spPr/>
      <dgm:t>
        <a:bodyPr/>
        <a:lstStyle/>
        <a:p>
          <a:endParaRPr lang="en-US"/>
        </a:p>
      </dgm:t>
    </dgm:pt>
    <dgm:pt modelId="{BD0DF4CC-CE89-41A5-88C2-F429634338CB}" type="sibTrans" cxnId="{093F99B8-6FF5-4E9A-849A-223B783ED709}">
      <dgm:prSet/>
      <dgm:spPr/>
      <dgm:t>
        <a:bodyPr/>
        <a:lstStyle/>
        <a:p>
          <a:endParaRPr lang="en-US"/>
        </a:p>
      </dgm:t>
    </dgm:pt>
    <dgm:pt modelId="{D6B4FE40-FF44-423E-96B3-7F061D8E2697}">
      <dgm:prSet phldrT="[Text]"/>
      <dgm:spPr/>
      <dgm:t>
        <a:bodyPr/>
        <a:lstStyle/>
        <a:p>
          <a:r>
            <a:rPr lang="en-US" dirty="0"/>
            <a:t>CPM / PERT</a:t>
          </a:r>
        </a:p>
      </dgm:t>
    </dgm:pt>
    <dgm:pt modelId="{91351B71-2E6E-47A7-9C48-F0FFEA01043E}" type="parTrans" cxnId="{4F5C8348-475D-42FE-B285-EA2DF959C55D}">
      <dgm:prSet/>
      <dgm:spPr/>
      <dgm:t>
        <a:bodyPr/>
        <a:lstStyle/>
        <a:p>
          <a:endParaRPr lang="en-US"/>
        </a:p>
      </dgm:t>
    </dgm:pt>
    <dgm:pt modelId="{90DDD47F-B99F-4D4D-968E-FA14A6C79467}" type="sibTrans" cxnId="{4F5C8348-475D-42FE-B285-EA2DF959C55D}">
      <dgm:prSet/>
      <dgm:spPr/>
      <dgm:t>
        <a:bodyPr/>
        <a:lstStyle/>
        <a:p>
          <a:endParaRPr lang="en-US"/>
        </a:p>
      </dgm:t>
    </dgm:pt>
    <dgm:pt modelId="{D4FF0F2F-E07B-4DFE-8F0F-8C048ACCAB25}">
      <dgm:prSet phldrT="[Text]"/>
      <dgm:spPr/>
      <dgm:t>
        <a:bodyPr/>
        <a:lstStyle/>
        <a:p>
          <a:r>
            <a:rPr lang="en-US" dirty="0"/>
            <a:t>Output </a:t>
          </a:r>
        </a:p>
      </dgm:t>
    </dgm:pt>
    <dgm:pt modelId="{329B658D-D552-4C0F-8397-2529938ACD1C}" type="parTrans" cxnId="{D2FD4922-6B69-4898-9A29-23A922336AD4}">
      <dgm:prSet/>
      <dgm:spPr/>
      <dgm:t>
        <a:bodyPr/>
        <a:lstStyle/>
        <a:p>
          <a:endParaRPr lang="en-US"/>
        </a:p>
      </dgm:t>
    </dgm:pt>
    <dgm:pt modelId="{322DDF97-39EB-4785-A462-AD1CB9EACACD}" type="sibTrans" cxnId="{D2FD4922-6B69-4898-9A29-23A922336AD4}">
      <dgm:prSet/>
      <dgm:spPr/>
      <dgm:t>
        <a:bodyPr/>
        <a:lstStyle/>
        <a:p>
          <a:endParaRPr lang="en-US"/>
        </a:p>
      </dgm:t>
    </dgm:pt>
    <dgm:pt modelId="{13458DAB-26AD-4429-A7CC-988F52A9149B}" type="pres">
      <dgm:prSet presAssocID="{38BF4A3F-0235-489E-8669-6EEEB76F6A54}" presName="linearFlow" presStyleCnt="0">
        <dgm:presLayoutVars>
          <dgm:resizeHandles val="exact"/>
        </dgm:presLayoutVars>
      </dgm:prSet>
      <dgm:spPr/>
    </dgm:pt>
    <dgm:pt modelId="{593F3CFF-B0B7-49C7-BF2B-AC52063097EA}" type="pres">
      <dgm:prSet presAssocID="{6A3EB0DC-26B4-41D6-858F-E9AB2E4BA9D9}" presName="node" presStyleLbl="node1" presStyleIdx="0" presStyleCnt="3" custLinFactNeighborY="-25290">
        <dgm:presLayoutVars>
          <dgm:bulletEnabled val="1"/>
        </dgm:presLayoutVars>
      </dgm:prSet>
      <dgm:spPr/>
    </dgm:pt>
    <dgm:pt modelId="{2C99BF83-4094-4241-A861-E9B288D260CF}" type="pres">
      <dgm:prSet presAssocID="{BD0DF4CC-CE89-41A5-88C2-F429634338CB}" presName="sibTrans" presStyleLbl="sibTrans2D1" presStyleIdx="0" presStyleCnt="2"/>
      <dgm:spPr/>
    </dgm:pt>
    <dgm:pt modelId="{8B327877-03F4-49C3-9B59-B601CCE81805}" type="pres">
      <dgm:prSet presAssocID="{BD0DF4CC-CE89-41A5-88C2-F429634338CB}" presName="connectorText" presStyleLbl="sibTrans2D1" presStyleIdx="0" presStyleCnt="2"/>
      <dgm:spPr/>
    </dgm:pt>
    <dgm:pt modelId="{187643EF-BBD8-4E0B-8647-FF7E667F7BCD}" type="pres">
      <dgm:prSet presAssocID="{D6B4FE40-FF44-423E-96B3-7F061D8E2697}" presName="node" presStyleLbl="node1" presStyleIdx="1" presStyleCnt="3">
        <dgm:presLayoutVars>
          <dgm:bulletEnabled val="1"/>
        </dgm:presLayoutVars>
      </dgm:prSet>
      <dgm:spPr/>
    </dgm:pt>
    <dgm:pt modelId="{6E41B66D-C11E-4FDB-AEAC-F26C2BE8D267}" type="pres">
      <dgm:prSet presAssocID="{90DDD47F-B99F-4D4D-968E-FA14A6C79467}" presName="sibTrans" presStyleLbl="sibTrans2D1" presStyleIdx="1" presStyleCnt="2"/>
      <dgm:spPr/>
    </dgm:pt>
    <dgm:pt modelId="{82D11CE9-66EC-4105-BF5B-1AE8CC36EEF9}" type="pres">
      <dgm:prSet presAssocID="{90DDD47F-B99F-4D4D-968E-FA14A6C79467}" presName="connectorText" presStyleLbl="sibTrans2D1" presStyleIdx="1" presStyleCnt="2"/>
      <dgm:spPr/>
    </dgm:pt>
    <dgm:pt modelId="{5CF867E9-719B-4BD6-9EAC-85E4D96BEC65}" type="pres">
      <dgm:prSet presAssocID="{D4FF0F2F-E07B-4DFE-8F0F-8C048ACCAB25}" presName="node" presStyleLbl="node1" presStyleIdx="2" presStyleCnt="3">
        <dgm:presLayoutVars>
          <dgm:bulletEnabled val="1"/>
        </dgm:presLayoutVars>
      </dgm:prSet>
      <dgm:spPr/>
    </dgm:pt>
  </dgm:ptLst>
  <dgm:cxnLst>
    <dgm:cxn modelId="{D2FD4922-6B69-4898-9A29-23A922336AD4}" srcId="{38BF4A3F-0235-489E-8669-6EEEB76F6A54}" destId="{D4FF0F2F-E07B-4DFE-8F0F-8C048ACCAB25}" srcOrd="2" destOrd="0" parTransId="{329B658D-D552-4C0F-8397-2529938ACD1C}" sibTransId="{322DDF97-39EB-4785-A462-AD1CB9EACACD}"/>
    <dgm:cxn modelId="{5256232B-33EB-4551-AC79-6F5235609181}" type="presOf" srcId="{38BF4A3F-0235-489E-8669-6EEEB76F6A54}" destId="{13458DAB-26AD-4429-A7CC-988F52A9149B}" srcOrd="0" destOrd="0" presId="urn:microsoft.com/office/officeart/2005/8/layout/process2"/>
    <dgm:cxn modelId="{4F5C8348-475D-42FE-B285-EA2DF959C55D}" srcId="{38BF4A3F-0235-489E-8669-6EEEB76F6A54}" destId="{D6B4FE40-FF44-423E-96B3-7F061D8E2697}" srcOrd="1" destOrd="0" parTransId="{91351B71-2E6E-47A7-9C48-F0FFEA01043E}" sibTransId="{90DDD47F-B99F-4D4D-968E-FA14A6C79467}"/>
    <dgm:cxn modelId="{B670E585-B5FF-4064-9A96-6A96DECB52BF}" type="presOf" srcId="{BD0DF4CC-CE89-41A5-88C2-F429634338CB}" destId="{2C99BF83-4094-4241-A861-E9B288D260CF}" srcOrd="0" destOrd="0" presId="urn:microsoft.com/office/officeart/2005/8/layout/process2"/>
    <dgm:cxn modelId="{43E74589-042B-4898-A809-7C2CAD0FFA36}" type="presOf" srcId="{90DDD47F-B99F-4D4D-968E-FA14A6C79467}" destId="{82D11CE9-66EC-4105-BF5B-1AE8CC36EEF9}" srcOrd="1" destOrd="0" presId="urn:microsoft.com/office/officeart/2005/8/layout/process2"/>
    <dgm:cxn modelId="{4C329F8C-1B45-4ECF-9E9F-E315846475B1}" type="presOf" srcId="{D6B4FE40-FF44-423E-96B3-7F061D8E2697}" destId="{187643EF-BBD8-4E0B-8647-FF7E667F7BCD}" srcOrd="0" destOrd="0" presId="urn:microsoft.com/office/officeart/2005/8/layout/process2"/>
    <dgm:cxn modelId="{3F32389F-E04B-4ED9-9D12-20A50CABDA68}" type="presOf" srcId="{90DDD47F-B99F-4D4D-968E-FA14A6C79467}" destId="{6E41B66D-C11E-4FDB-AEAC-F26C2BE8D267}" srcOrd="0" destOrd="0" presId="urn:microsoft.com/office/officeart/2005/8/layout/process2"/>
    <dgm:cxn modelId="{82BDC2A7-0381-438E-A00C-6C3FAC46B398}" type="presOf" srcId="{6A3EB0DC-26B4-41D6-858F-E9AB2E4BA9D9}" destId="{593F3CFF-B0B7-49C7-BF2B-AC52063097EA}" srcOrd="0" destOrd="0" presId="urn:microsoft.com/office/officeart/2005/8/layout/process2"/>
    <dgm:cxn modelId="{CAECB9B2-904C-4C0D-A32B-5D022782A67A}" type="presOf" srcId="{D4FF0F2F-E07B-4DFE-8F0F-8C048ACCAB25}" destId="{5CF867E9-719B-4BD6-9EAC-85E4D96BEC65}" srcOrd="0" destOrd="0" presId="urn:microsoft.com/office/officeart/2005/8/layout/process2"/>
    <dgm:cxn modelId="{093F99B8-6FF5-4E9A-849A-223B783ED709}" srcId="{38BF4A3F-0235-489E-8669-6EEEB76F6A54}" destId="{6A3EB0DC-26B4-41D6-858F-E9AB2E4BA9D9}" srcOrd="0" destOrd="0" parTransId="{CC1C2EA0-9C69-4878-931D-41CA0B95CFF6}" sibTransId="{BD0DF4CC-CE89-41A5-88C2-F429634338CB}"/>
    <dgm:cxn modelId="{3526F3D6-7467-439F-A091-A9887F81AAA7}" type="presOf" srcId="{BD0DF4CC-CE89-41A5-88C2-F429634338CB}" destId="{8B327877-03F4-49C3-9B59-B601CCE81805}" srcOrd="1" destOrd="0" presId="urn:microsoft.com/office/officeart/2005/8/layout/process2"/>
    <dgm:cxn modelId="{E3F8A12D-4A73-48F5-A8F8-AE3352E188E4}" type="presParOf" srcId="{13458DAB-26AD-4429-A7CC-988F52A9149B}" destId="{593F3CFF-B0B7-49C7-BF2B-AC52063097EA}" srcOrd="0" destOrd="0" presId="urn:microsoft.com/office/officeart/2005/8/layout/process2"/>
    <dgm:cxn modelId="{42DCE3B9-948F-488A-8C40-598CE68EA3BA}" type="presParOf" srcId="{13458DAB-26AD-4429-A7CC-988F52A9149B}" destId="{2C99BF83-4094-4241-A861-E9B288D260CF}" srcOrd="1" destOrd="0" presId="urn:microsoft.com/office/officeart/2005/8/layout/process2"/>
    <dgm:cxn modelId="{E9C56EBF-847F-4A67-AF7E-ABDF0D5F73C3}" type="presParOf" srcId="{2C99BF83-4094-4241-A861-E9B288D260CF}" destId="{8B327877-03F4-49C3-9B59-B601CCE81805}" srcOrd="0" destOrd="0" presId="urn:microsoft.com/office/officeart/2005/8/layout/process2"/>
    <dgm:cxn modelId="{863959B3-0131-4238-8D0E-4DC3096B41FF}" type="presParOf" srcId="{13458DAB-26AD-4429-A7CC-988F52A9149B}" destId="{187643EF-BBD8-4E0B-8647-FF7E667F7BCD}" srcOrd="2" destOrd="0" presId="urn:microsoft.com/office/officeart/2005/8/layout/process2"/>
    <dgm:cxn modelId="{E4078C13-3461-44D0-97E6-406BFCD12BF2}" type="presParOf" srcId="{13458DAB-26AD-4429-A7CC-988F52A9149B}" destId="{6E41B66D-C11E-4FDB-AEAC-F26C2BE8D267}" srcOrd="3" destOrd="0" presId="urn:microsoft.com/office/officeart/2005/8/layout/process2"/>
    <dgm:cxn modelId="{4141C530-5B24-495B-9EED-47A3E8931D2F}" type="presParOf" srcId="{6E41B66D-C11E-4FDB-AEAC-F26C2BE8D267}" destId="{82D11CE9-66EC-4105-BF5B-1AE8CC36EEF9}" srcOrd="0" destOrd="0" presId="urn:microsoft.com/office/officeart/2005/8/layout/process2"/>
    <dgm:cxn modelId="{1FF5EDDF-845A-46DC-9996-13107F852CDD}" type="presParOf" srcId="{13458DAB-26AD-4429-A7CC-988F52A9149B}" destId="{5CF867E9-719B-4BD6-9EAC-85E4D96BEC6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7E1CA-E46F-4481-B25D-35380C0CC721}">
      <dsp:nvSpPr>
        <dsp:cNvPr id="0" name=""/>
        <dsp:cNvSpPr/>
      </dsp:nvSpPr>
      <dsp:spPr>
        <a:xfrm>
          <a:off x="1190" y="1270297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Data Extraction </a:t>
          </a:r>
        </a:p>
      </dsp:txBody>
      <dsp:txXfrm>
        <a:off x="45809" y="1314916"/>
        <a:ext cx="2449769" cy="1434166"/>
      </dsp:txXfrm>
    </dsp:sp>
    <dsp:sp modelId="{3015FAE2-6164-440D-9D35-FCECC9D5C1B1}">
      <dsp:nvSpPr>
        <dsp:cNvPr id="0" name=""/>
        <dsp:cNvSpPr/>
      </dsp:nvSpPr>
      <dsp:spPr>
        <a:xfrm>
          <a:off x="2794099" y="1717163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794099" y="1843098"/>
        <a:ext cx="376788" cy="377803"/>
      </dsp:txXfrm>
    </dsp:sp>
    <dsp:sp modelId="{ABBF4580-9139-477A-B7A3-5CDCDD25956C}">
      <dsp:nvSpPr>
        <dsp:cNvPr id="0" name=""/>
        <dsp:cNvSpPr/>
      </dsp:nvSpPr>
      <dsp:spPr>
        <a:xfrm>
          <a:off x="3555801" y="1270297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Data Preparation</a:t>
          </a:r>
        </a:p>
      </dsp:txBody>
      <dsp:txXfrm>
        <a:off x="3600420" y="1314916"/>
        <a:ext cx="2449769" cy="1434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F3CFF-B0B7-49C7-BF2B-AC52063097EA}">
      <dsp:nvSpPr>
        <dsp:cNvPr id="0" name=""/>
        <dsp:cNvSpPr/>
      </dsp:nvSpPr>
      <dsp:spPr>
        <a:xfrm>
          <a:off x="518830" y="0"/>
          <a:ext cx="2138516" cy="1188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User Input</a:t>
          </a:r>
        </a:p>
      </dsp:txBody>
      <dsp:txXfrm>
        <a:off x="553627" y="34797"/>
        <a:ext cx="2068922" cy="1118470"/>
      </dsp:txXfrm>
    </dsp:sp>
    <dsp:sp modelId="{2C99BF83-4094-4241-A861-E9B288D260CF}">
      <dsp:nvSpPr>
        <dsp:cNvPr id="0" name=""/>
        <dsp:cNvSpPr/>
      </dsp:nvSpPr>
      <dsp:spPr>
        <a:xfrm rot="5400000">
          <a:off x="1365326" y="1217766"/>
          <a:ext cx="445524" cy="534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1427700" y="1262319"/>
        <a:ext cx="320777" cy="311867"/>
      </dsp:txXfrm>
    </dsp:sp>
    <dsp:sp modelId="{187643EF-BBD8-4E0B-8647-FF7E667F7BCD}">
      <dsp:nvSpPr>
        <dsp:cNvPr id="0" name=""/>
        <dsp:cNvSpPr/>
      </dsp:nvSpPr>
      <dsp:spPr>
        <a:xfrm>
          <a:off x="518830" y="1782097"/>
          <a:ext cx="2138516" cy="1188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CPM / PERT</a:t>
          </a:r>
        </a:p>
      </dsp:txBody>
      <dsp:txXfrm>
        <a:off x="553627" y="1816894"/>
        <a:ext cx="2068922" cy="1118470"/>
      </dsp:txXfrm>
    </dsp:sp>
    <dsp:sp modelId="{6E41B66D-C11E-4FDB-AEAC-F26C2BE8D267}">
      <dsp:nvSpPr>
        <dsp:cNvPr id="0" name=""/>
        <dsp:cNvSpPr/>
      </dsp:nvSpPr>
      <dsp:spPr>
        <a:xfrm rot="5400000">
          <a:off x="1365326" y="2999863"/>
          <a:ext cx="445524" cy="534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1427700" y="3044416"/>
        <a:ext cx="320777" cy="311867"/>
      </dsp:txXfrm>
    </dsp:sp>
    <dsp:sp modelId="{5CF867E9-719B-4BD6-9EAC-85E4D96BEC65}">
      <dsp:nvSpPr>
        <dsp:cNvPr id="0" name=""/>
        <dsp:cNvSpPr/>
      </dsp:nvSpPr>
      <dsp:spPr>
        <a:xfrm>
          <a:off x="518830" y="3564194"/>
          <a:ext cx="2138516" cy="1188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Output </a:t>
          </a:r>
        </a:p>
      </dsp:txBody>
      <dsp:txXfrm>
        <a:off x="553627" y="3598991"/>
        <a:ext cx="2068922" cy="1118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097FCE0-A24F-43B5-94C5-5941D3811300}" type="datetime1">
              <a:rPr lang="en-US" altLang="en-US"/>
              <a:pPr/>
              <a:t>11/16/2017</a:t>
            </a:fld>
            <a:endParaRPr lang="en-US" altLang="en-US" dirty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 dirty="0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1A62F23-043B-4976-8E7D-E4C14575C9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5507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A5FFE0C-E620-404D-9440-34DBA4C1FF92}" type="datetime1">
              <a:rPr lang="en-US" altLang="en-US"/>
              <a:pPr/>
              <a:t>11/16/2017</a:t>
            </a:fld>
            <a:endParaRPr lang="en-US" alt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15FDEA4-04EA-438A-91EA-6930B06861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0350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6F8AFB7E-DD03-4C89-B512-653854FD273E}" type="slidenum">
              <a:rPr lang="en-US" altLang="en-US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70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FDEA4-04EA-438A-91EA-6930B06861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99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FDEA4-04EA-438A-91EA-6930B06861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630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FDEA4-04EA-438A-91EA-6930B06861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689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FDEA4-04EA-438A-91EA-6930B06861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024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FDEA4-04EA-438A-91EA-6930B06861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5445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FDEA4-04EA-438A-91EA-6930B0686145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317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19947-4779-42E7-A4D0-BA52FC1D4ABE}" type="datetime1">
              <a:rPr lang="en-US"/>
              <a:pPr>
                <a:defRPr/>
              </a:pPr>
              <a:t>11/16/2017</a:t>
            </a:fld>
            <a:endParaRPr lang="en-US" dirty="0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569B16-FB51-43FE-85A4-5BE6D4727A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93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20EB-6238-40BD-9466-6C7EA0418BDE}" type="datetime1">
              <a:rPr lang="en-US"/>
              <a:pPr>
                <a:defRPr/>
              </a:pPr>
              <a:t>11/16/2017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E80E8-D0CC-4936-AA46-1AC2B6907D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128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DB7E-2123-4D99-8AC3-7E8576973368}" type="datetime1">
              <a:rPr lang="en-US"/>
              <a:pPr>
                <a:defRPr/>
              </a:pPr>
              <a:t>11/16/2017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30F6-ECA1-42A8-9231-8C2756FA65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28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B624-25B7-4D4B-BD86-5081F924DB93}" type="datetime1">
              <a:rPr lang="en-US"/>
              <a:pPr>
                <a:defRPr/>
              </a:pPr>
              <a:t>11/16/2017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76356-7029-42F5-80CF-E526A6DE44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16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3DE6-BA38-4CF2-A870-DBC6DB1B0DD3}" type="datetime1">
              <a:rPr lang="en-US"/>
              <a:pPr>
                <a:defRPr/>
              </a:pPr>
              <a:t>11/16/2017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566C-9F54-4ED8-BEBE-2308F1D304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87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B96A-ADD2-4859-BE5B-49B987293412}" type="datetime1">
              <a:rPr lang="en-US"/>
              <a:pPr>
                <a:defRPr/>
              </a:pPr>
              <a:t>11/16/2017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FF0F-8CBA-4266-8E38-9614301F15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401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767A5B-D37D-4F38-BA12-5D54D9D0BED6}" type="datetime1">
              <a:rPr lang="en-US"/>
              <a:pPr>
                <a:defRPr/>
              </a:pPr>
              <a:t>11/16/2017</a:t>
            </a:fld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79070B-1F1D-4A14-BA9B-73785772F1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71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BF0F-AD56-4DE6-B08D-22E42DEB1DDC}" type="datetime1">
              <a:rPr lang="en-US"/>
              <a:pPr>
                <a:defRPr/>
              </a:pPr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2EC677-4120-40DF-A88A-4AE6D4E0CC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578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4F3B2-B80C-452A-A029-2424F355BCD4}" type="datetime1">
              <a:rPr lang="en-US"/>
              <a:pPr>
                <a:defRPr/>
              </a:pPr>
              <a:t>11/16/2017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2825-E9A2-48D7-B344-E8BE9A84BB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95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BAB2E-E5C9-4FFA-9811-3518B4D5BE3A}" type="datetime1">
              <a:rPr lang="en-US"/>
              <a:pPr>
                <a:defRPr/>
              </a:pPr>
              <a:t>11/16/2017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964E-5051-4AA4-BCB7-8F87DCFF1E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371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F6B63-50FF-4094-A1FB-16EF8CD7CCDE}" type="datetime1">
              <a:rPr lang="en-US"/>
              <a:pPr>
                <a:defRPr/>
              </a:pPr>
              <a:t>11/16/2017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FE46-75B5-462A-A200-0B0CF503F2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321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AE302C-AF52-4E53-A4DA-650810505990}" type="datetime1">
              <a:rPr lang="en-US"/>
              <a:pPr>
                <a:defRPr/>
              </a:pPr>
              <a:t>11/16/2017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accent2"/>
                </a:solidFill>
                <a:latin typeface="Georgia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7E5924FC-4A3C-440B-926E-1E91DA1381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6" r:id="rId5"/>
    <p:sldLayoutId id="2147483727" r:id="rId6"/>
    <p:sldLayoutId id="2147483721" r:id="rId7"/>
    <p:sldLayoutId id="2147483720" r:id="rId8"/>
    <p:sldLayoutId id="2147483719" r:id="rId9"/>
    <p:sldLayoutId id="2147483718" r:id="rId10"/>
    <p:sldLayoutId id="21474837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utrgv.edu/_files/assets/images/logo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The University of Texas Rio Grande Valley"/>
          <p:cNvPicPr>
            <a:picLocks noChangeAspect="1" noChangeArrowheads="1"/>
          </p:cNvPicPr>
          <p:nvPr/>
        </p:nvPicPr>
        <p:blipFill>
          <a:blip r:embed="rId3" r:link="rId4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" y="98981"/>
            <a:ext cx="2368076" cy="637558"/>
          </a:xfrm>
          <a:prstGeom prst="rect">
            <a:avLst/>
          </a:prstGeom>
          <a:noFill/>
          <a:effectLst>
            <a:glow rad="25400">
              <a:schemeClr val="accent1">
                <a:alpha val="40000"/>
              </a:schemeClr>
            </a:glow>
            <a:outerShdw blurRad="63500" dist="38100" dir="5400000" sx="104000" sy="104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804957"/>
            <a:ext cx="8382000" cy="1470025"/>
          </a:xfrm>
          <a:ln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Framework For A Tool For Contract Time Determination System</a:t>
            </a:r>
            <a:endParaRPr lang="en-US" altLang="zh-CN" sz="3600" b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1" y="90208"/>
            <a:ext cx="4870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UNIVERSITY OF TEXAS RIO GRANDE VALLEY</a:t>
            </a:r>
            <a:endParaRPr lang="en-US" altLang="zh-CN" sz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COLLEGE OF ENGINEERING AND COMPUTER SCIENCE</a:t>
            </a:r>
          </a:p>
          <a:p>
            <a:pPr>
              <a:defRPr/>
            </a:pPr>
            <a:r>
              <a:rPr lang="en-US" altLang="zh-CN" sz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CIVIL ENGINEERING DEPARTMENT</a:t>
            </a:r>
            <a:r>
              <a:rPr lang="en-US" altLang="zh-CN" sz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-23446" y="5763821"/>
            <a:ext cx="449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PI: </a:t>
            </a:r>
            <a:r>
              <a:rPr lang="en-US" alt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Mohamed Abdel-Raheem, </a:t>
            </a:r>
          </a:p>
          <a:p>
            <a:pPr algn="ctr" eaLnBrk="1" hangingPunct="1"/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PhD, PMP, LEED GA, LSSGB, CM-BIM, CM-Lean</a:t>
            </a:r>
          </a:p>
          <a:p>
            <a:pPr algn="ctr" eaLnBrk="1" hangingPunct="1"/>
            <a:r>
              <a:rPr lang="en-US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Assistant Professor – Civil Engineering Dept.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472354" y="5775000"/>
            <a:ext cx="449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Co-PI: </a:t>
            </a:r>
            <a:r>
              <a:rPr lang="en-US" alt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Sophie Wang, 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PhD</a:t>
            </a:r>
          </a:p>
          <a:p>
            <a:pPr algn="ctr" eaLnBrk="1" hangingPunct="1"/>
            <a:r>
              <a:rPr lang="en-US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Associate Professor – Math and Statistical Science Dept.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DEAED37-2B4F-40FB-A0AC-5DBA18CDD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835" y="4414597"/>
            <a:ext cx="62280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Cuauhtemoc Torres Cantu</a:t>
            </a:r>
          </a:p>
          <a:p>
            <a:pPr algn="ctr" eaLnBrk="1" hangingPunct="1"/>
            <a:r>
              <a:rPr lang="en-US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Graduate Student – Civil Engineering Department.</a:t>
            </a:r>
          </a:p>
          <a:p>
            <a:pPr algn="ctr" eaLnBrk="1" hangingPunct="1"/>
            <a:r>
              <a:rPr lang="en-US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University of Texas Rio Grande Valley.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98CA0-AF38-4F37-945D-0A4837D0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476"/>
            <a:ext cx="8229600" cy="1066800"/>
          </a:xfrm>
        </p:spPr>
        <p:txBody>
          <a:bodyPr/>
          <a:lstStyle/>
          <a:p>
            <a:r>
              <a:rPr lang="en-US" dirty="0"/>
              <a:t>2. Daily Work Summary Reports (DWR)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8143-C74F-4728-991F-DA9C8D9F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79E36-D6A7-457C-93C4-C3A81E26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8A02B-4131-40D8-8274-556C4F7B9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39" y="1298819"/>
            <a:ext cx="5787889" cy="50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D5F5-C24B-434B-9EDE-85FEBA87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9521"/>
            <a:ext cx="8229600" cy="1066800"/>
          </a:xfrm>
        </p:spPr>
        <p:txBody>
          <a:bodyPr/>
          <a:lstStyle/>
          <a:p>
            <a:r>
              <a:rPr lang="en-US" dirty="0"/>
              <a:t>3. TxDOT Timeline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B485B-0307-4B59-9C73-60C184DA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E1991-6B6C-4FFF-B6EE-22E2F463A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9" y="1626321"/>
            <a:ext cx="8891817" cy="3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7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10486"/>
            <a:ext cx="8229600" cy="10668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4-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1" y="1211493"/>
            <a:ext cx="8229600" cy="4324350"/>
          </a:xfrm>
        </p:spPr>
        <p:txBody>
          <a:bodyPr/>
          <a:lstStyle/>
          <a:p>
            <a:pPr marL="109537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4.2.2 – Data Extraction</a:t>
            </a:r>
          </a:p>
          <a:p>
            <a:pPr marL="109537" indent="0">
              <a:buNone/>
            </a:pP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needed to be extracted include: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 Codes </a:t>
            </a: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Descriptions</a:t>
            </a: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Estimated &amp; Actual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Quantities</a:t>
            </a: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Unit of Measurement, Weather &amp; Temperature Conditions,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 Work Reported Quantity </a:t>
            </a: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(daily production date).</a:t>
            </a:r>
          </a:p>
          <a:p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stages performed manually; Semi automated system was developed to facilitate and save time in the data extraction process. </a:t>
            </a:r>
          </a:p>
          <a:p>
            <a:pPr marL="109537" indent="0">
              <a:buNone/>
            </a:pPr>
            <a:endParaRPr lang="en-US" sz="16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637207C-A0E3-41BC-8316-B02B77E3E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980390"/>
              </p:ext>
            </p:extLst>
          </p:nvPr>
        </p:nvGraphicFramePr>
        <p:xfrm>
          <a:off x="1536031" y="18672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71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1EB5-02C1-4960-8B9E-8206C946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4059"/>
            <a:ext cx="8229600" cy="1066800"/>
          </a:xfrm>
        </p:spPr>
        <p:txBody>
          <a:bodyPr/>
          <a:lstStyle/>
          <a:p>
            <a:r>
              <a:rPr lang="en-US" dirty="0"/>
              <a:t>Example of Data Ready for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551CC-A84F-4403-AAFE-47E27B31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098F3-0AAC-49A1-BE9D-B5D8E0532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7" r="4678" b="52913"/>
          <a:stretch/>
        </p:blipFill>
        <p:spPr>
          <a:xfrm>
            <a:off x="465908" y="4428777"/>
            <a:ext cx="8220892" cy="2076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4C3A2B-29C1-47F4-BD3F-E31E4EB9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130" y="1378384"/>
            <a:ext cx="5225143" cy="290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0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10486"/>
            <a:ext cx="8229600" cy="10668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4- Methodology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9231" y="1211493"/>
                <a:ext cx="8229600" cy="4324350"/>
              </a:xfrm>
            </p:spPr>
            <p:txBody>
              <a:bodyPr/>
              <a:lstStyle/>
              <a:p>
                <a:pPr marL="109537" indent="0">
                  <a:buNone/>
                </a:pP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4.2.3 – Data Analysis</a:t>
                </a:r>
              </a:p>
              <a:p>
                <a:pPr marL="109537" indent="0">
                  <a:buNone/>
                </a:pPr>
                <a:r>
                  <a:rPr lang="en-US" sz="16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Data analysis performed using</a:t>
                </a:r>
                <a:r>
                  <a:rPr lang="en-US" sz="1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 </a:t>
                </a:r>
                <a:r>
                  <a:rPr lang="en-US" sz="16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integrated software for statistical data manipulation. </a:t>
                </a:r>
              </a:p>
              <a:p>
                <a:pPr marL="109537" indent="0">
                  <a:buNone/>
                </a:pPr>
                <a:endParaRPr lang="en-US" sz="16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16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 this stage the database for productivity rates is created by generating a triangular distribution for each item.</a:t>
                </a:r>
              </a:p>
              <a:p>
                <a:endParaRPr lang="en-US" sz="16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9537" indent="0">
                  <a:buNone/>
                </a:pPr>
                <a:endParaRPr lang="en-US" sz="16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9537" indent="0">
                  <a:buNone/>
                </a:pPr>
                <a:endParaRPr lang="en-US" sz="16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9537" indent="0">
                  <a:buNone/>
                </a:pPr>
                <a:endParaRPr lang="en-US" sz="16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16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9537" indent="0">
                  <a:buNone/>
                </a:pPr>
                <a:r>
                  <a:rPr lang="en-US" sz="16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Triangular Distribution only requires estimates of 3 position parameters: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16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can be taken as the </a:t>
                </a:r>
                <a:r>
                  <a:rPr lang="en-US" sz="1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minimum</a:t>
                </a:r>
                <a:r>
                  <a:rPr lang="en-US" sz="16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of the data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16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can be taken as the </a:t>
                </a:r>
                <a:r>
                  <a:rPr lang="en-US" sz="1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maximum</a:t>
                </a:r>
                <a:r>
                  <a:rPr lang="en-US" sz="16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of the data</a:t>
                </a:r>
              </a:p>
              <a:p>
                <a:r>
                  <a:rPr lang="en-US" sz="16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 estimate the </a:t>
                </a:r>
                <a:r>
                  <a:rPr lang="en-US" sz="1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mode</a:t>
                </a:r>
                <a:r>
                  <a:rPr lang="en-US" sz="16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1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16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use min (i.e. a), max (i.e. b) and </a:t>
                </a:r>
                <a:r>
                  <a:rPr lang="en-US" sz="1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mean of the data </a:t>
                </a:r>
                <a:r>
                  <a:rPr lang="en-US" sz="16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(i.e.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to estimate: 		c = 3*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a – b</a:t>
                </a:r>
              </a:p>
              <a:p>
                <a:pPr marL="109537" indent="0">
                  <a:buNone/>
                </a:pPr>
                <a:endParaRPr lang="en-US" sz="16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231" y="1211493"/>
                <a:ext cx="8229600" cy="4324350"/>
              </a:xfrm>
              <a:blipFill>
                <a:blip r:embed="rId2"/>
                <a:stretch>
                  <a:fillRect l="-296" t="-1693" r="-296" b="-3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D9FB0-5439-42C3-A301-8F94F22927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51" y="2814377"/>
            <a:ext cx="2651760" cy="12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3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2C215-8E38-4A67-BCA2-1269B430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811"/>
            <a:ext cx="8229600" cy="1066800"/>
          </a:xfrm>
        </p:spPr>
        <p:txBody>
          <a:bodyPr/>
          <a:lstStyle/>
          <a:p>
            <a:r>
              <a:rPr lang="en-US" dirty="0"/>
              <a:t>Results of Triangular Distribution: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0E2F0-7534-474E-81A6-2501C0C1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7E95D-F480-43FE-A1AE-56D40765FC8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4" b="52254"/>
          <a:stretch/>
        </p:blipFill>
        <p:spPr bwMode="auto">
          <a:xfrm>
            <a:off x="457200" y="1406793"/>
            <a:ext cx="3840480" cy="267004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C9E734-8CBC-4466-BCB5-9F4EF273D0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2" b="51968"/>
          <a:stretch/>
        </p:blipFill>
        <p:spPr bwMode="auto">
          <a:xfrm>
            <a:off x="4714556" y="1408611"/>
            <a:ext cx="3840482" cy="266641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15C703-AD25-489D-9980-94C8C4AD3B41}"/>
              </a:ext>
            </a:extLst>
          </p:cNvPr>
          <p:cNvSpPr txBox="1"/>
          <p:nvPr/>
        </p:nvSpPr>
        <p:spPr>
          <a:xfrm>
            <a:off x="539931" y="4258492"/>
            <a:ext cx="36750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>
              <a:spcBef>
                <a:spcPts val="300"/>
              </a:spcBef>
              <a:buClr>
                <a:srgbClr val="A04DA3"/>
              </a:buClr>
            </a:pP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 : </a:t>
            </a:r>
            <a:r>
              <a:rPr 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316-6001 ASPH (MULTI OPTION)</a:t>
            </a:r>
          </a:p>
          <a:p>
            <a:pPr marL="109537">
              <a:spcBef>
                <a:spcPts val="300"/>
              </a:spcBef>
              <a:buClr>
                <a:srgbClr val="A04DA3"/>
              </a:buClr>
            </a:pP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production rates (GAL/day): </a:t>
            </a:r>
          </a:p>
          <a:p>
            <a:pPr marL="365125" lvl="0" indent="-255588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</a:pP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Minimum (pessimistic) = 550</a:t>
            </a:r>
          </a:p>
          <a:p>
            <a:pPr marL="365125" lvl="0" indent="-255588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</a:pP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 (most likely) = 1191.8</a:t>
            </a:r>
          </a:p>
          <a:p>
            <a:pPr marL="365125" lvl="0" indent="-255588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</a:pP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 (optimistic)=6680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8C0C5-6BED-4CCF-81E4-0F88C4F217DE}"/>
              </a:ext>
            </a:extLst>
          </p:cNvPr>
          <p:cNvSpPr txBox="1"/>
          <p:nvPr/>
        </p:nvSpPr>
        <p:spPr>
          <a:xfrm>
            <a:off x="4880020" y="4258492"/>
            <a:ext cx="3675018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>
              <a:spcBef>
                <a:spcPts val="300"/>
              </a:spcBef>
              <a:buClr>
                <a:srgbClr val="A04DA3"/>
              </a:buClr>
            </a:pP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 : </a:t>
            </a:r>
            <a:r>
              <a:rPr lang="en-US" b="1" dirty="0"/>
              <a:t> </a:t>
            </a:r>
            <a:r>
              <a:rPr 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344-6119 SUPERPAVE MIXTURES SP-D SAC-A PG70-22</a:t>
            </a:r>
          </a:p>
          <a:p>
            <a:pPr marL="109537">
              <a:spcBef>
                <a:spcPts val="300"/>
              </a:spcBef>
              <a:buClr>
                <a:srgbClr val="A04DA3"/>
              </a:buClr>
            </a:pP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production rates (TON/day): </a:t>
            </a:r>
          </a:p>
          <a:p>
            <a:pPr marL="365125" lvl="0" indent="-255588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</a:pP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Minimum (pessimistic) = 290.63</a:t>
            </a:r>
          </a:p>
          <a:p>
            <a:pPr marL="365125" lvl="0" indent="-255588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</a:pP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 (most likely) = 946.22</a:t>
            </a:r>
          </a:p>
          <a:p>
            <a:pPr marL="365125" lvl="0" indent="-255588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</a:pP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 (optimistic)=1899.19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10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609"/>
            <a:ext cx="8229600" cy="10668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5- Contract Time Determination Tool Framework Development</a:t>
            </a:r>
            <a:b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034"/>
            <a:ext cx="8229600" cy="4324350"/>
          </a:xfrm>
        </p:spPr>
        <p:txBody>
          <a:bodyPr/>
          <a:lstStyle/>
          <a:p>
            <a:pPr marL="109537" indent="0">
              <a:buNone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User-friendly tool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, developed using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Microsoft Excel 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as a base program, and Visual Basic Application (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VBA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) as the coding language.</a:t>
            </a:r>
          </a:p>
          <a:p>
            <a:pPr marL="109537" indent="0">
              <a:buNone/>
            </a:pP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The software implements different scheduling techniques:</a:t>
            </a:r>
          </a:p>
          <a:p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Critical Path Method (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CPM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) : uses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deterministic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durations.</a:t>
            </a:r>
          </a:p>
          <a:p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Program Evaluation and Review Technique (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PERT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): uses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probabilistic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durations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01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3A4B-5C4C-4852-9872-A005C38D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4691"/>
            <a:ext cx="8229600" cy="10668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728A-4306-4B92-8CD4-0F3EC0218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7882"/>
            <a:ext cx="8347166" cy="4981303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Takes into consideration the variability in activity duration. And this variability is defined using three estimates:</a:t>
            </a:r>
          </a:p>
          <a:p>
            <a:pPr marL="109537" indent="0">
              <a:buNone/>
            </a:pPr>
            <a:endParaRPr lang="en-US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Optimistic Duration = Do</a:t>
            </a:r>
          </a:p>
          <a:p>
            <a:pPr marL="109537" indent="0">
              <a:buNone/>
            </a:pPr>
            <a:endParaRPr lang="en-US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likely Duration = </a:t>
            </a:r>
            <a:r>
              <a:rPr lang="en-US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</a:t>
            </a:r>
            <a:endParaRPr lang="en-US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Pessimistic Duration = </a:t>
            </a:r>
            <a:r>
              <a:rPr lang="en-US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</a:t>
            </a:r>
            <a:endParaRPr lang="en-US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537" indent="0">
              <a:buNone/>
            </a:pPr>
            <a:endParaRPr lang="en-US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537" indent="0">
              <a:buNone/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 to the Central Limit Theorem duration of the project in PERT is represented by a normal distribution.</a:t>
            </a:r>
          </a:p>
          <a:p>
            <a:pPr marL="109537" indent="0">
              <a:buNone/>
            </a:pPr>
            <a:endParaRPr lang="en-US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F04C1-F5D7-402D-A8DC-EAF93888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82A241-9FE1-46C8-9493-8D1A6561EFD2}"/>
                  </a:ext>
                </a:extLst>
              </p:cNvPr>
              <p:cNvSpPr txBox="1"/>
              <p:nvPr/>
            </p:nvSpPr>
            <p:spPr>
              <a:xfrm>
                <a:off x="4833892" y="3438456"/>
                <a:ext cx="3613553" cy="524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𝐷𝑢𝑟𝑎𝑡𝑖𝑜𝑛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𝐸𝑥𝑝𝑒𝑐𝑡𝑒𝑑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82A241-9FE1-46C8-9493-8D1A6561E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892" y="3438456"/>
                <a:ext cx="3613553" cy="524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18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3405-5327-48A8-A0EE-73FA154F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1107"/>
            <a:ext cx="8229600" cy="10668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6- Contract Time Determination Tool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4BC3A-975A-49B9-876D-EA15175A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6ED2358-538F-409A-BFCF-4883A13E5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24950"/>
              </p:ext>
            </p:extLst>
          </p:nvPr>
        </p:nvGraphicFramePr>
        <p:xfrm>
          <a:off x="747753" y="1817907"/>
          <a:ext cx="3176177" cy="475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8D095F-F251-4AE2-AB12-DCCB32A71FBD}"/>
              </a:ext>
            </a:extLst>
          </p:cNvPr>
          <p:cNvSpPr txBox="1"/>
          <p:nvPr/>
        </p:nvSpPr>
        <p:spPr>
          <a:xfrm>
            <a:off x="4214483" y="1658109"/>
            <a:ext cx="3027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Items (activities)</a:t>
            </a:r>
          </a:p>
          <a:p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Quantities</a:t>
            </a:r>
          </a:p>
          <a:p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 between activities </a:t>
            </a:r>
          </a:p>
          <a:p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Activity Predecessor &amp;lag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3B057-0F1D-4C0E-ACEB-479A293EEAFF}"/>
              </a:ext>
            </a:extLst>
          </p:cNvPr>
          <p:cNvSpPr txBox="1"/>
          <p:nvPr/>
        </p:nvSpPr>
        <p:spPr>
          <a:xfrm>
            <a:off x="4214483" y="3695070"/>
            <a:ext cx="302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decides whether to schedule using CPM or PERT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15247-7DD7-46E3-9641-A02DFD30666D}"/>
              </a:ext>
            </a:extLst>
          </p:cNvPr>
          <p:cNvSpPr txBox="1"/>
          <p:nvPr/>
        </p:nvSpPr>
        <p:spPr>
          <a:xfrm>
            <a:off x="4214483" y="5321162"/>
            <a:ext cx="3027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of :</a:t>
            </a:r>
          </a:p>
          <a:p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Duration</a:t>
            </a:r>
          </a:p>
          <a:p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 Path</a:t>
            </a:r>
          </a:p>
          <a:p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Gantt Chart</a:t>
            </a:r>
          </a:p>
          <a:p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Precedence diagram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ED213E4-33EF-4ABE-9B38-2B96FF178418}"/>
              </a:ext>
            </a:extLst>
          </p:cNvPr>
          <p:cNvSpPr/>
          <p:nvPr/>
        </p:nvSpPr>
        <p:spPr>
          <a:xfrm>
            <a:off x="3923930" y="1658109"/>
            <a:ext cx="408373" cy="154673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E63C4368-6580-4C23-B958-C4D7B416957D}"/>
              </a:ext>
            </a:extLst>
          </p:cNvPr>
          <p:cNvSpPr/>
          <p:nvPr/>
        </p:nvSpPr>
        <p:spPr>
          <a:xfrm>
            <a:off x="3925408" y="3399617"/>
            <a:ext cx="408373" cy="154673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39ED6126-ECC5-40FD-9D82-D59D742ED153}"/>
              </a:ext>
            </a:extLst>
          </p:cNvPr>
          <p:cNvSpPr/>
          <p:nvPr/>
        </p:nvSpPr>
        <p:spPr>
          <a:xfrm>
            <a:off x="3962397" y="5265411"/>
            <a:ext cx="408373" cy="154673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56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8CAB-BA6B-47A8-B74D-0AC9FCBA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9462"/>
            <a:ext cx="8229600" cy="1066800"/>
          </a:xfrm>
        </p:spPr>
        <p:txBody>
          <a:bodyPr/>
          <a:lstStyle/>
          <a:p>
            <a:r>
              <a:rPr lang="en-US" dirty="0"/>
              <a:t>User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4DF16-1B08-4185-AFD7-7010B60E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B398D-871B-4155-813B-5B977539D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310"/>
            <a:ext cx="9144000" cy="52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5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668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1-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896"/>
            <a:ext cx="4301231" cy="5119942"/>
          </a:xfrm>
        </p:spPr>
        <p:txBody>
          <a:bodyPr/>
          <a:lstStyle/>
          <a:p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Estimating the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duration time of a project</a:t>
            </a: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is one of the most important stages in project management.</a:t>
            </a:r>
          </a:p>
          <a:p>
            <a:endParaRPr lang="en-US" sz="1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Estimated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quantities</a:t>
            </a: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productivity rates </a:t>
            </a: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are used to find the maximum total duration of a project.</a:t>
            </a:r>
          </a:p>
          <a:p>
            <a:endParaRPr lang="en-US" sz="1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Quantities can change once the project is in progress.</a:t>
            </a:r>
          </a:p>
          <a:p>
            <a:endParaRPr lang="en-US" sz="1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Factors that can affect productivity rates: Project Location, Size, Complexity of Work, Weather, Worker Skills, Equipment. </a:t>
            </a:r>
          </a:p>
          <a:p>
            <a:endParaRPr lang="en-US" sz="1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9537" indent="0">
              <a:buNone/>
            </a:pPr>
            <a:endParaRPr lang="en-US" sz="25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9AFAF-19F3-40AB-B984-B9E6371FC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478" y="3320714"/>
            <a:ext cx="4177607" cy="1658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CEB1B-3367-4E5E-AD81-ADCB3BE70B94}"/>
                  </a:ext>
                </a:extLst>
              </p:cNvPr>
              <p:cNvSpPr txBox="1"/>
              <p:nvPr/>
            </p:nvSpPr>
            <p:spPr>
              <a:xfrm>
                <a:off x="5012527" y="1870742"/>
                <a:ext cx="392351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𝐴𝑐𝑡𝑖𝑣𝑖𝑡𝑦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𝐷𝑢𝑟𝑎𝑡𝑖𝑜𝑛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𝑄𝑢𝑎𝑛𝑡𝑖𝑡𝑦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𝑃𝑟𝑜𝑑𝑢𝑐𝑡𝑖𝑜𝑛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𝑅𝑎𝑡𝑒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CEB1B-3367-4E5E-AD81-ADCB3BE70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27" y="1870742"/>
                <a:ext cx="3923510" cy="520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91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7D35-6C1C-4AA4-8D9A-3D1EA6BF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2282"/>
            <a:ext cx="8229600" cy="1066800"/>
          </a:xfrm>
        </p:spPr>
        <p:txBody>
          <a:bodyPr/>
          <a:lstStyle/>
          <a:p>
            <a:r>
              <a:rPr lang="en-US" dirty="0"/>
              <a:t>CPM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C25E2-2AED-482B-B2CB-3E3891F0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550F7-D5CE-4897-A1B2-D66FAFCD4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36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40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34D9-3494-44B8-8735-45E43F1B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6153"/>
            <a:ext cx="8229600" cy="1066800"/>
          </a:xfrm>
        </p:spPr>
        <p:txBody>
          <a:bodyPr/>
          <a:lstStyle/>
          <a:p>
            <a:r>
              <a:rPr lang="en-US" dirty="0"/>
              <a:t>PERT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20818-BA33-4315-8CF2-DCB7145E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39466-EE92-4EF5-A9B7-80294905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9981"/>
            <a:ext cx="9144000" cy="29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02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3895" y="362266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7- Work in Progress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7.1- Precedence Diagram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677B9-E766-4F58-8BA1-171C3180633F}"/>
              </a:ext>
            </a:extLst>
          </p:cNvPr>
          <p:cNvSpPr txBox="1"/>
          <p:nvPr/>
        </p:nvSpPr>
        <p:spPr>
          <a:xfrm>
            <a:off x="625642" y="2209800"/>
            <a:ext cx="80611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the Precedence Diagram in order to give the user a comprehensive figure of the project being scheduled.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activity will have ES,EF,LS,LF, Duration and relationship with other activities.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 Path will be marked in  red color.</a:t>
            </a:r>
          </a:p>
        </p:txBody>
      </p:sp>
    </p:spTree>
    <p:extLst>
      <p:ext uri="{BB962C8B-B14F-4D97-AF65-F5344CB8AC3E}">
        <p14:creationId xmlns:p14="http://schemas.microsoft.com/office/powerpoint/2010/main" val="2622204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12046-AD53-45E6-85AC-ECBAED8D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20D06-5853-4DA5-83DE-FECC8A0DC8C0}"/>
              </a:ext>
            </a:extLst>
          </p:cNvPr>
          <p:cNvSpPr txBox="1"/>
          <p:nvPr/>
        </p:nvSpPr>
        <p:spPr>
          <a:xfrm>
            <a:off x="733926" y="493300"/>
            <a:ext cx="250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software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13A35-5E84-4B0C-9A55-908B1C744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8" y="1170245"/>
            <a:ext cx="8795084" cy="2262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FEE644-F01C-4AEB-A7E9-F5A19A5AE865}"/>
              </a:ext>
            </a:extLst>
          </p:cNvPr>
          <p:cNvSpPr txBox="1"/>
          <p:nvPr/>
        </p:nvSpPr>
        <p:spPr>
          <a:xfrm>
            <a:off x="733925" y="3718129"/>
            <a:ext cx="4584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Project (network diagram)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4505D7-8724-4188-9D53-AA8131974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9" y="4223931"/>
            <a:ext cx="8671343" cy="15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18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3895" y="362266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7- Work in Progress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7.2- Calendar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79DAF-BB79-4DFE-A508-F757CFA35C7C}"/>
              </a:ext>
            </a:extLst>
          </p:cNvPr>
          <p:cNvSpPr txBox="1"/>
          <p:nvPr/>
        </p:nvSpPr>
        <p:spPr>
          <a:xfrm>
            <a:off x="649704" y="2203766"/>
            <a:ext cx="80370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Calendar will allow the user to set the working schedule manually.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and National Holidays will be also implemented as non working days and the user can change that.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user will set the starting date of the project and the software will calculate the ending date of the project.</a:t>
            </a:r>
          </a:p>
        </p:txBody>
      </p:sp>
    </p:spTree>
    <p:extLst>
      <p:ext uri="{BB962C8B-B14F-4D97-AF65-F5344CB8AC3E}">
        <p14:creationId xmlns:p14="http://schemas.microsoft.com/office/powerpoint/2010/main" val="1788104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F522D-3A1E-4446-9148-DEBABA3D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97398-240D-4A26-ADA1-A44A28F68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6" t="8109" r="37106" b="13256"/>
          <a:stretch/>
        </p:blipFill>
        <p:spPr>
          <a:xfrm>
            <a:off x="541421" y="1952438"/>
            <a:ext cx="3721641" cy="3732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EFF162-4E17-4F23-9F87-C972999FC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9" r="15000" b="11151"/>
          <a:stretch/>
        </p:blipFill>
        <p:spPr>
          <a:xfrm>
            <a:off x="4571156" y="1964473"/>
            <a:ext cx="4376229" cy="3732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A8E6EB-10D1-4555-9CFC-66D205C79CE8}"/>
              </a:ext>
            </a:extLst>
          </p:cNvPr>
          <p:cNvSpPr txBox="1"/>
          <p:nvPr/>
        </p:nvSpPr>
        <p:spPr>
          <a:xfrm>
            <a:off x="718126" y="1215190"/>
            <a:ext cx="3613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Calendars from MS Project</a:t>
            </a:r>
          </a:p>
        </p:txBody>
      </p:sp>
    </p:spTree>
    <p:extLst>
      <p:ext uri="{BB962C8B-B14F-4D97-AF65-F5344CB8AC3E}">
        <p14:creationId xmlns:p14="http://schemas.microsoft.com/office/powerpoint/2010/main" val="3080688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C31B5-E79F-4FA4-93B6-1821F001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950495"/>
            <a:ext cx="8229600" cy="1066800"/>
          </a:xfrm>
        </p:spPr>
        <p:txBody>
          <a:bodyPr/>
          <a:lstStyle/>
          <a:p>
            <a:r>
              <a:rPr lang="en-US" sz="2000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software calendar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1F8B9-B553-450A-92EB-2E66E709B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56F0D-B3FA-4522-BCE8-C0D596477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37" t="25192" r="28158" b="24257"/>
          <a:stretch/>
        </p:blipFill>
        <p:spPr>
          <a:xfrm>
            <a:off x="325438" y="2336460"/>
            <a:ext cx="4368243" cy="2783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D4963D-2F11-4B9A-9EAB-8D47B6EE4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5" t="13256" r="33684" b="17001"/>
          <a:stretch/>
        </p:blipFill>
        <p:spPr>
          <a:xfrm>
            <a:off x="5486400" y="1835143"/>
            <a:ext cx="1913022" cy="3585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219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3895" y="362266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8- Future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79DAF-BB79-4DFE-A508-F757CFA35C7C}"/>
              </a:ext>
            </a:extLst>
          </p:cNvPr>
          <p:cNvSpPr txBox="1"/>
          <p:nvPr/>
        </p:nvSpPr>
        <p:spPr>
          <a:xfrm>
            <a:off x="649704" y="1546541"/>
            <a:ext cx="80370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 testing using Corpus Christi database.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Perfecting the database.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Perfecting Precedence Diagram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Perfecting the implementation of the Calendar.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Implementing Monte Carlo Simulation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 and implementation of database for the rest of the districts.</a:t>
            </a:r>
          </a:p>
          <a:p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17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03AE-7DFD-493D-BB17-50ACF16D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Acknowledgements </a:t>
            </a:r>
            <a:b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B540B-8C75-4C6A-B684-EDB8E58C1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/>
              <a:t>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like to show my gratitude to:</a:t>
            </a:r>
          </a:p>
          <a:p>
            <a:pPr marL="109537" indent="0">
              <a:buNone/>
            </a:pP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advisors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Mohamed Abdel-Raheem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Sophie Wang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project manager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Darrin Jensen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Anette Trevino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their help in obtaining historical data from the different TxDOT Districts.</a:t>
            </a:r>
          </a:p>
          <a:p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Corpus Christi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Pharr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districts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their time and attentions given to this research, especially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Tomas Trevino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Chapa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Sergio L. Cantu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98138-1A7D-4EBF-8CE6-925B0E76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154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4E39-D06A-4364-9415-019CCEE9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188"/>
            <a:ext cx="8229600" cy="10668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1- 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B7EC-6E05-4762-8559-12B79A7C8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68" y="1129105"/>
            <a:ext cx="8762133" cy="739929"/>
          </a:xfrm>
        </p:spPr>
        <p:txBody>
          <a:bodyPr/>
          <a:lstStyle/>
          <a:p>
            <a:pPr marL="109537" indent="0">
              <a:buNone/>
            </a:pP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TxDOT have being experiencing problems estimating contract time durations. </a:t>
            </a:r>
          </a:p>
          <a:p>
            <a:pPr marL="109537" indent="0">
              <a:buNone/>
            </a:pP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 survey conducted by UTRGV implies that TxDOT uses a combination of Engineering Experience and 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D5C5A-3B05-4831-9EFB-ECD13D5E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6C2861-66EB-4FAA-A40B-4AE63A0FB33C}"/>
              </a:ext>
            </a:extLst>
          </p:cNvPr>
          <p:cNvSpPr txBox="1">
            <a:spLocks/>
          </p:cNvSpPr>
          <p:nvPr/>
        </p:nvSpPr>
        <p:spPr bwMode="auto">
          <a:xfrm>
            <a:off x="301968" y="2068335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 algn="ctr">
              <a:buNone/>
            </a:pP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Contract Time Determination System (CTDS)</a:t>
            </a:r>
          </a:p>
          <a:p>
            <a:r>
              <a:rPr lang="en-US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Created in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1992</a:t>
            </a:r>
            <a:r>
              <a:rPr lang="en-US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by the Texas Transportation Institute and TxDOT.</a:t>
            </a:r>
          </a:p>
          <a:p>
            <a:r>
              <a:rPr lang="en-US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Authors: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Hancher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, McFarland, and </a:t>
            </a:r>
            <a:r>
              <a:rPr lang="en-US" alt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Alabay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altLang="en-US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Production rate database resulted from </a:t>
            </a:r>
            <a:r>
              <a:rPr lang="en-US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survey inputs</a:t>
            </a:r>
            <a:r>
              <a:rPr lang="en-US" altLang="en-US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It is composed of 3 values for production rates and adjustment factors (low, average, high).</a:t>
            </a:r>
            <a:endParaRPr lang="en-US" sz="1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B94876-F79F-455A-949B-22EE9FA36B36}"/>
              </a:ext>
            </a:extLst>
          </p:cNvPr>
          <p:cNvSpPr txBox="1">
            <a:spLocks/>
          </p:cNvSpPr>
          <p:nvPr/>
        </p:nvSpPr>
        <p:spPr>
          <a:xfrm>
            <a:off x="5025501" y="2112884"/>
            <a:ext cx="4038600" cy="4525963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 algn="ctr">
              <a:buNone/>
            </a:pP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Highway Production Rate Information System (</a:t>
            </a:r>
            <a:r>
              <a:rPr lang="en-US" sz="1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HyPRIS</a:t>
            </a: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Created in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2004</a:t>
            </a:r>
            <a:r>
              <a:rPr lang="en-US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by UT Austin in cooperation with U.S DOT, FHWA, and TxDOT</a:t>
            </a:r>
          </a:p>
          <a:p>
            <a:r>
              <a:rPr lang="en-US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Authors: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O’Connor, Chong, Huh, and 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Kuo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Database established lower and higher averages for production rates, for 26 items.</a:t>
            </a:r>
          </a:p>
          <a:p>
            <a:r>
              <a:rPr lang="en-US" sz="14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HyPRIS</a:t>
            </a:r>
            <a:r>
              <a:rPr lang="en-US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is meant to be used as a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support database</a:t>
            </a:r>
            <a:r>
              <a:rPr lang="en-US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rather as a scheduling tool. </a:t>
            </a:r>
          </a:p>
          <a:p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36ABA7-C747-4215-B606-CC0254683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463" y="4427114"/>
            <a:ext cx="3156675" cy="23075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0112F5-78C5-4798-8B1C-C4BD7489D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576"/>
          <a:stretch/>
        </p:blipFill>
        <p:spPr>
          <a:xfrm>
            <a:off x="540325" y="4427113"/>
            <a:ext cx="3422548" cy="230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6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D964BF-91DA-4D0F-8532-EA661DD33FEA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51906" name="Rectangle 2"/>
          <p:cNvSpPr>
            <a:spLocks noGrp="1"/>
          </p:cNvSpPr>
          <p:nvPr>
            <p:ph type="title"/>
          </p:nvPr>
        </p:nvSpPr>
        <p:spPr>
          <a:xfrm>
            <a:off x="228600" y="320840"/>
            <a:ext cx="8229600" cy="10668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2- Project Problem Statement</a:t>
            </a:r>
            <a:endParaRPr lang="en-US" alt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4979" name="Rectangle 3"/>
          <p:cNvSpPr>
            <a:spLocks/>
          </p:cNvSpPr>
          <p:nvPr/>
        </p:nvSpPr>
        <p:spPr bwMode="auto">
          <a:xfrm>
            <a:off x="381000" y="1090855"/>
            <a:ext cx="4469674" cy="508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9063" indent="-952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marL="0" lvl="1" indent="0"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 Summary:</a:t>
            </a:r>
          </a:p>
          <a:p>
            <a:pPr marL="339725" lvl="0" indent="-222250">
              <a:spcBef>
                <a:spcPts val="600"/>
              </a:spcBef>
            </a:pP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TxDOT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projects get delayed</a:t>
            </a: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; this delay costs a lot of money</a:t>
            </a:r>
          </a:p>
          <a:p>
            <a:pPr marL="339725" indent="-222250">
              <a:spcBef>
                <a:spcPts val="600"/>
              </a:spcBef>
            </a:pP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Two Scheduling Tools: 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Contract Time Determination System (CTDS)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Highway Production Rate Information System (HyPRIS)</a:t>
            </a:r>
          </a:p>
          <a:p>
            <a:pPr marL="339725" indent="-222250">
              <a:spcBef>
                <a:spcPts val="600"/>
              </a:spcBef>
            </a:pP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The current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CTDS is not accurate </a:t>
            </a: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enough to produce reliable schedule – provides default values</a:t>
            </a:r>
          </a:p>
          <a:p>
            <a:pPr marL="339725" indent="-222250">
              <a:spcBef>
                <a:spcPts val="600"/>
              </a:spcBef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HyPRIS is not a comprehensive </a:t>
            </a:r>
            <a:r>
              <a:rPr lang="en-US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production rate estimating system. It cannot be used alone</a:t>
            </a:r>
          </a:p>
          <a:p>
            <a:pPr marL="117475" indent="0">
              <a:spcBef>
                <a:spcPts val="600"/>
              </a:spcBef>
              <a:buNone/>
            </a:pPr>
            <a:endParaRPr lang="en-US" altLang="en-US" sz="27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39725" indent="-222250"/>
            <a:endParaRPr lang="en-US" altLang="en-US" sz="27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39725" indent="-222250"/>
            <a:endParaRPr lang="en-US" altLang="en-US" sz="27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39725" indent="-222250"/>
            <a:endParaRPr lang="en-US" altLang="en-US" sz="27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5F8A84-B54A-4801-B3BE-3A0654736071}"/>
              </a:ext>
            </a:extLst>
          </p:cNvPr>
          <p:cNvGrpSpPr/>
          <p:nvPr/>
        </p:nvGrpSpPr>
        <p:grpSpPr>
          <a:xfrm>
            <a:off x="5199640" y="1706892"/>
            <a:ext cx="3542190" cy="3522293"/>
            <a:chOff x="5199640" y="1706892"/>
            <a:chExt cx="3542190" cy="3522293"/>
          </a:xfrm>
        </p:grpSpPr>
        <p:pic>
          <p:nvPicPr>
            <p:cNvPr id="18" name="Picture 2" descr="Image result for road work ahead in highways">
              <a:extLst>
                <a:ext uri="{FF2B5EF4-FFF2-40B4-BE49-F238E27FC236}">
                  <a16:creationId xmlns:a16="http://schemas.microsoft.com/office/drawing/2014/main" id="{A4752C04-E987-4C3C-9510-F5B3B27C51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67"/>
            <a:stretch/>
          </p:blipFill>
          <p:spPr bwMode="auto">
            <a:xfrm>
              <a:off x="5199640" y="1706892"/>
              <a:ext cx="3542190" cy="352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08F948A-46DD-46C3-90BB-BD8E7916990F}"/>
                </a:ext>
              </a:extLst>
            </p:cNvPr>
            <p:cNvSpPr txBox="1"/>
            <p:nvPr/>
          </p:nvSpPr>
          <p:spPr>
            <a:xfrm>
              <a:off x="5210947" y="4728756"/>
              <a:ext cx="35308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https://www.voanews.com/a/trump-healthcare-tax-reform-infrastructure/3798638.html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87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D964BF-91DA-4D0F-8532-EA661DD33FEA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51906" name="Rectangle 2"/>
          <p:cNvSpPr>
            <a:spLocks noGrp="1"/>
          </p:cNvSpPr>
          <p:nvPr>
            <p:ph type="title"/>
          </p:nvPr>
        </p:nvSpPr>
        <p:spPr>
          <a:xfrm>
            <a:off x="224016" y="189490"/>
            <a:ext cx="8229600" cy="10668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3- Project Objective </a:t>
            </a:r>
            <a:endParaRPr lang="en-US" alt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4979" name="Rectangle 3"/>
          <p:cNvSpPr>
            <a:spLocks/>
          </p:cNvSpPr>
          <p:nvPr/>
        </p:nvSpPr>
        <p:spPr bwMode="auto">
          <a:xfrm>
            <a:off x="287611" y="1073108"/>
            <a:ext cx="85550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9063" indent="-9525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marL="0" lvl="1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 : 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a preliminary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 time determination tool 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(scheduling tool) based on probabilistic production rates.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9725" lvl="0" indent="-222250">
              <a:spcBef>
                <a:spcPts val="600"/>
              </a:spcBef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 Data: 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 data sets (previous and current projects) needed for tool development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work items/activities list, b) production rates, c) activities durations, and d) quantities of work from </a:t>
            </a:r>
            <a:r>
              <a:rPr lang="en-US" sz="2000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TxDOT</a:t>
            </a:r>
          </a:p>
          <a:p>
            <a:pPr marL="339725" lvl="0" indent="-222250">
              <a:spcBef>
                <a:spcPts val="600"/>
              </a:spcBef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probability distributions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different work items involved in a project using the provided data sets , work items should include, but not limited to :</a:t>
            </a:r>
            <a:r>
              <a:rPr 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Row Preparations , Subgrade preparations , Hot mix asphalt surface , and Concrete paving. </a:t>
            </a:r>
          </a:p>
          <a:p>
            <a:pPr marL="339725" lvl="0" indent="-222250">
              <a:spcBef>
                <a:spcPts val="600"/>
              </a:spcBef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a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spreadsheet-based scheduling tool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implementing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Monte-Carlo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simulation , for the selected TxDOT Districts: </a:t>
            </a:r>
            <a:r>
              <a:rPr 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Pharr , Lubbock , Bryan , Houston , and Corpus Christi.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9725" lvl="0" indent="-222250">
              <a:spcBef>
                <a:spcPts val="600"/>
              </a:spcBef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Evaluate the performance 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developed tool in determining the project contract time: </a:t>
            </a:r>
            <a:r>
              <a:rPr 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survey soliciting feedback of engineers from the selected district offices.</a:t>
            </a:r>
            <a:endParaRPr lang="en-US" altLang="en-US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7475" indent="0">
              <a:buNone/>
            </a:pPr>
            <a:endParaRPr lang="en-US" altLang="en-US" sz="27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9725" indent="-222250"/>
            <a:endParaRPr lang="en-US" altLang="en-US" sz="27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9725" indent="-222250"/>
            <a:endParaRPr lang="en-US" altLang="en-US" sz="27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6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645922"/>
            <a:ext cx="8229600" cy="10668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4-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2" y="1716592"/>
            <a:ext cx="8229600" cy="4324350"/>
          </a:xfrm>
        </p:spPr>
        <p:txBody>
          <a:bodyPr/>
          <a:lstStyle/>
          <a:p>
            <a:pPr marL="109537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4.1- Project Scope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537" indent="0">
              <a:buNone/>
            </a:pPr>
            <a:r>
              <a:rPr lang="en-US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The project scope is to develop a friendly excel based contract time determination tool for each of the district mentioned before. The project can be divided into two parts:</a:t>
            </a:r>
          </a:p>
          <a:p>
            <a:pPr marL="566737" indent="-457200">
              <a:buFont typeface="+mj-lt"/>
              <a:buAutoNum type="arabicPeriod"/>
            </a:pPr>
            <a:r>
              <a:rPr lang="en-US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Scheduling Tool</a:t>
            </a:r>
            <a:r>
              <a:rPr lang="en-US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 Development of tool using Visual Basic Application (VBA)</a:t>
            </a:r>
          </a:p>
          <a:p>
            <a:pPr marL="566737" indent="-457200">
              <a:buFont typeface="+mj-lt"/>
              <a:buAutoNum type="arabicPeriod"/>
            </a:pPr>
            <a:r>
              <a:rPr lang="en-US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Development of a </a:t>
            </a:r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database</a:t>
            </a:r>
            <a:r>
              <a:rPr lang="en-US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production rates </a:t>
            </a:r>
            <a:r>
              <a:rPr lang="en-US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based on </a:t>
            </a:r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historical data</a:t>
            </a:r>
            <a:r>
              <a:rPr lang="en-US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94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10486"/>
            <a:ext cx="8229600" cy="10668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4-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2" y="1333414"/>
            <a:ext cx="8229600" cy="4324350"/>
          </a:xfrm>
        </p:spPr>
        <p:txBody>
          <a:bodyPr/>
          <a:lstStyle/>
          <a:p>
            <a:pPr marL="109537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 – Creating the Database</a:t>
            </a:r>
          </a:p>
          <a:p>
            <a:pPr marL="109537" indent="0">
              <a:buNone/>
            </a:pPr>
            <a:r>
              <a:rPr lang="en-US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The  </a:t>
            </a:r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accuracy</a:t>
            </a:r>
            <a:r>
              <a:rPr lang="en-US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of the contract time determination tool to predict the total duration of the project relies on the accuracy of the </a:t>
            </a:r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production rate database</a:t>
            </a:r>
            <a:r>
              <a:rPr lang="en-US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D6E378-A398-4981-9473-25D28C660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10" y="3373668"/>
            <a:ext cx="7598443" cy="201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4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10486"/>
            <a:ext cx="8229600" cy="10668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4-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1" y="1211493"/>
            <a:ext cx="8229600" cy="4324350"/>
          </a:xfrm>
        </p:spPr>
        <p:txBody>
          <a:bodyPr/>
          <a:lstStyle/>
          <a:p>
            <a:pPr marL="109537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4.2.1 – Data Collection</a:t>
            </a:r>
          </a:p>
          <a:p>
            <a:pPr marL="117475" indent="0">
              <a:buNone/>
            </a:pP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least 30</a:t>
            </a: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different projects of the same type of work (for example Overlay Projects) are needed.</a:t>
            </a:r>
          </a:p>
          <a:p>
            <a:pPr marL="117475" indent="0">
              <a:buNone/>
            </a:pP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collected data is received in report forms which include :</a:t>
            </a:r>
          </a:p>
          <a:p>
            <a:pPr marL="631825" indent="-514350">
              <a:buFont typeface="+mj-lt"/>
              <a:buAutoNum type="arabicPeriod"/>
            </a:pP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 Report Bundles (excel files)</a:t>
            </a:r>
          </a:p>
          <a:p>
            <a:pPr marL="631825" indent="-514350">
              <a:buFont typeface="+mj-lt"/>
              <a:buAutoNum type="arabicPeriod"/>
            </a:pP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 Work Summary Reports (DWR) (PDF files)</a:t>
            </a:r>
          </a:p>
          <a:p>
            <a:pPr marL="631825" indent="-514350">
              <a:buFont typeface="+mj-lt"/>
              <a:buAutoNum type="arabicPeriod"/>
            </a:pPr>
            <a:r>
              <a:rPr lang="en-US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Original TxDOT timeline (when available) (PDF or Excel Files)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281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32615-1266-46BD-80CD-29878A9E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974"/>
            <a:ext cx="8229600" cy="1066800"/>
          </a:xfrm>
        </p:spPr>
        <p:txBody>
          <a:bodyPr/>
          <a:lstStyle/>
          <a:p>
            <a:r>
              <a:rPr lang="en-US" dirty="0"/>
              <a:t>1. Contract Report Bundle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551D3-DDB8-44E0-AA8D-B857D8B4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6356-7029-42F5-80CF-E526A6DE445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F537B-0EA4-4B5C-86FA-61CF1C2A0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3" y="1513113"/>
            <a:ext cx="8894905" cy="45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73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99966DF91680439CE55B3AF89E1E8A" ma:contentTypeVersion="6" ma:contentTypeDescription="Create a new document." ma:contentTypeScope="" ma:versionID="c8688e55b982db70aa90385c528f4027">
  <xsd:schema xmlns:xsd="http://www.w3.org/2001/XMLSchema" xmlns:xs="http://www.w3.org/2001/XMLSchema" xmlns:p="http://schemas.microsoft.com/office/2006/metadata/properties" xmlns:ns2="dbbd2d06-cba3-467a-b832-54219c7514d3" xmlns:ns3="a5defca8-4e84-4abd-9778-71be286fb006" targetNamespace="http://schemas.microsoft.com/office/2006/metadata/properties" ma:root="true" ma:fieldsID="5e965779d74eab9f23b1648ffb13b9e7" ns2:_="" ns3:_="">
    <xsd:import namespace="dbbd2d06-cba3-467a-b832-54219c7514d3"/>
    <xsd:import namespace="a5defca8-4e84-4abd-9778-71be286fb0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d2d06-cba3-467a-b832-54219c7514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efca8-4e84-4abd-9778-71be286fb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3B51D1-0BC5-4926-ADEC-7FCCE975ED99}"/>
</file>

<file path=customXml/itemProps2.xml><?xml version="1.0" encoding="utf-8"?>
<ds:datastoreItem xmlns:ds="http://schemas.openxmlformats.org/officeDocument/2006/customXml" ds:itemID="{1746A07B-E7E8-4B7A-8C80-18324A6748BD}"/>
</file>

<file path=customXml/itemProps3.xml><?xml version="1.0" encoding="utf-8"?>
<ds:datastoreItem xmlns:ds="http://schemas.openxmlformats.org/officeDocument/2006/customXml" ds:itemID="{A91F69A5-707F-4E57-9BA8-ACCDDF560B89}"/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1416</Words>
  <Application>Microsoft Office PowerPoint</Application>
  <PresentationFormat>On-screen Show (4:3)</PresentationFormat>
  <Paragraphs>208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宋体</vt:lpstr>
      <vt:lpstr>宋体</vt:lpstr>
      <vt:lpstr>Arial</vt:lpstr>
      <vt:lpstr>Calibri</vt:lpstr>
      <vt:lpstr>Calibri Light</vt:lpstr>
      <vt:lpstr>Cambria Math</vt:lpstr>
      <vt:lpstr>Garamond</vt:lpstr>
      <vt:lpstr>Georgia</vt:lpstr>
      <vt:lpstr>Tahoma</vt:lpstr>
      <vt:lpstr>Times New Roman</vt:lpstr>
      <vt:lpstr>Trebuchet MS</vt:lpstr>
      <vt:lpstr>Wingdings 2</vt:lpstr>
      <vt:lpstr>Urban</vt:lpstr>
      <vt:lpstr>Framework For A Tool For Contract Time Determination System</vt:lpstr>
      <vt:lpstr>1- Introduction</vt:lpstr>
      <vt:lpstr>1- Introduction</vt:lpstr>
      <vt:lpstr>2- Project Problem Statement</vt:lpstr>
      <vt:lpstr>3- Project Objective </vt:lpstr>
      <vt:lpstr>4- Methodology</vt:lpstr>
      <vt:lpstr>4- Methodology</vt:lpstr>
      <vt:lpstr>4- Methodology</vt:lpstr>
      <vt:lpstr>1. Contract Report Bundle</vt:lpstr>
      <vt:lpstr>2. Daily Work Summary Reports (DWR) </vt:lpstr>
      <vt:lpstr>3. TxDOT Timeline </vt:lpstr>
      <vt:lpstr>4- Methodology</vt:lpstr>
      <vt:lpstr>Example of Data Ready for Analysis</vt:lpstr>
      <vt:lpstr>4- Methodology</vt:lpstr>
      <vt:lpstr>Results of Triangular Distribution:</vt:lpstr>
      <vt:lpstr>5- Contract Time Determination Tool Framework Development </vt:lpstr>
      <vt:lpstr>PERT</vt:lpstr>
      <vt:lpstr>6- Contract Time Determination Tool</vt:lpstr>
      <vt:lpstr>User Input</vt:lpstr>
      <vt:lpstr>CPM</vt:lpstr>
      <vt:lpstr>PERT</vt:lpstr>
      <vt:lpstr>7.1- Precedence Diagram</vt:lpstr>
      <vt:lpstr>PowerPoint Presentation</vt:lpstr>
      <vt:lpstr>7.2- Calendar</vt:lpstr>
      <vt:lpstr>PowerPoint Presentation</vt:lpstr>
      <vt:lpstr>Our software calendar</vt:lpstr>
      <vt:lpstr>PowerPoint Presentation</vt:lpstr>
      <vt:lpstr>Acknowledgements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Enhanced Production Rate Establishment to Ascertain Construction Activity Durations</dc:title>
  <dc:creator>TEMO Torres Cantu</dc:creator>
  <cp:lastModifiedBy>Cuauhtemoc Torres Cantu</cp:lastModifiedBy>
  <cp:revision>171</cp:revision>
  <dcterms:modified xsi:type="dcterms:W3CDTF">2017-11-16T12:29:08Z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0x0101004E99966DF91680439CE55B3AF89E1E8A</vt:lpwstr>
  </property>
</Properties>
</file>