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13" r:id="rId4"/>
    <p:sldId id="266" r:id="rId5"/>
    <p:sldId id="262" r:id="rId6"/>
    <p:sldId id="261" r:id="rId7"/>
    <p:sldId id="276" r:id="rId8"/>
    <p:sldId id="314" r:id="rId9"/>
    <p:sldId id="269" r:id="rId10"/>
    <p:sldId id="268" r:id="rId11"/>
    <p:sldId id="273" r:id="rId12"/>
    <p:sldId id="278" r:id="rId13"/>
    <p:sldId id="274" r:id="rId14"/>
    <p:sldId id="301" r:id="rId15"/>
    <p:sldId id="315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G" initials="AS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FF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2" autoAdjust="0"/>
    <p:restoredTop sz="94655"/>
  </p:normalViewPr>
  <p:slideViewPr>
    <p:cSldViewPr snapToGrid="0" snapToObjects="1">
      <p:cViewPr varScale="1">
        <p:scale>
          <a:sx n="109" d="100"/>
          <a:sy n="109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77FD-74C2-4C6E-828B-C696EBECF032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5789-5593-4B37-8ABC-FE5A10D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C37456C-DB0F-E64D-882B-2208EE29A9BB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6C32707-C28D-3C45-B0D8-5EE0E92D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9951F-0350-4CAB-9F8A-5B6EA8BD8F6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2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9951F-0350-4CAB-9F8A-5B6EA8BD8F6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Titl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5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267" y="91969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267" y="2641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501650"/>
          </a:xfrm>
        </p:spPr>
        <p:txBody>
          <a:bodyPr/>
          <a:lstStyle/>
          <a:p>
            <a:fld id="{451DEABC-D766-4322-8E78-B830FAE35C72}" type="datetime4">
              <a:rPr lang="en-US" smtClean="0"/>
              <a:pPr/>
              <a:t>May 26,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A88-6DF0-4B21-B8E6-63E8234FA71A}" type="datetimeFigureOut">
              <a:rPr lang="en-US" smtClean="0">
                <a:solidFill>
                  <a:prstClr val="white"/>
                </a:solidFill>
              </a:rPr>
              <a:pPr/>
              <a:t>5/26/2017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809C-3383-4736-97D4-32BA6D071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6551"/>
            <a:ext cx="170383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26,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26,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79" y="6335000"/>
            <a:ext cx="9196373" cy="5295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8144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14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26,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67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347663" indent="-347663" algn="l" defTabSz="457200" rtl="0" eaLnBrk="1" latinLnBrk="0" hangingPunct="1">
        <a:spcBef>
          <a:spcPct val="20000"/>
        </a:spcBef>
        <a:buClr>
          <a:srgbClr val="FF4C00"/>
        </a:buClr>
        <a:buFont typeface="Lucida Grande"/>
        <a:buChar char="■"/>
        <a:defRPr sz="28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685800" indent="-338138" algn="l" defTabSz="457200" rtl="0" eaLnBrk="1" latinLnBrk="0" hangingPunct="1">
        <a:spcBef>
          <a:spcPct val="20000"/>
        </a:spcBef>
        <a:buClr>
          <a:srgbClr val="646469"/>
        </a:buClr>
        <a:buFont typeface="Lucida Grande"/>
        <a:buChar char="■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914400" indent="-287338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00000"/>
        <a:buFont typeface="Lucida Grande"/>
        <a:buChar char="■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1262063" indent="-347663" algn="l" defTabSz="457200" rtl="0" eaLnBrk="1" latinLnBrk="0" hangingPunct="1">
        <a:spcBef>
          <a:spcPct val="20000"/>
        </a:spcBef>
        <a:buClr>
          <a:schemeClr val="bg1">
            <a:lumMod val="85000"/>
          </a:schemeClr>
        </a:buClr>
        <a:buSzPct val="100000"/>
        <a:buFont typeface="Lucida Grande"/>
        <a:buChar char="■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Paolina.Vega@co.cameron.tx.us" TargetMode="External"/><Relationship Id="rId3" Type="http://schemas.openxmlformats.org/officeDocument/2006/relationships/hyperlink" Target="mailto:hudson.deyoe@utrgv.edu" TargetMode="External"/><Relationship Id="rId7" Type="http://schemas.openxmlformats.org/officeDocument/2006/relationships/hyperlink" Target="mailto:Omar.Al-Qudah@tamuk.edu" TargetMode="External"/><Relationship Id="rId12" Type="http://schemas.openxmlformats.org/officeDocument/2006/relationships/image" Target="../media/image12.png"/><Relationship Id="rId2" Type="http://schemas.openxmlformats.org/officeDocument/2006/relationships/hyperlink" Target="mailto:Lucy.Camacho@tamuk.e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avier.guerrero@utrgv.edu" TargetMode="External"/><Relationship Id="rId11" Type="http://schemas.openxmlformats.org/officeDocument/2006/relationships/image" Target="../media/image11.gif"/><Relationship Id="rId5" Type="http://schemas.openxmlformats.org/officeDocument/2006/relationships/hyperlink" Target="mailto:Tushar.Sinha@tamuk.edu" TargetMode="External"/><Relationship Id="rId10" Type="http://schemas.openxmlformats.org/officeDocument/2006/relationships/hyperlink" Target="mailto:augusto.sanchezgonzalez@utrgv.edu" TargetMode="External"/><Relationship Id="rId4" Type="http://schemas.openxmlformats.org/officeDocument/2006/relationships/hyperlink" Target="mailto:jungseok.ho@utrgv.edu" TargetMode="External"/><Relationship Id="rId9" Type="http://schemas.openxmlformats.org/officeDocument/2006/relationships/hyperlink" Target="mailto:Kim.Jones@tamuk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llmep@listserv.utrgv.edu" TargetMode="External"/><Relationship Id="rId4" Type="http://schemas.openxmlformats.org/officeDocument/2006/relationships/hyperlink" Target="http://www.lagunamadreestuar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gif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8017" y="12985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LOWER LAGUNA MADRE</a:t>
            </a:r>
          </a:p>
          <a:p>
            <a:r>
              <a:rPr lang="en-US" dirty="0" smtClean="0"/>
              <a:t>ESTUARY PROGRAM</a:t>
            </a:r>
          </a:p>
          <a:p>
            <a:r>
              <a:rPr lang="en-US" dirty="0" smtClean="0"/>
              <a:t>GLO CMP Grant (Cycle 21)</a:t>
            </a:r>
          </a:p>
          <a:p>
            <a:endParaRPr lang="en-US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95249" y="4702174"/>
            <a:ext cx="8201951" cy="1317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4C00"/>
              </a:buClr>
              <a:buFont typeface="Lucida Grande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646469"/>
              </a:buClr>
              <a:buFont typeface="Lucida Grande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100000"/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Cameron County</a:t>
            </a:r>
          </a:p>
          <a:p>
            <a:r>
              <a:rPr lang="en-US" sz="2400" dirty="0" smtClean="0"/>
              <a:t>UTRGV-Department of Civil Engineering</a:t>
            </a:r>
          </a:p>
          <a:p>
            <a:r>
              <a:rPr lang="en-US" sz="2400" dirty="0" smtClean="0"/>
              <a:t>TAMUK- Institute for Sustainable Energy and the Environment </a:t>
            </a:r>
          </a:p>
          <a:p>
            <a:endParaRPr lang="en-US" sz="2400" dirty="0"/>
          </a:p>
        </p:txBody>
      </p:sp>
      <p:pic>
        <p:nvPicPr>
          <p:cNvPr id="1026" name="Picture 2" descr="http://www.cameroncountylogistics.com/images/CameronCountySea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08" y="3795323"/>
            <a:ext cx="1190358" cy="11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ckin R Initials-PMS1655-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70" y="676275"/>
            <a:ext cx="26201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85" y="1765300"/>
            <a:ext cx="2571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0953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0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44" y="-39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Institutional Structure:</a:t>
            </a:r>
            <a:br>
              <a:rPr lang="en-US" dirty="0" smtClean="0"/>
            </a:br>
            <a:r>
              <a:rPr lang="en-US" sz="2700" dirty="0" smtClean="0"/>
              <a:t>Strategic Plan Development Team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4" y="1044358"/>
            <a:ext cx="7158557" cy="532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tamu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PMs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/>
              <a:t>Thrust 1 – “National Significance”</a:t>
            </a:r>
            <a:endParaRPr lang="en-US" sz="1800" dirty="0"/>
          </a:p>
          <a:p>
            <a:r>
              <a:rPr lang="en-US" sz="1800" dirty="0" smtClean="0"/>
              <a:t>Lucy </a:t>
            </a:r>
            <a:r>
              <a:rPr lang="en-US" sz="1800" dirty="0"/>
              <a:t>Camacho, Ph.D</a:t>
            </a:r>
            <a:r>
              <a:rPr lang="en-US" sz="1800" dirty="0" smtClean="0"/>
              <a:t>. (TAMUK)</a:t>
            </a:r>
          </a:p>
          <a:p>
            <a:r>
              <a:rPr lang="en-US" sz="1800" dirty="0" err="1" smtClean="0">
                <a:hlinkClick r:id="rId2"/>
              </a:rPr>
              <a:t>Lucy.Camacho@tamuk.ed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/>
              <a:t>Hudson </a:t>
            </a:r>
            <a:r>
              <a:rPr lang="en-US" sz="1800" dirty="0" err="1"/>
              <a:t>Deyoe</a:t>
            </a:r>
            <a:r>
              <a:rPr lang="en-US" sz="1800" dirty="0"/>
              <a:t> </a:t>
            </a:r>
            <a:r>
              <a:rPr lang="en-US" sz="1800" dirty="0" err="1" smtClean="0"/>
              <a:t>Ph.D</a:t>
            </a:r>
            <a:r>
              <a:rPr lang="en-US" sz="1800" dirty="0" smtClean="0"/>
              <a:t> (UTRGV)</a:t>
            </a:r>
            <a:endParaRPr lang="en-US" sz="1800" dirty="0"/>
          </a:p>
          <a:p>
            <a:r>
              <a:rPr lang="en-US" sz="1800" dirty="0" smtClean="0">
                <a:hlinkClick r:id="rId3"/>
              </a:rPr>
              <a:t>hudson.deyoe@utrgv.edu</a:t>
            </a:r>
            <a:r>
              <a:rPr lang="en-US" sz="1800" dirty="0" smtClean="0"/>
              <a:t>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Thrust </a:t>
            </a:r>
            <a:r>
              <a:rPr lang="en-US" sz="1800" b="1" dirty="0"/>
              <a:t>2 – “Important Needs and Goals of the LLM EP”</a:t>
            </a:r>
            <a:endParaRPr lang="en-US" sz="1800" dirty="0"/>
          </a:p>
          <a:p>
            <a:r>
              <a:rPr lang="en-US" sz="1800" dirty="0" smtClean="0"/>
              <a:t>Jungseok </a:t>
            </a:r>
            <a:r>
              <a:rPr lang="en-US" sz="1800" dirty="0"/>
              <a:t>Ho </a:t>
            </a:r>
            <a:r>
              <a:rPr lang="en-US" sz="1800" dirty="0" smtClean="0"/>
              <a:t>Ph.D. </a:t>
            </a:r>
            <a:r>
              <a:rPr lang="en-US" sz="1800" dirty="0"/>
              <a:t>(UTRGV</a:t>
            </a:r>
            <a:r>
              <a:rPr lang="en-US" sz="1800" dirty="0" smtClean="0"/>
              <a:t>)</a:t>
            </a:r>
          </a:p>
          <a:p>
            <a:r>
              <a:rPr lang="en-US" sz="1800" u="sng" dirty="0">
                <a:hlinkClick r:id="rId4"/>
              </a:rPr>
              <a:t>jungseok.ho@utrgv.edu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Tushar </a:t>
            </a:r>
            <a:r>
              <a:rPr lang="en-US" sz="1800" dirty="0" err="1"/>
              <a:t>Singha</a:t>
            </a:r>
            <a:r>
              <a:rPr lang="en-US" sz="1800" dirty="0"/>
              <a:t>, </a:t>
            </a:r>
            <a:r>
              <a:rPr lang="en-US" sz="1800" dirty="0" err="1" smtClean="0"/>
              <a:t>Ph.D</a:t>
            </a:r>
            <a:r>
              <a:rPr lang="en-US" sz="1800" dirty="0" smtClean="0"/>
              <a:t> (TAMUK)</a:t>
            </a:r>
            <a:endParaRPr lang="en-US" sz="1800" dirty="0"/>
          </a:p>
          <a:p>
            <a:r>
              <a:rPr lang="en-US" sz="1800" u="sng" dirty="0" smtClean="0">
                <a:hlinkClick r:id="rId5"/>
              </a:rPr>
              <a:t>Tushar.Sinha@tamuk.edu</a:t>
            </a:r>
            <a:endParaRPr lang="en-US" sz="1800" u="sng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Thrust </a:t>
            </a:r>
            <a:r>
              <a:rPr lang="en-US" sz="1800" b="1" dirty="0"/>
              <a:t>3 – “Implementation Planning and Sustainability”</a:t>
            </a:r>
            <a:endParaRPr lang="en-US" sz="1800" dirty="0"/>
          </a:p>
          <a:p>
            <a:r>
              <a:rPr lang="es-MX" sz="1800" dirty="0" smtClean="0"/>
              <a:t>Javier </a:t>
            </a:r>
            <a:r>
              <a:rPr lang="es-MX" sz="1800" dirty="0"/>
              <a:t>Guerrero M.S., </a:t>
            </a:r>
            <a:r>
              <a:rPr lang="en-US" sz="1800" dirty="0"/>
              <a:t>(UTRGV</a:t>
            </a:r>
            <a:r>
              <a:rPr lang="en-US" sz="1800" dirty="0" smtClean="0"/>
              <a:t>)</a:t>
            </a:r>
            <a:endParaRPr lang="es-MX" sz="1800" dirty="0" smtClean="0"/>
          </a:p>
          <a:p>
            <a:r>
              <a:rPr lang="es-MX" sz="1800" dirty="0" smtClean="0">
                <a:hlinkClick r:id="rId6"/>
              </a:rPr>
              <a:t>javier.guerrero@utrgv.edu</a:t>
            </a:r>
            <a:r>
              <a:rPr lang="es-MX" sz="1800" dirty="0" smtClean="0"/>
              <a:t> </a:t>
            </a:r>
          </a:p>
          <a:p>
            <a:r>
              <a:rPr lang="es-MX" sz="1800" dirty="0" smtClean="0"/>
              <a:t>Omar </a:t>
            </a:r>
            <a:r>
              <a:rPr lang="es-MX" sz="1800" dirty="0"/>
              <a:t>Al-Qudah, </a:t>
            </a:r>
            <a:r>
              <a:rPr lang="es-MX" sz="1800" dirty="0" err="1"/>
              <a:t>Ph.D</a:t>
            </a:r>
            <a:r>
              <a:rPr lang="es-MX" sz="1800" dirty="0"/>
              <a:t>. </a:t>
            </a:r>
            <a:r>
              <a:rPr lang="en-US" sz="1800" dirty="0"/>
              <a:t>(TAMUK</a:t>
            </a:r>
            <a:r>
              <a:rPr lang="en-US" sz="1800" dirty="0" smtClean="0"/>
              <a:t>)</a:t>
            </a:r>
            <a:endParaRPr lang="es-MX" sz="1800" dirty="0" smtClean="0"/>
          </a:p>
          <a:p>
            <a:r>
              <a:rPr lang="en-US" sz="1800" u="sng" dirty="0">
                <a:hlinkClick r:id="rId7"/>
              </a:rPr>
              <a:t>Omar.Al-Qudah@tamuk.edu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500" b="1" dirty="0" smtClean="0"/>
              <a:t>Project Council </a:t>
            </a:r>
            <a:endParaRPr lang="en-US" sz="1500" dirty="0"/>
          </a:p>
          <a:p>
            <a:endParaRPr lang="es-MX" sz="1500" dirty="0" smtClean="0"/>
          </a:p>
          <a:p>
            <a:r>
              <a:rPr lang="es-MX" sz="1500" dirty="0" smtClean="0"/>
              <a:t>Paolina Vega, P.E. (Cameron County)</a:t>
            </a:r>
          </a:p>
          <a:p>
            <a:r>
              <a:rPr lang="en-US" sz="1500" dirty="0" smtClean="0">
                <a:hlinkClick r:id="rId8"/>
              </a:rPr>
              <a:t>Paolina.Vega@co.cameron.tx.us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Kim D. Jones, Ph.D., P.E. (TAMUK)</a:t>
            </a:r>
            <a:endParaRPr lang="en-US" sz="1500" dirty="0"/>
          </a:p>
          <a:p>
            <a:r>
              <a:rPr lang="en-US" sz="1500" u="sng" dirty="0" smtClean="0">
                <a:hlinkClick r:id="rId9"/>
              </a:rPr>
              <a:t>Kim.Jones@tamuk.edu</a:t>
            </a:r>
            <a:endParaRPr lang="en-US" sz="1500" u="sng" dirty="0" smtClean="0"/>
          </a:p>
          <a:p>
            <a:endParaRPr lang="es-MX" sz="1500" u="sng" dirty="0" smtClean="0"/>
          </a:p>
          <a:p>
            <a:r>
              <a:rPr lang="es-MX" sz="1500" u="sng" dirty="0" smtClean="0"/>
              <a:t>Augusto Sanchez Gonzalez, M.S.</a:t>
            </a:r>
          </a:p>
          <a:p>
            <a:r>
              <a:rPr lang="es-MX" sz="1500" u="sng" dirty="0" smtClean="0">
                <a:hlinkClick r:id="rId10"/>
              </a:rPr>
              <a:t>augusto.sanchezgonzalez@utrgv.edu</a:t>
            </a:r>
            <a:r>
              <a:rPr lang="es-MX" sz="1500" u="sng" dirty="0" smtClean="0"/>
              <a:t> </a:t>
            </a:r>
            <a:endParaRPr lang="en-US" sz="1500" dirty="0"/>
          </a:p>
        </p:txBody>
      </p:sp>
      <p:pic>
        <p:nvPicPr>
          <p:cNvPr id="5" name="Picture 4" descr="Image result for tamuk log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Kick-off Workshop – Nov 17 2016</a:t>
            </a:r>
            <a:br>
              <a:rPr lang="en-US" dirty="0" smtClean="0"/>
            </a:br>
            <a:r>
              <a:rPr lang="en-US" sz="2700" dirty="0" smtClean="0"/>
              <a:t>Participants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525963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David Garza (Commissioner Cameron County, Pct. 3)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Christopher Moore (PhD., CDR Associate)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Andrew Ernest </a:t>
            </a:r>
            <a:r>
              <a:rPr lang="en-US" sz="1400" dirty="0" smtClean="0"/>
              <a:t>(</a:t>
            </a:r>
            <a:r>
              <a:rPr lang="en-US" sz="1400" dirty="0"/>
              <a:t>UTRGV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Adele Cardenas (EPA Region 6)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Hudson Deyoe </a:t>
            </a:r>
            <a:r>
              <a:rPr lang="en-US" sz="1400" dirty="0" smtClean="0"/>
              <a:t>(UTRGV)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Kim Jones </a:t>
            </a:r>
            <a:r>
              <a:rPr lang="en-US" sz="1400" dirty="0" smtClean="0"/>
              <a:t>(TAMUK)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Doug Jacobson (EPA Region 6)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Matt </a:t>
            </a:r>
            <a:r>
              <a:rPr lang="en-US" sz="1400" dirty="0" err="1"/>
              <a:t>Ruszczak</a:t>
            </a:r>
            <a:r>
              <a:rPr lang="en-US" sz="1400" dirty="0"/>
              <a:t> </a:t>
            </a:r>
            <a:r>
              <a:rPr lang="en-US" sz="1400" dirty="0" smtClean="0"/>
              <a:t>(Rio </a:t>
            </a:r>
            <a:r>
              <a:rPr lang="en-US" sz="1400" dirty="0"/>
              <a:t>South Texas Economic Council)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Tony </a:t>
            </a:r>
            <a:r>
              <a:rPr lang="en-US" sz="1400" dirty="0" smtClean="0"/>
              <a:t>Reisinger (Texas Sea Grant)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Stephanie </a:t>
            </a:r>
            <a:r>
              <a:rPr lang="en-US" sz="1400" dirty="0" err="1" smtClean="0"/>
              <a:t>Bilodeau</a:t>
            </a:r>
            <a:r>
              <a:rPr lang="en-US" sz="1400" dirty="0" smtClean="0"/>
              <a:t> (CBBEP)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Willy </a:t>
            </a:r>
            <a:r>
              <a:rPr lang="en-US" sz="1400" dirty="0" err="1"/>
              <a:t>Cupit</a:t>
            </a:r>
            <a:r>
              <a:rPr lang="en-US" sz="1400" dirty="0"/>
              <a:t> (TPWD)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Brian Koch (TSSWCB)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C. </a:t>
            </a:r>
            <a:r>
              <a:rPr lang="en-US" sz="1400" dirty="0" smtClean="0"/>
              <a:t>Simpson </a:t>
            </a:r>
            <a:r>
              <a:rPr lang="en-US" sz="1400" dirty="0"/>
              <a:t>(TAMUK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Tim Anderson (USFW)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Jaime Salazar (HCDD#1)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Juan de la Garza (Mission)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1150"/>
            <a:ext cx="4038600" cy="4525963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Javier </a:t>
            </a:r>
            <a:r>
              <a:rPr lang="en-US" sz="1400" dirty="0"/>
              <a:t>Coronado </a:t>
            </a:r>
            <a:r>
              <a:rPr lang="en-US" sz="1400" dirty="0" smtClean="0"/>
              <a:t>(San Benito)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Erika </a:t>
            </a:r>
            <a:r>
              <a:rPr lang="en-US" sz="1400" dirty="0" err="1"/>
              <a:t>Rodrigez</a:t>
            </a: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/>
              <a:t>Celina </a:t>
            </a:r>
            <a:r>
              <a:rPr lang="en-US" sz="1400" dirty="0" smtClean="0"/>
              <a:t>Gonzales (Los </a:t>
            </a:r>
            <a:r>
              <a:rPr lang="en-US" sz="1400" dirty="0" err="1" smtClean="0"/>
              <a:t>Fresnos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Sonia Najera (Texas Nature Conservancy) </a:t>
            </a: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Tushar </a:t>
            </a:r>
            <a:r>
              <a:rPr lang="en-US" sz="1400" dirty="0"/>
              <a:t>Sinha (TAMUK)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Lucy </a:t>
            </a:r>
            <a:r>
              <a:rPr lang="en-US" sz="1400" dirty="0"/>
              <a:t>Camacho (TAMUK)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Omar </a:t>
            </a:r>
            <a:r>
              <a:rPr lang="en-US" sz="1400" dirty="0"/>
              <a:t>Al-Qudah (TAMUK)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Christopher </a:t>
            </a:r>
            <a:r>
              <a:rPr lang="en-US" sz="1400" dirty="0"/>
              <a:t>Caudle (TCEQ)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Joe Fox </a:t>
            </a:r>
            <a:r>
              <a:rPr lang="en-US" sz="1400" dirty="0" smtClean="0"/>
              <a:t>(TAMUCC)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Owen Fitzsimmons (CBBEP)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Joe Hinojosa </a:t>
            </a:r>
            <a:r>
              <a:rPr lang="en-US" sz="1400" dirty="0" smtClean="0"/>
              <a:t>(LRGV SWTF/ SCID#15)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Jungseok Ho  </a:t>
            </a:r>
            <a:r>
              <a:rPr lang="en-US" sz="1400" dirty="0" smtClean="0"/>
              <a:t>(UTRGV)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Rosarro</a:t>
            </a:r>
            <a:r>
              <a:rPr lang="en-US" sz="1400" dirty="0"/>
              <a:t> Martinez </a:t>
            </a:r>
            <a:r>
              <a:rPr lang="en-US" sz="1400" dirty="0" smtClean="0"/>
              <a:t>CBBEP</a:t>
            </a:r>
            <a:r>
              <a:rPr lang="en-US" sz="14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George </a:t>
            </a:r>
            <a:r>
              <a:rPr lang="en-US" sz="1400" dirty="0" smtClean="0"/>
              <a:t>Machuca (San Benito)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Wesley </a:t>
            </a:r>
            <a:r>
              <a:rPr lang="en-US" sz="1400" dirty="0" smtClean="0"/>
              <a:t>Cant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Cory Horan (TCEQ)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Tom McLemore (HID#1)</a:t>
            </a:r>
            <a:endParaRPr lang="en-US" sz="1400" dirty="0"/>
          </a:p>
        </p:txBody>
      </p:sp>
      <p:pic>
        <p:nvPicPr>
          <p:cNvPr id="5" name="Picture 4" descr="Image result for tamuk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94" y="1984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</a:t>
            </a:r>
            <a:r>
              <a:rPr lang="en-US" sz="3200" dirty="0" smtClean="0"/>
              <a:t>orkgroup Series </a:t>
            </a:r>
            <a:r>
              <a:rPr lang="en-US" sz="3200" dirty="0" smtClean="0"/>
              <a:t>(2017)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425"/>
            <a:ext cx="3381375" cy="45259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January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+mn-cs"/>
              </a:rPr>
              <a:t>12th - Mission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cs"/>
              </a:rPr>
              <a:t>20th - </a:t>
            </a:r>
            <a:r>
              <a:rPr lang="en-US" sz="1800" dirty="0">
                <a:cs typeface="+mn-cs"/>
              </a:rPr>
              <a:t>San Benito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cs"/>
              </a:rPr>
              <a:t>27th – Raymondville</a:t>
            </a:r>
            <a:endParaRPr lang="en-US" sz="1800" dirty="0" smtClean="0"/>
          </a:p>
          <a:p>
            <a:pPr lvl="1" indent="0">
              <a:buNone/>
            </a:pPr>
            <a:r>
              <a:rPr lang="en-US" sz="1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February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 6th  - Brownsville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24th </a:t>
            </a:r>
            <a:r>
              <a:rPr lang="en-US" sz="1800" dirty="0" smtClean="0"/>
              <a:t>– Edinburg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March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10th - Starr County Courthouse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31st - SPI Community Center</a:t>
            </a:r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90519" y="1957662"/>
            <a:ext cx="4181475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1" indent="-457200" defTabSz="457200">
              <a:spcBef>
                <a:spcPct val="20000"/>
              </a:spcBef>
              <a:buClr>
                <a:srgbClr val="FF4C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April</a:t>
            </a:r>
          </a:p>
          <a:p>
            <a:pPr marL="804863" lvl="1" indent="-457200" defTabSz="457200">
              <a:spcBef>
                <a:spcPct val="20000"/>
              </a:spcBef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 Neue"/>
              </a:rPr>
              <a:t>April 5th- Kingsville</a:t>
            </a:r>
          </a:p>
          <a:p>
            <a:pPr marL="804863" lvl="1" indent="-457200" defTabSz="457200">
              <a:spcBef>
                <a:spcPct val="20000"/>
              </a:spcBef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 Neue"/>
              </a:rPr>
              <a:t>Trust leaders general </a:t>
            </a:r>
            <a:r>
              <a:rPr lang="en-US" dirty="0" smtClean="0">
                <a:latin typeface="Helvetica Neue"/>
              </a:rPr>
              <a:t>meeting May 10,</a:t>
            </a:r>
            <a:endParaRPr lang="en-US" dirty="0">
              <a:latin typeface="Helvetica Neue"/>
            </a:endParaRPr>
          </a:p>
          <a:p>
            <a:pPr marL="347663" lvl="1" defTabSz="457200">
              <a:spcBef>
                <a:spcPct val="20000"/>
              </a:spcBef>
              <a:buClr>
                <a:srgbClr val="FF4C00"/>
              </a:buClr>
            </a:pPr>
            <a:endParaRPr lang="en-US" dirty="0" smtClean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Helvetica Neue"/>
                <a:cs typeface="Helvetica Neue"/>
              </a:rPr>
              <a:t>Stormwater</a:t>
            </a:r>
            <a:r>
              <a:rPr lang="en-US" sz="2000" dirty="0" smtClean="0">
                <a:latin typeface="Helvetica Neue"/>
                <a:cs typeface="Helvetica Neue"/>
              </a:rPr>
              <a:t> Conference 2017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804863" lvl="1" indent="-457200" defTabSz="457200">
              <a:spcBef>
                <a:spcPct val="20000"/>
              </a:spcBef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 Neue"/>
              </a:rPr>
              <a:t>General status update and strategic plan draft presentation</a:t>
            </a:r>
            <a:endParaRPr lang="en-US" dirty="0"/>
          </a:p>
        </p:txBody>
      </p:sp>
      <p:pic>
        <p:nvPicPr>
          <p:cNvPr id="6" name="Picture 4" descr="Image result for tamuk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16618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81002"/>
            <a:ext cx="9144000" cy="84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609600" y="1242402"/>
            <a:ext cx="8305800" cy="422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-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Report Outline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1" y="381001"/>
            <a:ext cx="1601764" cy="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97" y="13715"/>
            <a:ext cx="4468212" cy="6844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115" y="13715"/>
            <a:ext cx="4690018" cy="6289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783" y="2040303"/>
            <a:ext cx="4402667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81002"/>
            <a:ext cx="9144000" cy="84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1" y="381001"/>
            <a:ext cx="1601764" cy="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2935" y="3837881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hlinkClick r:id="rId4"/>
              </a:rPr>
              <a:t>http://www.lagunamadreestuary.com/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6005" y="1916665"/>
            <a:ext cx="4968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hlinkClick r:id="rId5"/>
              </a:rPr>
              <a:t>llmep@listserv.utrgv.edu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GLO CMP </a:t>
            </a:r>
            <a:r>
              <a:rPr lang="es-MX" dirty="0" err="1" smtClean="0"/>
              <a:t>Grant</a:t>
            </a:r>
            <a:r>
              <a:rPr lang="es-MX" dirty="0" smtClean="0"/>
              <a:t> </a:t>
            </a:r>
            <a:r>
              <a:rPr lang="es-MX" dirty="0" err="1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 identify </a:t>
            </a:r>
            <a:r>
              <a:rPr lang="en-US" sz="2400" dirty="0"/>
              <a:t>existing pertinent information, locate data gaps, seek other stakeholders (landowners, agricultural organizations, non-profit groups, NGOs, and other local governments), and expand the collaborative team of professionals to enhance the project’s capability to successfully achieve the ultimate goal of establishing a NEP for the </a:t>
            </a:r>
            <a:r>
              <a:rPr lang="en-US" sz="2400" dirty="0" smtClean="0"/>
              <a:t>LLM: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promote community </a:t>
            </a:r>
            <a:r>
              <a:rPr lang="en-US" sz="2000" dirty="0" smtClean="0"/>
              <a:t>resilience</a:t>
            </a:r>
            <a:r>
              <a:rPr lang="en-US" sz="2000" dirty="0"/>
              <a:t>.</a:t>
            </a:r>
            <a:endParaRPr lang="en-US" sz="2000" dirty="0" smtClean="0"/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Examine </a:t>
            </a:r>
            <a:r>
              <a:rPr lang="en-US" sz="2000" dirty="0"/>
              <a:t>critical issues prevalent in the </a:t>
            </a:r>
            <a:r>
              <a:rPr lang="en-US" sz="2000" dirty="0" smtClean="0"/>
              <a:t>region</a:t>
            </a:r>
            <a:r>
              <a:rPr lang="en-US" sz="2000" dirty="0"/>
              <a:t>.</a:t>
            </a:r>
            <a:endParaRPr lang="en-US" sz="2000" dirty="0" smtClean="0"/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Assign </a:t>
            </a:r>
            <a:r>
              <a:rPr lang="en-US" sz="2000" dirty="0"/>
              <a:t>a </a:t>
            </a:r>
            <a:r>
              <a:rPr lang="en-US" sz="2000" dirty="0" smtClean="0"/>
              <a:t>priority</a:t>
            </a:r>
            <a:r>
              <a:rPr lang="en-US" sz="2000" dirty="0"/>
              <a:t>.</a:t>
            </a:r>
            <a:endParaRPr lang="en-US" sz="2000" dirty="0" smtClean="0"/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an economic analysis (cost</a:t>
            </a:r>
            <a:r>
              <a:rPr lang="en-US" sz="2000" dirty="0" smtClean="0"/>
              <a:t>).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objectives and action </a:t>
            </a:r>
            <a:r>
              <a:rPr lang="en-US" sz="2000" dirty="0" smtClean="0"/>
              <a:t>items.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0953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44" y="9366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Proposed Estuary Program Map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" y="1019175"/>
            <a:ext cx="5833236" cy="500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142999"/>
            <a:ext cx="3028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273923"/>
            <a:ext cx="3215038" cy="171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tamuk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development </a:t>
            </a:r>
            <a:r>
              <a:rPr lang="en-US" sz="2400" dirty="0"/>
              <a:t>of a comprehensive strategic plan </a:t>
            </a:r>
            <a:r>
              <a:rPr lang="en-US" sz="2400" dirty="0" smtClean="0"/>
              <a:t>targets: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Natural </a:t>
            </a:r>
            <a:r>
              <a:rPr lang="en-US" sz="2400" dirty="0"/>
              <a:t>coastal </a:t>
            </a:r>
            <a:r>
              <a:rPr lang="en-US" sz="2400" dirty="0" smtClean="0"/>
              <a:t>waters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Multi-use management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Flood </a:t>
            </a:r>
            <a:r>
              <a:rPr lang="en-US" sz="2400" dirty="0"/>
              <a:t>hazard </a:t>
            </a:r>
            <a:r>
              <a:rPr lang="en-US" sz="2400" dirty="0" smtClean="0"/>
              <a:t>mitigation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Water </a:t>
            </a:r>
            <a:r>
              <a:rPr lang="en-US" sz="2400" dirty="0"/>
              <a:t>quality </a:t>
            </a:r>
            <a:r>
              <a:rPr lang="en-US" sz="2400" dirty="0" smtClean="0"/>
              <a:t>strategies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Protection </a:t>
            </a:r>
            <a:r>
              <a:rPr lang="en-US" sz="2400" dirty="0"/>
              <a:t>of </a:t>
            </a:r>
            <a:r>
              <a:rPr lang="en-US" sz="2400" dirty="0" smtClean="0"/>
              <a:t>ecosystems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Outreach and </a:t>
            </a:r>
            <a:r>
              <a:rPr lang="en-US" sz="2400" dirty="0"/>
              <a:t>educational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Economic development. </a:t>
            </a:r>
            <a:endParaRPr lang="en-US" sz="2400" dirty="0"/>
          </a:p>
        </p:txBody>
      </p:sp>
      <p:pic>
        <p:nvPicPr>
          <p:cNvPr id="4" name="Picture 4" descr="Image result for tamuk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6" y="26988"/>
            <a:ext cx="8765439" cy="626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tamu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467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Cameron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UTRGV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TAMUK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LRGV TPDES Stormwater task </a:t>
            </a:r>
            <a:r>
              <a:rPr lang="en-US" sz="2400" dirty="0"/>
              <a:t>force </a:t>
            </a:r>
            <a:r>
              <a:rPr lang="en-US" sz="2400" dirty="0" smtClean="0"/>
              <a:t>(17 </a:t>
            </a:r>
            <a:r>
              <a:rPr lang="en-US" sz="2400" dirty="0"/>
              <a:t>local </a:t>
            </a:r>
            <a:r>
              <a:rPr lang="en-US" sz="2400" dirty="0" smtClean="0"/>
              <a:t>governments)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Coastal Cities </a:t>
            </a:r>
            <a:r>
              <a:rPr lang="en-US" sz="2400" dirty="0"/>
              <a:t>Taskforce (</a:t>
            </a:r>
            <a:r>
              <a:rPr lang="en-US" sz="2400" dirty="0" smtClean="0"/>
              <a:t>14 </a:t>
            </a:r>
            <a:r>
              <a:rPr lang="en-US" sz="2400" dirty="0"/>
              <a:t>local governments)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29150" y="1614035"/>
            <a:ext cx="4434823" cy="383947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Texas General Land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 smtClean="0"/>
              <a:t>NOAA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10" descr="storm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3" y="3300053"/>
            <a:ext cx="896935" cy="78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ameroncountylogistics.com/images/CameronCountySea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73" y="5370277"/>
            <a:ext cx="809725" cy="8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23" y="3409950"/>
            <a:ext cx="1874020" cy="507042"/>
          </a:xfrm>
          <a:prstGeom prst="rect">
            <a:avLst/>
          </a:prstGeom>
        </p:spPr>
      </p:pic>
      <p:pic>
        <p:nvPicPr>
          <p:cNvPr id="3074" name="Picture 2" descr="http://info.drillinginfo.com/wp-content/uploads/2014/08/Texas-General-Land-Office1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3" y="4285085"/>
            <a:ext cx="809725" cy="8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ise.orau.gov/epa/images/epa-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48" y="5457576"/>
            <a:ext cx="812190" cy="8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oceanservice.noaa.gov/facts/noaalogo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3" t="3990" r="31823" b="3990"/>
          <a:stretch/>
        </p:blipFill>
        <p:spPr bwMode="auto">
          <a:xfrm>
            <a:off x="7435198" y="5425542"/>
            <a:ext cx="816745" cy="8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tamuk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19472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48" y="4116949"/>
            <a:ext cx="1785486" cy="100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Emerging </a:t>
            </a:r>
            <a:r>
              <a:rPr lang="en-US" sz="4800" dirty="0" smtClean="0"/>
              <a:t>Issues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5500"/>
            <a:ext cx="7315200" cy="3811588"/>
          </a:xfrm>
        </p:spPr>
        <p:txBody>
          <a:bodyPr>
            <a:normAutofit/>
          </a:bodyPr>
          <a:lstStyle/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Sea Level Rise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Loss of Land/Dune Erosion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Extreme Weather Events </a:t>
            </a:r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Community/Habitat Resiliency</a:t>
            </a:r>
            <a:endParaRPr lang="en-US" sz="3200" dirty="0"/>
          </a:p>
          <a:p>
            <a:pPr marL="804863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Economic Development </a:t>
            </a:r>
          </a:p>
        </p:txBody>
      </p:sp>
      <p:pic>
        <p:nvPicPr>
          <p:cNvPr id="4" name="Picture 4" descr="Image result for tamuk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8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44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Erosion Response Plan</a:t>
            </a:r>
            <a:endParaRPr lang="en-US" sz="4000" dirty="0"/>
          </a:p>
        </p:txBody>
      </p:sp>
      <p:pic>
        <p:nvPicPr>
          <p:cNvPr id="4" name="Picture 4" descr="Image result for tamuk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1077677"/>
            <a:ext cx="4763232" cy="52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Feedback Loop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4450"/>
            <a:ext cx="8195019" cy="494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tamu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7942"/>
            <a:ext cx="1198586" cy="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" y="6230585"/>
            <a:ext cx="1323975" cy="6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553</Words>
  <Application>Microsoft Office PowerPoint</Application>
  <PresentationFormat>On-screen Show (4:3)</PresentationFormat>
  <Paragraphs>127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Lucida Grande</vt:lpstr>
      <vt:lpstr>Office Theme</vt:lpstr>
      <vt:lpstr>PowerPoint Presentation</vt:lpstr>
      <vt:lpstr>GLO CMP Grant Objectives</vt:lpstr>
      <vt:lpstr>Proposed Estuary Program Map</vt:lpstr>
      <vt:lpstr>Scope of the strategic plan</vt:lpstr>
      <vt:lpstr>PowerPoint Presentation</vt:lpstr>
      <vt:lpstr>Partners</vt:lpstr>
      <vt:lpstr>Emerging Issues </vt:lpstr>
      <vt:lpstr>Erosion Response Plan</vt:lpstr>
      <vt:lpstr>Participatory Feedback Loop</vt:lpstr>
      <vt:lpstr>Institutional Structure: Strategic Plan Development Team</vt:lpstr>
      <vt:lpstr>Thrust PMs Contact Info</vt:lpstr>
      <vt:lpstr>Kick-off Workshop – Nov 17 2016 Participants</vt:lpstr>
      <vt:lpstr>Workgroup Series (2017)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MarkKeele</dc:creator>
  <cp:lastModifiedBy>Augusto Sanchez Gonzalez</cp:lastModifiedBy>
  <cp:revision>82</cp:revision>
  <cp:lastPrinted>2017-03-10T14:22:35Z</cp:lastPrinted>
  <dcterms:created xsi:type="dcterms:W3CDTF">2015-06-05T12:35:09Z</dcterms:created>
  <dcterms:modified xsi:type="dcterms:W3CDTF">2017-05-26T15:41:40Z</dcterms:modified>
</cp:coreProperties>
</file>