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sldx" ContentType="application/vnd.openxmlformats-officedocument.presentationml.slide"/>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4"/>
    <p:sldMasterId id="2147483660" r:id="rId25"/>
    <p:sldMasterId id="2147483677" r:id="rId26"/>
  </p:sldMasterIdLst>
  <p:notesMasterIdLst>
    <p:notesMasterId r:id="rId61"/>
  </p:notesMasterIdLst>
  <p:handoutMasterIdLst>
    <p:handoutMasterId r:id="rId62"/>
  </p:handoutMasterIdLst>
  <p:sldIdLst>
    <p:sldId id="316" r:id="rId27"/>
    <p:sldId id="333" r:id="rId28"/>
    <p:sldId id="321" r:id="rId29"/>
    <p:sldId id="323" r:id="rId30"/>
    <p:sldId id="280" r:id="rId31"/>
    <p:sldId id="317" r:id="rId32"/>
    <p:sldId id="282" r:id="rId33"/>
    <p:sldId id="320" r:id="rId34"/>
    <p:sldId id="266" r:id="rId35"/>
    <p:sldId id="260" r:id="rId36"/>
    <p:sldId id="275" r:id="rId37"/>
    <p:sldId id="261" r:id="rId38"/>
    <p:sldId id="270" r:id="rId39"/>
    <p:sldId id="276" r:id="rId40"/>
    <p:sldId id="277" r:id="rId41"/>
    <p:sldId id="306" r:id="rId42"/>
    <p:sldId id="309" r:id="rId43"/>
    <p:sldId id="287" r:id="rId44"/>
    <p:sldId id="288" r:id="rId45"/>
    <p:sldId id="314" r:id="rId46"/>
    <p:sldId id="313" r:id="rId47"/>
    <p:sldId id="299" r:id="rId48"/>
    <p:sldId id="303" r:id="rId49"/>
    <p:sldId id="304" r:id="rId50"/>
    <p:sldId id="312" r:id="rId51"/>
    <p:sldId id="331" r:id="rId52"/>
    <p:sldId id="289" r:id="rId53"/>
    <p:sldId id="329" r:id="rId54"/>
    <p:sldId id="290" r:id="rId55"/>
    <p:sldId id="325" r:id="rId56"/>
    <p:sldId id="326" r:id="rId57"/>
    <p:sldId id="330" r:id="rId58"/>
    <p:sldId id="332" r:id="rId59"/>
    <p:sldId id="324"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7" autoAdjust="0"/>
  </p:normalViewPr>
  <p:slideViewPr>
    <p:cSldViewPr>
      <p:cViewPr varScale="1">
        <p:scale>
          <a:sx n="66" d="100"/>
          <a:sy n="66" d="100"/>
        </p:scale>
        <p:origin x="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3.xml"/><Relationship Id="rId39" Type="http://schemas.openxmlformats.org/officeDocument/2006/relationships/slide" Target="slides/slide13.xml"/><Relationship Id="rId21" Type="http://schemas.openxmlformats.org/officeDocument/2006/relationships/customXml" Target="../customXml/item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slide" Target="slides/slide3.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Master" Target="slideMasters/slideMaster1.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notesMaster" Target="notesMasters/notesMaster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25.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2.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title>
    <c:autoTitleDeleted val="0"/>
    <c:view3D>
      <c:rotX val="30"/>
      <c:rotY val="20"/>
      <c:rAngAx val="0"/>
    </c:view3D>
    <c:floor>
      <c:thickness val="0"/>
    </c:floor>
    <c:sideWall>
      <c:thickness val="0"/>
    </c:sideWall>
    <c:backWall>
      <c:thickness val="0"/>
    </c:backWall>
    <c:plotArea>
      <c:layout>
        <c:manualLayout>
          <c:layoutTarget val="inner"/>
          <c:xMode val="edge"/>
          <c:yMode val="edge"/>
          <c:x val="7.862775833576359E-2"/>
          <c:y val="0.1469028801163422"/>
          <c:w val="0.79828205502090011"/>
          <c:h val="0.55526282472923416"/>
        </c:manualLayout>
      </c:layout>
      <c:bar3DChart>
        <c:barDir val="col"/>
        <c:grouping val="clustered"/>
        <c:varyColors val="0"/>
        <c:ser>
          <c:idx val="0"/>
          <c:order val="0"/>
          <c:tx>
            <c:strRef>
              <c:f>Sheet1!$B$1</c:f>
              <c:strCache>
                <c:ptCount val="1"/>
                <c:pt idx="0">
                  <c:v>% Land Use for Each State</c:v>
                </c:pt>
              </c:strCache>
            </c:strRef>
          </c:tx>
          <c:invertIfNegative val="0"/>
          <c:cat>
            <c:strRef>
              <c:f>Sheet1!$A$2:$A$6</c:f>
              <c:strCache>
                <c:ptCount val="5"/>
                <c:pt idx="0">
                  <c:v>Arkansas</c:v>
                </c:pt>
                <c:pt idx="1">
                  <c:v>Louisiana</c:v>
                </c:pt>
                <c:pt idx="2">
                  <c:v>New Mexico</c:v>
                </c:pt>
                <c:pt idx="3">
                  <c:v>Oklahoma</c:v>
                </c:pt>
                <c:pt idx="4">
                  <c:v>Texas</c:v>
                </c:pt>
              </c:strCache>
            </c:strRef>
          </c:cat>
          <c:val>
            <c:numRef>
              <c:f>Sheet1!$B$2:$B$6</c:f>
              <c:numCache>
                <c:formatCode>General</c:formatCode>
                <c:ptCount val="5"/>
                <c:pt idx="0">
                  <c:v>42</c:v>
                </c:pt>
                <c:pt idx="1">
                  <c:v>61</c:v>
                </c:pt>
                <c:pt idx="2">
                  <c:v>27</c:v>
                </c:pt>
                <c:pt idx="3">
                  <c:v>62</c:v>
                </c:pt>
                <c:pt idx="4">
                  <c:v>77</c:v>
                </c:pt>
              </c:numCache>
            </c:numRef>
          </c:val>
          <c:extLst>
            <c:ext xmlns:c16="http://schemas.microsoft.com/office/drawing/2014/chart" uri="{C3380CC4-5D6E-409C-BE32-E72D297353CC}">
              <c16:uniqueId val="{00000000-3FEE-46C1-9157-8F31544959A3}"/>
            </c:ext>
          </c:extLst>
        </c:ser>
        <c:dLbls>
          <c:showLegendKey val="0"/>
          <c:showVal val="0"/>
          <c:showCatName val="0"/>
          <c:showSerName val="0"/>
          <c:showPercent val="0"/>
          <c:showBubbleSize val="0"/>
        </c:dLbls>
        <c:gapWidth val="150"/>
        <c:shape val="pyramid"/>
        <c:axId val="202168992"/>
        <c:axId val="202334528"/>
        <c:axId val="0"/>
      </c:bar3DChart>
      <c:catAx>
        <c:axId val="202168992"/>
        <c:scaling>
          <c:orientation val="minMax"/>
        </c:scaling>
        <c:delete val="0"/>
        <c:axPos val="b"/>
        <c:numFmt formatCode="General" sourceLinked="0"/>
        <c:majorTickMark val="out"/>
        <c:minorTickMark val="none"/>
        <c:tickLblPos val="nextTo"/>
        <c:crossAx val="202334528"/>
        <c:crosses val="autoZero"/>
        <c:auto val="1"/>
        <c:lblAlgn val="ctr"/>
        <c:lblOffset val="100"/>
        <c:noMultiLvlLbl val="0"/>
      </c:catAx>
      <c:valAx>
        <c:axId val="202334528"/>
        <c:scaling>
          <c:orientation val="minMax"/>
        </c:scaling>
        <c:delete val="0"/>
        <c:axPos val="l"/>
        <c:majorGridlines/>
        <c:numFmt formatCode="General" sourceLinked="1"/>
        <c:majorTickMark val="out"/>
        <c:minorTickMark val="none"/>
        <c:tickLblPos val="nextTo"/>
        <c:crossAx val="2021689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BED301-847B-4EF1-BF52-818F057B36F7}" type="datetimeFigureOut">
              <a:rPr lang="en-US" smtClean="0"/>
              <a:pPr/>
              <a:t>5/24/2017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DC1ADA-CDFC-44C0-BFB4-16EDAA0DE2A5}" type="slidenum">
              <a:rPr lang="en-US" smtClean="0"/>
              <a:pPr/>
              <a:t>‹#›</a:t>
            </a:fld>
            <a:endParaRPr lang="en-US"/>
          </a:p>
        </p:txBody>
      </p:sp>
    </p:spTree>
    <p:extLst>
      <p:ext uri="{BB962C8B-B14F-4D97-AF65-F5344CB8AC3E}">
        <p14:creationId xmlns:p14="http://schemas.microsoft.com/office/powerpoint/2010/main" val="3780142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AFB7DA-737B-46B2-A6A2-62E2399ACAC0}" type="datetimeFigureOut">
              <a:rPr lang="en-US" smtClean="0"/>
              <a:pPr/>
              <a:t>5/24/2017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CE4048-5E52-40C5-8298-541BF8EF1919}" type="slidenum">
              <a:rPr lang="en-US" smtClean="0"/>
              <a:pPr/>
              <a:t>‹#›</a:t>
            </a:fld>
            <a:endParaRPr lang="en-US"/>
          </a:p>
        </p:txBody>
      </p:sp>
    </p:spTree>
    <p:extLst>
      <p:ext uri="{BB962C8B-B14F-4D97-AF65-F5344CB8AC3E}">
        <p14:creationId xmlns:p14="http://schemas.microsoft.com/office/powerpoint/2010/main" val="22245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background; past</a:t>
            </a:r>
            <a:r>
              <a:rPr lang="en-US" baseline="0" dirty="0"/>
              <a:t> work in valley</a:t>
            </a:r>
            <a:endParaRPr lang="en-US" dirty="0"/>
          </a:p>
        </p:txBody>
      </p:sp>
      <p:sp>
        <p:nvSpPr>
          <p:cNvPr id="4" name="Slide Number Placeholder 3"/>
          <p:cNvSpPr>
            <a:spLocks noGrp="1"/>
          </p:cNvSpPr>
          <p:nvPr>
            <p:ph type="sldNum" sz="quarter" idx="10"/>
          </p:nvPr>
        </p:nvSpPr>
        <p:spPr/>
        <p:txBody>
          <a:bodyPr/>
          <a:lstStyle/>
          <a:p>
            <a:fld id="{74CE4048-5E52-40C5-8298-541BF8EF1919}" type="slidenum">
              <a:rPr lang="en-US" smtClean="0"/>
              <a:pPr/>
              <a:t>1</a:t>
            </a:fld>
            <a:endParaRPr lang="en-US"/>
          </a:p>
        </p:txBody>
      </p:sp>
    </p:spTree>
    <p:extLst>
      <p:ext uri="{BB962C8B-B14F-4D97-AF65-F5344CB8AC3E}">
        <p14:creationId xmlns:p14="http://schemas.microsoft.com/office/powerpoint/2010/main" val="1840928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to opine, success and the budget</a:t>
            </a:r>
          </a:p>
        </p:txBody>
      </p:sp>
      <p:sp>
        <p:nvSpPr>
          <p:cNvPr id="4" name="Slide Number Placeholder 3"/>
          <p:cNvSpPr>
            <a:spLocks noGrp="1"/>
          </p:cNvSpPr>
          <p:nvPr>
            <p:ph type="sldNum" sz="quarter" idx="10"/>
          </p:nvPr>
        </p:nvSpPr>
        <p:spPr/>
        <p:txBody>
          <a:bodyPr/>
          <a:lstStyle/>
          <a:p>
            <a:fld id="{74CE4048-5E52-40C5-8298-541BF8EF1919}" type="slidenum">
              <a:rPr lang="en-US" smtClean="0"/>
              <a:pPr/>
              <a:t>33</a:t>
            </a:fld>
            <a:endParaRPr lang="en-US"/>
          </a:p>
        </p:txBody>
      </p:sp>
    </p:spTree>
    <p:extLst>
      <p:ext uri="{BB962C8B-B14F-4D97-AF65-F5344CB8AC3E}">
        <p14:creationId xmlns:p14="http://schemas.microsoft.com/office/powerpoint/2010/main" val="2258437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back ground</a:t>
            </a:r>
          </a:p>
        </p:txBody>
      </p:sp>
      <p:sp>
        <p:nvSpPr>
          <p:cNvPr id="4" name="Slide Number Placeholder 3"/>
          <p:cNvSpPr>
            <a:spLocks noGrp="1"/>
          </p:cNvSpPr>
          <p:nvPr>
            <p:ph type="sldNum" sz="quarter" idx="10"/>
          </p:nvPr>
        </p:nvSpPr>
        <p:spPr/>
        <p:txBody>
          <a:bodyPr/>
          <a:lstStyle/>
          <a:p>
            <a:fld id="{74CE4048-5E52-40C5-8298-541BF8EF1919}" type="slidenum">
              <a:rPr lang="en-US" smtClean="0"/>
              <a:pPr/>
              <a:t>2</a:t>
            </a:fld>
            <a:endParaRPr lang="en-US"/>
          </a:p>
        </p:txBody>
      </p:sp>
    </p:spTree>
    <p:extLst>
      <p:ext uri="{BB962C8B-B14F-4D97-AF65-F5344CB8AC3E}">
        <p14:creationId xmlns:p14="http://schemas.microsoft.com/office/powerpoint/2010/main" val="222618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65245-9394-460A-9FE2-739B0A2119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6216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Authorities that impact ag sector</a:t>
            </a:r>
          </a:p>
        </p:txBody>
      </p:sp>
      <p:sp>
        <p:nvSpPr>
          <p:cNvPr id="4" name="Slide Number Placeholder 3"/>
          <p:cNvSpPr>
            <a:spLocks noGrp="1"/>
          </p:cNvSpPr>
          <p:nvPr>
            <p:ph type="sldNum" sz="quarter" idx="10"/>
          </p:nvPr>
        </p:nvSpPr>
        <p:spPr/>
        <p:txBody>
          <a:bodyPr/>
          <a:lstStyle/>
          <a:p>
            <a:fld id="{74CE4048-5E52-40C5-8298-541BF8EF1919}" type="slidenum">
              <a:rPr lang="en-US" smtClean="0"/>
              <a:pPr/>
              <a:t>5</a:t>
            </a:fld>
            <a:endParaRPr lang="en-US"/>
          </a:p>
        </p:txBody>
      </p:sp>
    </p:spTree>
    <p:extLst>
      <p:ext uri="{BB962C8B-B14F-4D97-AF65-F5344CB8AC3E}">
        <p14:creationId xmlns:p14="http://schemas.microsoft.com/office/powerpoint/2010/main" val="3280907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D3F28-E0B2-4344-B4C4-2BAE4AE0CD50}" type="slidenum">
              <a:rPr lang="en-US"/>
              <a:pPr/>
              <a:t>11</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r>
              <a:rPr lang="en-US" sz="1400" b="1" dirty="0"/>
              <a:t>Talking Points:</a:t>
            </a:r>
          </a:p>
          <a:p>
            <a:pPr>
              <a:buFontTx/>
              <a:buChar char="•"/>
            </a:pPr>
            <a:r>
              <a:rPr lang="en-US" sz="1400" dirty="0"/>
              <a:t>This slide is a preliminary ammonia emission inventory.  I’ve included it here to illustrate some interesting consistencies in the geographic distribution of nitrogen.</a:t>
            </a:r>
          </a:p>
          <a:p>
            <a:pPr>
              <a:buFontTx/>
              <a:buChar char="•"/>
            </a:pPr>
            <a:r>
              <a:rPr lang="en-US" sz="1400" dirty="0"/>
              <a:t>These are ammonia emission from animal production sources.   </a:t>
            </a:r>
          </a:p>
          <a:p>
            <a:pPr>
              <a:buFontTx/>
              <a:buChar char="•"/>
            </a:pPr>
            <a:r>
              <a:rPr lang="en-US" sz="1400" dirty="0"/>
              <a:t>These are sources that OAR does not currently address, but which are very important in the overall context of N loading</a:t>
            </a:r>
          </a:p>
        </p:txBody>
      </p:sp>
    </p:spTree>
    <p:extLst>
      <p:ext uri="{BB962C8B-B14F-4D97-AF65-F5344CB8AC3E}">
        <p14:creationId xmlns:p14="http://schemas.microsoft.com/office/powerpoint/2010/main" val="1390125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533AB3-ECE8-49D6-BB60-7602078ED0E2}" type="slidenum">
              <a:rPr lang="en-US"/>
              <a:pPr/>
              <a:t>13</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b="1"/>
              <a:t>Talking Points:</a:t>
            </a:r>
          </a:p>
          <a:p>
            <a:pPr>
              <a:buFontTx/>
              <a:buChar char="•"/>
            </a:pPr>
            <a:r>
              <a:rPr lang="en-US"/>
              <a:t>The USGS SPARROW model predicts that agriculture is the primary source of nutrients to the Gulf of Mexico.  The model estimates that 66% of nitrogen originates from cultivated crops, mostly corn and soybean, with animal grazing and manure contributing about 5%. </a:t>
            </a:r>
          </a:p>
          <a:p>
            <a:pPr>
              <a:buFontTx/>
              <a:buChar char="•"/>
            </a:pPr>
            <a:r>
              <a:rPr lang="en-US"/>
              <a:t>Atmospheric contributions also are important, accounting for 16% of nitrogen.</a:t>
            </a:r>
          </a:p>
          <a:p>
            <a:pPr>
              <a:buFontTx/>
              <a:buChar char="•"/>
            </a:pPr>
            <a:r>
              <a:rPr lang="en-US"/>
              <a:t>For phosphorus, the SPARROW model estimates that 43% of nitrogen originates from cultivated crops, mostly corn and soybean, with animal grazing and manure contributing about 37%.</a:t>
            </a:r>
          </a:p>
          <a:p>
            <a:pPr>
              <a:buFontTx/>
              <a:buChar char="•"/>
            </a:pPr>
            <a:r>
              <a:rPr lang="en-US"/>
              <a:t>In total, agricultural sources contribute more than 70% of the nitrogen and phosphorus delivered to the Gulf, versus only 9 to 12% from urban sources. Such findings show the dominance of agricultural nonpoint sources outside urban areas in the Mississippi River Basin. </a:t>
            </a:r>
          </a:p>
          <a:p>
            <a:pPr>
              <a:buFontTx/>
              <a:buChar char="•"/>
            </a:pPr>
            <a:r>
              <a:rPr lang="en-US"/>
              <a:t>Areas contributing the most nitrogen are the Central Mississippi and Ohio basin</a:t>
            </a:r>
          </a:p>
          <a:p>
            <a:endParaRPr lang="en-US"/>
          </a:p>
          <a:p>
            <a:r>
              <a:rPr lang="en-US" b="1"/>
              <a:t>Background:</a:t>
            </a:r>
          </a:p>
          <a:p>
            <a:pPr>
              <a:buFontTx/>
              <a:buChar char="•"/>
            </a:pPr>
            <a:r>
              <a:rPr lang="en-US"/>
              <a:t>Photo: NASA satellite photo showing sediment loads from the MS and Atchafalaya River emptying into gulf of Mexico.</a:t>
            </a:r>
          </a:p>
        </p:txBody>
      </p:sp>
    </p:spTree>
    <p:extLst>
      <p:ext uri="{BB962C8B-B14F-4D97-AF65-F5344CB8AC3E}">
        <p14:creationId xmlns:p14="http://schemas.microsoft.com/office/powerpoint/2010/main" val="97867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C52EC5-72A1-4876-A632-77FE776E4CAC}" type="slidenum">
              <a:rPr lang="en-US"/>
              <a:pPr/>
              <a:t>14</a:t>
            </a:fld>
            <a:endParaRPr lang="en-US"/>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2798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BC6425-293D-42A0-BF96-9E7021C82BF4}" type="slidenum">
              <a:rPr lang="en-US"/>
              <a:pPr/>
              <a:t>15</a:t>
            </a:fld>
            <a:endParaRPr lang="en-US"/>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385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575"/>
            <a:ext cx="5486400" cy="4177925"/>
          </a:xfrm>
        </p:spPr>
        <p:txBody>
          <a:bodyPr>
            <a:noAutofit/>
          </a:bodyPr>
          <a:lstStyle/>
          <a:p>
            <a:pPr lvl="1"/>
            <a:endParaRPr lang="en-US" dirty="0">
              <a:solidFill>
                <a:srgbClr val="034D0F"/>
              </a:solidFill>
            </a:endParaRPr>
          </a:p>
          <a:p>
            <a:pPr lvl="1"/>
            <a:endParaRPr lang="en-US" dirty="0"/>
          </a:p>
          <a:p>
            <a:pPr lvl="1">
              <a:lnSpc>
                <a:spcPct val="100000"/>
              </a:lnSpc>
            </a:pPr>
            <a:endParaRPr lang="en-US" dirty="0"/>
          </a:p>
        </p:txBody>
      </p:sp>
      <p:sp>
        <p:nvSpPr>
          <p:cNvPr id="4" name="Slide Number Placeholder 3"/>
          <p:cNvSpPr>
            <a:spLocks noGrp="1"/>
          </p:cNvSpPr>
          <p:nvPr>
            <p:ph type="sldNum" sz="quarter" idx="10"/>
          </p:nvPr>
        </p:nvSpPr>
        <p:spPr/>
        <p:txBody>
          <a:bodyPr/>
          <a:lstStyle/>
          <a:p>
            <a:fld id="{AF89FCA1-4E8A-4FB1-A9E2-AE0CD9C0EB7C}" type="slidenum">
              <a:rPr lang="en-US" smtClean="0"/>
              <a:t>22</a:t>
            </a:fld>
            <a:endParaRPr lang="en-US" dirty="0"/>
          </a:p>
        </p:txBody>
      </p:sp>
    </p:spTree>
    <p:extLst>
      <p:ext uri="{BB962C8B-B14F-4D97-AF65-F5344CB8AC3E}">
        <p14:creationId xmlns:p14="http://schemas.microsoft.com/office/powerpoint/2010/main" val="356631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3768551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2416356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168954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F6ED59-1E84-41A4-8BF1-FF4E89B0ADC6}" type="datetimeFigureOut">
              <a:rPr lang="en-US" smtClean="0"/>
              <a:pPr/>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1073623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F6ED59-1E84-41A4-8BF1-FF4E89B0ADC6}" type="datetimeFigureOut">
              <a:rPr lang="en-US" smtClean="0"/>
              <a:pPr/>
              <a:t>5/24/2017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38778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F6ED59-1E84-41A4-8BF1-FF4E89B0ADC6}" type="datetimeFigureOut">
              <a:rPr lang="en-US" smtClean="0"/>
              <a:pPr/>
              <a:t>5/24/2017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3614507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6ED59-1E84-41A4-8BF1-FF4E89B0ADC6}" type="datetimeFigureOut">
              <a:rPr lang="en-US" smtClean="0"/>
              <a:pPr/>
              <a:t>5/24/2017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4038703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7F6ED59-1E84-41A4-8BF1-FF4E89B0ADC6}" type="datetimeFigureOut">
              <a:rPr lang="en-US" smtClean="0"/>
              <a:pPr/>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342892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F6ED59-1E84-41A4-8BF1-FF4E89B0ADC6}" type="datetimeFigureOut">
              <a:rPr lang="en-US" smtClean="0"/>
              <a:pPr/>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492888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377893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72165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1070014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74373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8748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4106615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963151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839831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788677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2796233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F6ED59-1E84-41A4-8BF1-FF4E89B0ADC6}" type="datetimeFigureOut">
              <a:rPr lang="en-US" smtClean="0"/>
              <a:pPr/>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2503637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F6ED59-1E84-41A4-8BF1-FF4E89B0ADC6}" type="datetimeFigureOut">
              <a:rPr lang="en-US" smtClean="0"/>
              <a:pPr/>
              <a:t>5/24/2017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172632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F6ED59-1E84-41A4-8BF1-FF4E89B0ADC6}" type="datetimeFigureOut">
              <a:rPr lang="en-US" smtClean="0"/>
              <a:pPr/>
              <a:t>5/24/2017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4246102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6ED59-1E84-41A4-8BF1-FF4E89B0ADC6}" type="datetimeFigureOut">
              <a:rPr lang="en-US" smtClean="0"/>
              <a:pPr/>
              <a:t>5/24/2017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1596453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7F6ED59-1E84-41A4-8BF1-FF4E89B0ADC6}" type="datetimeFigureOut">
              <a:rPr lang="en-US" smtClean="0"/>
              <a:pPr/>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768000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F6ED59-1E84-41A4-8BF1-FF4E89B0ADC6}" type="datetimeFigureOut">
              <a:rPr lang="en-US" smtClean="0"/>
              <a:pPr/>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3339006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617489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4357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273793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F6ED59-1E84-41A4-8BF1-FF4E89B0ADC6}" type="datetimeFigureOut">
              <a:rPr lang="en-US" smtClean="0"/>
              <a:pPr/>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29841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2480158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2216991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6ED59-1E84-41A4-8BF1-FF4E89B0ADC6}" type="datetimeFigureOut">
              <a:rPr lang="en-US" smtClean="0"/>
              <a:pPr/>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D5169-2B8C-445D-A0F2-E3317120179C}" type="slidenum">
              <a:rPr lang="en-US" smtClean="0"/>
              <a:pPr/>
              <a:t>‹#›</a:t>
            </a:fld>
            <a:endParaRPr lang="en-US"/>
          </a:p>
        </p:txBody>
      </p:sp>
    </p:spTree>
    <p:extLst>
      <p:ext uri="{BB962C8B-B14F-4D97-AF65-F5344CB8AC3E}">
        <p14:creationId xmlns:p14="http://schemas.microsoft.com/office/powerpoint/2010/main" val="401622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F6ED59-1E84-41A4-8BF1-FF4E89B0ADC6}" type="datetimeFigureOut">
              <a:rPr lang="en-US" smtClean="0"/>
              <a:pPr/>
              <a:t>5/24/2017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F6ED59-1E84-41A4-8BF1-FF4E89B0ADC6}" type="datetimeFigureOut">
              <a:rPr lang="en-US" smtClean="0"/>
              <a:pPr/>
              <a:t>5/24/2017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6ED59-1E84-41A4-8BF1-FF4E89B0ADC6}" type="datetimeFigureOut">
              <a:rPr lang="en-US" smtClean="0"/>
              <a:pPr/>
              <a:t>5/24/2017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F6ED59-1E84-41A4-8BF1-FF4E89B0ADC6}" type="datetimeFigureOut">
              <a:rPr lang="en-US" smtClean="0"/>
              <a:pPr/>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F6ED59-1E84-41A4-8BF1-FF4E89B0ADC6}" type="datetimeFigureOut">
              <a:rPr lang="en-US" smtClean="0"/>
              <a:pPr/>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D5169-2B8C-445D-A0F2-E331712017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6ED59-1E84-41A4-8BF1-FF4E89B0ADC6}" type="datetimeFigureOut">
              <a:rPr lang="en-US" smtClean="0"/>
              <a:pPr/>
              <a:t>5/24/2017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D5169-2B8C-445D-A0F2-E331712017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7F6ED59-1E84-41A4-8BF1-FF4E89B0ADC6}" type="datetimeFigureOut">
              <a:rPr lang="en-US" smtClean="0"/>
              <a:pPr/>
              <a:t>5/24/2017</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CF4D5169-2B8C-445D-A0F2-E3317120179C}" type="slidenum">
              <a:rPr lang="en-US" smtClean="0"/>
              <a:pPr/>
              <a:t>‹#›</a:t>
            </a:fld>
            <a:endParaRPr lang="en-US"/>
          </a:p>
        </p:txBody>
      </p:sp>
    </p:spTree>
    <p:extLst>
      <p:ext uri="{BB962C8B-B14F-4D97-AF65-F5344CB8AC3E}">
        <p14:creationId xmlns:p14="http://schemas.microsoft.com/office/powerpoint/2010/main" val="541153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7F6ED59-1E84-41A4-8BF1-FF4E89B0ADC6}" type="datetimeFigureOut">
              <a:rPr lang="en-US" smtClean="0"/>
              <a:pPr/>
              <a:t>5/24/2017</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CF4D5169-2B8C-445D-A0F2-E3317120179C}" type="slidenum">
              <a:rPr lang="en-US" smtClean="0"/>
              <a:pPr/>
              <a:t>‹#›</a:t>
            </a:fld>
            <a:endParaRPr lang="en-US"/>
          </a:p>
        </p:txBody>
      </p:sp>
    </p:spTree>
    <p:extLst>
      <p:ext uri="{BB962C8B-B14F-4D97-AF65-F5344CB8AC3E}">
        <p14:creationId xmlns:p14="http://schemas.microsoft.com/office/powerpoint/2010/main" val="377128916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8.xml"/><Relationship Id="rId7"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jpeg"/><Relationship Id="rId5" Type="http://schemas.openxmlformats.org/officeDocument/2006/relationships/image" Target="../media/image9.emf"/><Relationship Id="rId4" Type="http://schemas.openxmlformats.org/officeDocument/2006/relationships/oleObject" Target="../embeddings/oleObject2.bin"/><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www.epa.gov/smartgrowth/local-foods-local-places#background" TargetMode="Externa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www.google.com/url?sa=i&amp;rct=j&amp;q=&amp;esrc=s&amp;source=images&amp;cd=&amp;cad=rja&amp;uact=8&amp;ved=0ahUKEwi_w8OlpYfUAhUELyYKHbw5D_cQjRwIBw&amp;url=https://www.pinterest.com/pin/368028600772181278/&amp;psig=AFQjCNE4aNJREh7UkVo06aI11TcqahoBzg&amp;ust=1495672731010627"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epa.gov/nps/nonpoint-source-success-stori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mailto:rush.randall@epa.gov"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package" Target="../embeddings/Microsoft_PowerPoint_Slide.sldx"/></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1"/>
            <a:ext cx="7772400" cy="1676399"/>
          </a:xfrm>
        </p:spPr>
        <p:txBody>
          <a:bodyPr/>
          <a:lstStyle/>
          <a:p>
            <a:r>
              <a:rPr lang="en-US" dirty="0"/>
              <a:t>EPA’s Role with Agriculture</a:t>
            </a:r>
          </a:p>
        </p:txBody>
      </p:sp>
      <p:sp>
        <p:nvSpPr>
          <p:cNvPr id="3" name="Subtitle 2"/>
          <p:cNvSpPr>
            <a:spLocks noGrp="1"/>
          </p:cNvSpPr>
          <p:nvPr>
            <p:ph type="subTitle" idx="1"/>
          </p:nvPr>
        </p:nvSpPr>
        <p:spPr>
          <a:xfrm>
            <a:off x="838200" y="2895600"/>
            <a:ext cx="7620000" cy="3048000"/>
          </a:xfrm>
        </p:spPr>
        <p:txBody>
          <a:bodyPr>
            <a:normAutofit fontScale="92500" lnSpcReduction="10000"/>
          </a:bodyPr>
          <a:lstStyle/>
          <a:p>
            <a:r>
              <a:rPr lang="en-US" dirty="0"/>
              <a:t>Randy Rush</a:t>
            </a:r>
          </a:p>
          <a:p>
            <a:r>
              <a:rPr lang="en-US" dirty="0"/>
              <a:t>Region 6 Agriculture Policy Advisor</a:t>
            </a:r>
          </a:p>
          <a:p>
            <a:endParaRPr lang="en-US" dirty="0"/>
          </a:p>
          <a:p>
            <a:r>
              <a:rPr lang="en-US" sz="1100" dirty="0">
                <a:solidFill>
                  <a:srgbClr val="000000"/>
                </a:solidFill>
                <a:latin typeface="Times New Roman" panose="02020603050405020304" pitchFamily="18" charset="0"/>
              </a:rPr>
              <a:t> </a:t>
            </a:r>
            <a:r>
              <a:rPr lang="en-US" sz="2400" i="1" dirty="0">
                <a:solidFill>
                  <a:srgbClr val="000000"/>
                </a:solidFill>
                <a:latin typeface="Times New Roman" panose="02020603050405020304" pitchFamily="18" charset="0"/>
              </a:rPr>
              <a:t>Lower Rio Grande Valley </a:t>
            </a:r>
            <a:endParaRPr lang="en-US" sz="2400"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19</a:t>
            </a:r>
            <a:r>
              <a:rPr lang="en-US" sz="2000" dirty="0">
                <a:solidFill>
                  <a:srgbClr val="000000"/>
                </a:solidFill>
                <a:latin typeface="Times New Roman" panose="02020603050405020304" pitchFamily="18" charset="0"/>
              </a:rPr>
              <a:t>th </a:t>
            </a:r>
            <a:r>
              <a:rPr lang="en-US" dirty="0">
                <a:solidFill>
                  <a:srgbClr val="000000"/>
                </a:solidFill>
                <a:latin typeface="Times New Roman" panose="02020603050405020304" pitchFamily="18" charset="0"/>
              </a:rPr>
              <a:t>Annual Water Quality Management &amp; Planning Conference </a:t>
            </a:r>
            <a:endParaRPr lang="en-US" dirty="0"/>
          </a:p>
          <a:p>
            <a:endParaRPr lang="en-US" dirty="0"/>
          </a:p>
        </p:txBody>
      </p:sp>
      <p:pic>
        <p:nvPicPr>
          <p:cNvPr id="4" name="Picture 3"/>
          <p:cNvPicPr>
            <a:picLocks noChangeAspect="1"/>
          </p:cNvPicPr>
          <p:nvPr/>
        </p:nvPicPr>
        <p:blipFill>
          <a:blip r:embed="rId3"/>
          <a:stretch>
            <a:fillRect/>
          </a:stretch>
        </p:blipFill>
        <p:spPr>
          <a:xfrm>
            <a:off x="10972800" y="8458200"/>
            <a:ext cx="7239000" cy="6895498"/>
          </a:xfrm>
          <a:prstGeom prst="rect">
            <a:avLst/>
          </a:prstGeom>
        </p:spPr>
      </p:pic>
    </p:spTree>
    <p:extLst>
      <p:ext uri="{BB962C8B-B14F-4D97-AF65-F5344CB8AC3E}">
        <p14:creationId xmlns:p14="http://schemas.microsoft.com/office/powerpoint/2010/main" val="1315811105"/>
      </p:ext>
    </p:extLst>
  </p:cSld>
  <p:clrMapOvr>
    <a:masterClrMapping/>
  </p:clrMapOvr>
  <mc:AlternateContent xmlns:mc="http://schemas.openxmlformats.org/markup-compatibility/2006" xmlns:p14="http://schemas.microsoft.com/office/powerpoint/2010/main">
    <mc:Choice Requires="p14">
      <p:transition spd="slow" p14:dur="5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a:t>Agricultural Effects to the Environment in R6</a:t>
            </a:r>
          </a:p>
        </p:txBody>
      </p:sp>
      <p:sp>
        <p:nvSpPr>
          <p:cNvPr id="3" name="Content Placeholder 2"/>
          <p:cNvSpPr>
            <a:spLocks noGrp="1"/>
          </p:cNvSpPr>
          <p:nvPr>
            <p:ph sz="half" idx="1"/>
          </p:nvPr>
        </p:nvSpPr>
        <p:spPr/>
        <p:txBody>
          <a:bodyPr>
            <a:normAutofit/>
          </a:bodyPr>
          <a:lstStyle/>
          <a:p>
            <a:pPr lvl="2"/>
            <a:endParaRPr lang="en-US" sz="3400" dirty="0"/>
          </a:p>
          <a:p>
            <a:pPr lvl="2">
              <a:buNone/>
            </a:pPr>
            <a:endParaRPr lang="en-US" sz="3100" dirty="0"/>
          </a:p>
          <a:p>
            <a:endParaRPr lang="en-US" dirty="0"/>
          </a:p>
        </p:txBody>
      </p:sp>
      <p:graphicFrame>
        <p:nvGraphicFramePr>
          <p:cNvPr id="5" name="Table 4"/>
          <p:cNvGraphicFramePr>
            <a:graphicFrameLocks noGrp="1"/>
          </p:cNvGraphicFramePr>
          <p:nvPr/>
        </p:nvGraphicFramePr>
        <p:xfrm>
          <a:off x="685800" y="1524000"/>
          <a:ext cx="7162800" cy="1402080"/>
        </p:xfrm>
        <a:graphic>
          <a:graphicData uri="http://schemas.openxmlformats.org/drawingml/2006/table">
            <a:tbl>
              <a:tblPr>
                <a:tableStyleId>{69C7853C-536D-4A76-A0AE-DD22124D55A5}</a:tableStyleId>
              </a:tblPr>
              <a:tblGrid>
                <a:gridCol w="1220567">
                  <a:extLst>
                    <a:ext uri="{9D8B030D-6E8A-4147-A177-3AD203B41FA5}">
                      <a16:colId xmlns:a16="http://schemas.microsoft.com/office/drawing/2014/main" val="20000"/>
                    </a:ext>
                  </a:extLst>
                </a:gridCol>
                <a:gridCol w="1445408">
                  <a:extLst>
                    <a:ext uri="{9D8B030D-6E8A-4147-A177-3AD203B41FA5}">
                      <a16:colId xmlns:a16="http://schemas.microsoft.com/office/drawing/2014/main" val="20001"/>
                    </a:ext>
                  </a:extLst>
                </a:gridCol>
                <a:gridCol w="1284807">
                  <a:extLst>
                    <a:ext uri="{9D8B030D-6E8A-4147-A177-3AD203B41FA5}">
                      <a16:colId xmlns:a16="http://schemas.microsoft.com/office/drawing/2014/main" val="20002"/>
                    </a:ext>
                  </a:extLst>
                </a:gridCol>
                <a:gridCol w="1284807">
                  <a:extLst>
                    <a:ext uri="{9D8B030D-6E8A-4147-A177-3AD203B41FA5}">
                      <a16:colId xmlns:a16="http://schemas.microsoft.com/office/drawing/2014/main" val="20003"/>
                    </a:ext>
                  </a:extLst>
                </a:gridCol>
                <a:gridCol w="883305">
                  <a:extLst>
                    <a:ext uri="{9D8B030D-6E8A-4147-A177-3AD203B41FA5}">
                      <a16:colId xmlns:a16="http://schemas.microsoft.com/office/drawing/2014/main" val="20004"/>
                    </a:ext>
                  </a:extLst>
                </a:gridCol>
                <a:gridCol w="1043906">
                  <a:extLst>
                    <a:ext uri="{9D8B030D-6E8A-4147-A177-3AD203B41FA5}">
                      <a16:colId xmlns:a16="http://schemas.microsoft.com/office/drawing/2014/main" val="20005"/>
                    </a:ext>
                  </a:extLst>
                </a:gridCol>
              </a:tblGrid>
              <a:tr h="685800">
                <a:tc>
                  <a:txBody>
                    <a:bodyPr/>
                    <a:lstStyle/>
                    <a:p>
                      <a:pPr marL="0" marR="0">
                        <a:lnSpc>
                          <a:spcPct val="115000"/>
                        </a:lnSpc>
                        <a:spcBef>
                          <a:spcPts val="0"/>
                        </a:spcBef>
                        <a:spcAft>
                          <a:spcPts val="0"/>
                        </a:spcAft>
                      </a:pPr>
                      <a:r>
                        <a:rPr lang="en-US" sz="1600" dirty="0"/>
                        <a:t>Probable Source</a:t>
                      </a: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t>Rivers &amp; Stream (Miles)</a:t>
                      </a: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t>Lakes, Ponds, Reservoirs (Acres)</a:t>
                      </a: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t>Bays &amp; Estuaries</a:t>
                      </a:r>
                    </a:p>
                    <a:p>
                      <a:pPr marL="0" marR="0">
                        <a:lnSpc>
                          <a:spcPct val="115000"/>
                        </a:lnSpc>
                        <a:spcBef>
                          <a:spcPts val="0"/>
                        </a:spcBef>
                        <a:spcAft>
                          <a:spcPts val="0"/>
                        </a:spcAft>
                      </a:pPr>
                      <a:r>
                        <a:rPr lang="en-US" sz="1600" dirty="0"/>
                        <a:t>(sq. miles)</a:t>
                      </a: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t>Coastal Shore</a:t>
                      </a: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t>Wetlands (Acres)</a:t>
                      </a:r>
                      <a:endParaRPr lang="en-US" sz="1600" dirty="0">
                        <a:latin typeface="Calibri"/>
                        <a:ea typeface="Calibri"/>
                        <a:cs typeface="Times New Roman"/>
                      </a:endParaRPr>
                    </a:p>
                  </a:txBody>
                  <a:tcPr marL="68580" marR="68580" marT="0" marB="0"/>
                </a:tc>
                <a:extLst>
                  <a:ext uri="{0D108BD9-81ED-4DB2-BD59-A6C34878D82A}">
                    <a16:rowId xmlns:a16="http://schemas.microsoft.com/office/drawing/2014/main" val="10000"/>
                  </a:ext>
                </a:extLst>
              </a:tr>
              <a:tr h="228600">
                <a:tc>
                  <a:txBody>
                    <a:bodyPr/>
                    <a:lstStyle/>
                    <a:p>
                      <a:pPr marL="0" marR="0">
                        <a:lnSpc>
                          <a:spcPct val="115000"/>
                        </a:lnSpc>
                        <a:spcBef>
                          <a:spcPts val="0"/>
                        </a:spcBef>
                        <a:spcAft>
                          <a:spcPts val="0"/>
                        </a:spcAft>
                      </a:pPr>
                      <a:r>
                        <a:rPr lang="en-US" sz="1600" dirty="0"/>
                        <a:t>Agriculture</a:t>
                      </a:r>
                    </a:p>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t>15,011</a:t>
                      </a: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t>210,665</a:t>
                      </a: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t>193</a:t>
                      </a: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t>196,000</a:t>
                      </a:r>
                      <a:endParaRPr lang="en-US" sz="1600" dirty="0">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35841" name="Rectangle 1"/>
          <p:cNvSpPr>
            <a:spLocks noChangeArrowheads="1"/>
          </p:cNvSpPr>
          <p:nvPr/>
        </p:nvSpPr>
        <p:spPr bwMode="auto">
          <a:xfrm>
            <a:off x="685800" y="1028700"/>
            <a:ext cx="7010400" cy="7540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REGION 6 Probable Sources Contributing to Impairments</a:t>
            </a:r>
            <a:endParaRPr kumimoji="0" lang="en-US" sz="900" b="0" i="0" u="none" strike="noStrike" cap="none" normalizeH="0" baseline="0" dirty="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From  ATTAINS Database</a:t>
            </a:r>
            <a:endParaRPr kumimoji="0" lang="en-US" sz="900" b="0" i="0" u="none" strike="noStrike" cap="none" normalizeH="0" baseline="0" dirty="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graphicFrame>
        <p:nvGraphicFramePr>
          <p:cNvPr id="7" name="Table 6"/>
          <p:cNvGraphicFramePr>
            <a:graphicFrameLocks noGrp="1"/>
          </p:cNvGraphicFramePr>
          <p:nvPr/>
        </p:nvGraphicFramePr>
        <p:xfrm>
          <a:off x="762000" y="3505200"/>
          <a:ext cx="7086601" cy="2699004"/>
        </p:xfrm>
        <a:graphic>
          <a:graphicData uri="http://schemas.openxmlformats.org/drawingml/2006/table">
            <a:tbl>
              <a:tblPr>
                <a:tableStyleId>{69C7853C-536D-4A76-A0AE-DD22124D55A5}</a:tableStyleId>
              </a:tblPr>
              <a:tblGrid>
                <a:gridCol w="1207583">
                  <a:extLst>
                    <a:ext uri="{9D8B030D-6E8A-4147-A177-3AD203B41FA5}">
                      <a16:colId xmlns:a16="http://schemas.microsoft.com/office/drawing/2014/main" val="20000"/>
                    </a:ext>
                  </a:extLst>
                </a:gridCol>
                <a:gridCol w="1430032">
                  <a:extLst>
                    <a:ext uri="{9D8B030D-6E8A-4147-A177-3AD203B41FA5}">
                      <a16:colId xmlns:a16="http://schemas.microsoft.com/office/drawing/2014/main" val="20001"/>
                    </a:ext>
                  </a:extLst>
                </a:gridCol>
                <a:gridCol w="1271139">
                  <a:extLst>
                    <a:ext uri="{9D8B030D-6E8A-4147-A177-3AD203B41FA5}">
                      <a16:colId xmlns:a16="http://schemas.microsoft.com/office/drawing/2014/main" val="20002"/>
                    </a:ext>
                  </a:extLst>
                </a:gridCol>
                <a:gridCol w="1271139">
                  <a:extLst>
                    <a:ext uri="{9D8B030D-6E8A-4147-A177-3AD203B41FA5}">
                      <a16:colId xmlns:a16="http://schemas.microsoft.com/office/drawing/2014/main" val="20003"/>
                    </a:ext>
                  </a:extLst>
                </a:gridCol>
                <a:gridCol w="873908">
                  <a:extLst>
                    <a:ext uri="{9D8B030D-6E8A-4147-A177-3AD203B41FA5}">
                      <a16:colId xmlns:a16="http://schemas.microsoft.com/office/drawing/2014/main" val="20004"/>
                    </a:ext>
                  </a:extLst>
                </a:gridCol>
                <a:gridCol w="1032800">
                  <a:extLst>
                    <a:ext uri="{9D8B030D-6E8A-4147-A177-3AD203B41FA5}">
                      <a16:colId xmlns:a16="http://schemas.microsoft.com/office/drawing/2014/main" val="20005"/>
                    </a:ext>
                  </a:extLst>
                </a:gridCol>
              </a:tblGrid>
              <a:tr h="446532">
                <a:tc>
                  <a:txBody>
                    <a:bodyPr/>
                    <a:lstStyle/>
                    <a:p>
                      <a:pPr marL="0" marR="0">
                        <a:lnSpc>
                          <a:spcPct val="115000"/>
                        </a:lnSpc>
                        <a:spcBef>
                          <a:spcPts val="0"/>
                        </a:spcBef>
                        <a:spcAft>
                          <a:spcPts val="0"/>
                        </a:spcAft>
                      </a:pPr>
                      <a:r>
                        <a:rPr lang="en-US" sz="1400" dirty="0"/>
                        <a:t>Causes of Impairment</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t>Rivers &amp; Stream (Miles)</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t>Lakes, Ponds, Reservoirs (Acres)</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Bays &amp; Estuaries</a:t>
                      </a:r>
                    </a:p>
                    <a:p>
                      <a:pPr marL="0" marR="0">
                        <a:lnSpc>
                          <a:spcPct val="115000"/>
                        </a:lnSpc>
                        <a:spcBef>
                          <a:spcPts val="0"/>
                        </a:spcBef>
                        <a:spcAft>
                          <a:spcPts val="0"/>
                        </a:spcAft>
                      </a:pPr>
                      <a:r>
                        <a:rPr lang="en-US" sz="1400"/>
                        <a:t>(sq. miles)</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Coastal Shore</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Wetlands (Acres)</a:t>
                      </a:r>
                      <a:endParaRPr lang="en-US" sz="1400">
                        <a:latin typeface="Calibri"/>
                        <a:ea typeface="Calibri"/>
                        <a:cs typeface="Times New Roman"/>
                      </a:endParaRPr>
                    </a:p>
                  </a:txBody>
                  <a:tcPr marL="68580" marR="68580" marT="0" marB="0"/>
                </a:tc>
                <a:extLst>
                  <a:ext uri="{0D108BD9-81ED-4DB2-BD59-A6C34878D82A}">
                    <a16:rowId xmlns:a16="http://schemas.microsoft.com/office/drawing/2014/main" val="10000"/>
                  </a:ext>
                </a:extLst>
              </a:tr>
              <a:tr h="223266">
                <a:tc>
                  <a:txBody>
                    <a:bodyPr/>
                    <a:lstStyle/>
                    <a:p>
                      <a:pPr marL="0" marR="0">
                        <a:lnSpc>
                          <a:spcPct val="115000"/>
                        </a:lnSpc>
                        <a:spcBef>
                          <a:spcPts val="0"/>
                        </a:spcBef>
                        <a:spcAft>
                          <a:spcPts val="0"/>
                        </a:spcAft>
                      </a:pPr>
                      <a:r>
                        <a:rPr lang="en-US" sz="1400" dirty="0"/>
                        <a:t>Pathogens</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16,269</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63,797</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1,218</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1</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68580" marR="68580" marT="0" marB="0"/>
                </a:tc>
                <a:extLst>
                  <a:ext uri="{0D108BD9-81ED-4DB2-BD59-A6C34878D82A}">
                    <a16:rowId xmlns:a16="http://schemas.microsoft.com/office/drawing/2014/main" val="10001"/>
                  </a:ext>
                </a:extLst>
              </a:tr>
              <a:tr h="446532">
                <a:tc>
                  <a:txBody>
                    <a:bodyPr/>
                    <a:lstStyle/>
                    <a:p>
                      <a:pPr marL="0" marR="0">
                        <a:lnSpc>
                          <a:spcPct val="115000"/>
                        </a:lnSpc>
                        <a:spcBef>
                          <a:spcPts val="0"/>
                        </a:spcBef>
                        <a:spcAft>
                          <a:spcPts val="0"/>
                        </a:spcAft>
                      </a:pPr>
                      <a:r>
                        <a:rPr lang="en-US" sz="1400" dirty="0"/>
                        <a:t>Organic Enrichment</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p>
                    <a:p>
                      <a:pPr marL="0" marR="0">
                        <a:lnSpc>
                          <a:spcPct val="115000"/>
                        </a:lnSpc>
                        <a:spcBef>
                          <a:spcPts val="0"/>
                        </a:spcBef>
                        <a:spcAft>
                          <a:spcPts val="0"/>
                        </a:spcAft>
                      </a:pPr>
                      <a:r>
                        <a:rPr lang="en-US" sz="1400"/>
                        <a:t>10,900</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p>
                    <a:p>
                      <a:pPr marL="0" marR="0">
                        <a:lnSpc>
                          <a:spcPct val="115000"/>
                        </a:lnSpc>
                        <a:spcBef>
                          <a:spcPts val="0"/>
                        </a:spcBef>
                        <a:spcAft>
                          <a:spcPts val="0"/>
                        </a:spcAft>
                      </a:pPr>
                      <a:r>
                        <a:rPr lang="en-US" sz="1400"/>
                        <a:t>617,296</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p>
                    <a:p>
                      <a:pPr marL="0" marR="0">
                        <a:lnSpc>
                          <a:spcPct val="115000"/>
                        </a:lnSpc>
                        <a:spcBef>
                          <a:spcPts val="0"/>
                        </a:spcBef>
                        <a:spcAft>
                          <a:spcPts val="0"/>
                        </a:spcAft>
                      </a:pPr>
                      <a:r>
                        <a:rPr lang="en-US" sz="1400"/>
                        <a:t>525</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p>
                    <a:p>
                      <a:pPr marL="0" marR="0">
                        <a:lnSpc>
                          <a:spcPct val="115000"/>
                        </a:lnSpc>
                        <a:spcBef>
                          <a:spcPts val="0"/>
                        </a:spcBef>
                        <a:spcAft>
                          <a:spcPts val="0"/>
                        </a:spcAft>
                      </a:pPr>
                      <a:r>
                        <a:rPr lang="en-US" sz="1400"/>
                        <a:t>394,800</a:t>
                      </a:r>
                      <a:endParaRPr lang="en-US" sz="1400">
                        <a:latin typeface="Calibri"/>
                        <a:ea typeface="Calibri"/>
                        <a:cs typeface="Times New Roman"/>
                      </a:endParaRPr>
                    </a:p>
                  </a:txBody>
                  <a:tcPr marL="68580" marR="68580" marT="0" marB="0"/>
                </a:tc>
                <a:extLst>
                  <a:ext uri="{0D108BD9-81ED-4DB2-BD59-A6C34878D82A}">
                    <a16:rowId xmlns:a16="http://schemas.microsoft.com/office/drawing/2014/main" val="10002"/>
                  </a:ext>
                </a:extLst>
              </a:tr>
              <a:tr h="223266">
                <a:tc>
                  <a:txBody>
                    <a:bodyPr/>
                    <a:lstStyle/>
                    <a:p>
                      <a:pPr marL="0" marR="0">
                        <a:lnSpc>
                          <a:spcPct val="115000"/>
                        </a:lnSpc>
                        <a:spcBef>
                          <a:spcPts val="0"/>
                        </a:spcBef>
                        <a:spcAft>
                          <a:spcPts val="0"/>
                        </a:spcAft>
                      </a:pPr>
                      <a:r>
                        <a:rPr lang="en-US" sz="1400" dirty="0"/>
                        <a:t>Sediment</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3,733</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158,213</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193</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23266">
                <a:tc>
                  <a:txBody>
                    <a:bodyPr/>
                    <a:lstStyle/>
                    <a:p>
                      <a:pPr marL="0" marR="0">
                        <a:lnSpc>
                          <a:spcPct val="115000"/>
                        </a:lnSpc>
                        <a:spcBef>
                          <a:spcPts val="0"/>
                        </a:spcBef>
                        <a:spcAft>
                          <a:spcPts val="0"/>
                        </a:spcAft>
                      </a:pPr>
                      <a:r>
                        <a:rPr lang="en-US" sz="1400" dirty="0"/>
                        <a:t>Turbidity</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6,929</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626,642</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195</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68580" marR="68580" marT="0" marB="0"/>
                </a:tc>
                <a:extLst>
                  <a:ext uri="{0D108BD9-81ED-4DB2-BD59-A6C34878D82A}">
                    <a16:rowId xmlns:a16="http://schemas.microsoft.com/office/drawing/2014/main" val="10004"/>
                  </a:ext>
                </a:extLst>
              </a:tr>
              <a:tr h="223266">
                <a:tc>
                  <a:txBody>
                    <a:bodyPr/>
                    <a:lstStyle/>
                    <a:p>
                      <a:pPr marL="0" marR="0">
                        <a:lnSpc>
                          <a:spcPct val="115000"/>
                        </a:lnSpc>
                        <a:spcBef>
                          <a:spcPts val="0"/>
                        </a:spcBef>
                        <a:spcAft>
                          <a:spcPts val="0"/>
                        </a:spcAft>
                      </a:pPr>
                      <a:r>
                        <a:rPr lang="en-US" sz="1400" dirty="0"/>
                        <a:t>Pesticides</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1,695</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89,633</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187</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23266">
                <a:tc>
                  <a:txBody>
                    <a:bodyPr/>
                    <a:lstStyle/>
                    <a:p>
                      <a:pPr marL="0" marR="0">
                        <a:lnSpc>
                          <a:spcPct val="115000"/>
                        </a:lnSpc>
                        <a:spcBef>
                          <a:spcPts val="0"/>
                        </a:spcBef>
                        <a:spcAft>
                          <a:spcPts val="0"/>
                        </a:spcAft>
                      </a:pPr>
                      <a:r>
                        <a:rPr lang="en-US" sz="1400" dirty="0"/>
                        <a:t>Nutrients</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t>2,409</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59,502</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t>193</a:t>
                      </a: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68580" marR="68580" marT="0" marB="0"/>
                </a:tc>
                <a:extLst>
                  <a:ext uri="{0D108BD9-81ED-4DB2-BD59-A6C34878D82A}">
                    <a16:rowId xmlns:a16="http://schemas.microsoft.com/office/drawing/2014/main" val="10006"/>
                  </a:ext>
                </a:extLst>
              </a:tr>
              <a:tr h="223266">
                <a:tc>
                  <a:txBody>
                    <a:bodyPr/>
                    <a:lstStyle/>
                    <a:p>
                      <a:pPr marL="0" marR="0">
                        <a:lnSpc>
                          <a:spcPct val="115000"/>
                        </a:lnSpc>
                        <a:spcBef>
                          <a:spcPts val="0"/>
                        </a:spcBef>
                        <a:spcAft>
                          <a:spcPts val="0"/>
                        </a:spcAft>
                      </a:pPr>
                      <a:r>
                        <a:rPr lang="en-US" sz="1400" dirty="0"/>
                        <a:t>Taste/Color</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t>426</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t>95,493</a:t>
                      </a: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Calibri" pitchFamily="34" charset="0"/>
                <a:cs typeface="Times New Roman" pitchFamily="18" charset="0"/>
              </a:rPr>
              <a:t>Significant Causes of Impairments</a:t>
            </a:r>
            <a:endParaRPr kumimoji="0" lang="en-US" sz="900" b="0" i="0" u="none" strike="noStrike" cap="none" normalizeH="0" baseline="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0" y="1387475"/>
            <a:ext cx="9144000" cy="336550"/>
          </a:xfrm>
          <a:prstGeom prst="rect">
            <a:avLst/>
          </a:prstGeom>
          <a:noFill/>
          <a:ln w="9525">
            <a:noFill/>
            <a:miter lim="800000"/>
            <a:headEnd/>
            <a:tailEnd/>
          </a:ln>
          <a:effectLst/>
        </p:spPr>
        <p:txBody>
          <a:bodyPr>
            <a:spAutoFit/>
          </a:bodyPr>
          <a:lstStyle/>
          <a:p>
            <a:pPr eaLnBrk="1" hangingPunct="1"/>
            <a:endParaRPr lang="en-US" sz="1600"/>
          </a:p>
        </p:txBody>
      </p:sp>
      <p:pic>
        <p:nvPicPr>
          <p:cNvPr id="256003" name="Picture 3" descr="inv_post_map_1"/>
          <p:cNvPicPr>
            <a:picLocks noChangeAspect="1" noChangeArrowheads="1"/>
          </p:cNvPicPr>
          <p:nvPr/>
        </p:nvPicPr>
        <p:blipFill>
          <a:blip r:embed="rId3" cstate="print"/>
          <a:srcRect/>
          <a:stretch>
            <a:fillRect/>
          </a:stretch>
        </p:blipFill>
        <p:spPr bwMode="auto">
          <a:xfrm>
            <a:off x="701675" y="1701800"/>
            <a:ext cx="7756525" cy="4927600"/>
          </a:xfrm>
          <a:prstGeom prst="rect">
            <a:avLst/>
          </a:prstGeom>
          <a:noFill/>
          <a:ln w="9525">
            <a:solidFill>
              <a:srgbClr val="C0C0C0"/>
            </a:solidFill>
            <a:miter lim="800000"/>
            <a:headEnd/>
            <a:tailEnd/>
          </a:ln>
        </p:spPr>
      </p:pic>
      <p:sp>
        <p:nvSpPr>
          <p:cNvPr id="256004" name="Rectangle 4"/>
          <p:cNvSpPr>
            <a:spLocks noChangeArrowheads="1"/>
          </p:cNvSpPr>
          <p:nvPr/>
        </p:nvSpPr>
        <p:spPr bwMode="auto">
          <a:xfrm>
            <a:off x="457200" y="536575"/>
            <a:ext cx="8229600" cy="1139825"/>
          </a:xfrm>
          <a:prstGeom prst="rect">
            <a:avLst/>
          </a:prstGeom>
          <a:noFill/>
          <a:ln w="9525">
            <a:noFill/>
            <a:miter lim="800000"/>
            <a:headEnd/>
            <a:tailEnd/>
          </a:ln>
          <a:effectLst/>
        </p:spPr>
        <p:txBody>
          <a:bodyPr anchor="ctr" anchorCtr="1"/>
          <a:lstStyle/>
          <a:p>
            <a:pPr algn="ctr" eaLnBrk="1" hangingPunct="1"/>
            <a:r>
              <a:rPr lang="en-US" sz="4000" dirty="0">
                <a:solidFill>
                  <a:schemeClr val="tx2"/>
                </a:solidFill>
                <a:effectLst>
                  <a:outerShdw blurRad="38100" dist="38100" dir="2700000" algn="tl">
                    <a:srgbClr val="000000"/>
                  </a:outerShdw>
                </a:effectLst>
              </a:rPr>
              <a:t> Ammonia Emissions from Animal Agriculture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Major Stressors on Surface and Groundwater from Agriculture</a:t>
            </a:r>
          </a:p>
        </p:txBody>
      </p:sp>
      <p:sp>
        <p:nvSpPr>
          <p:cNvPr id="4" name="Content Placeholder 3"/>
          <p:cNvSpPr>
            <a:spLocks noGrp="1"/>
          </p:cNvSpPr>
          <p:nvPr>
            <p:ph sz="half" idx="1"/>
          </p:nvPr>
        </p:nvSpPr>
        <p:spPr/>
        <p:txBody>
          <a:bodyPr>
            <a:normAutofit fontScale="55000" lnSpcReduction="20000"/>
          </a:bodyPr>
          <a:lstStyle/>
          <a:p>
            <a:r>
              <a:rPr lang="en-US" sz="3400" dirty="0"/>
              <a:t>Air </a:t>
            </a:r>
          </a:p>
          <a:p>
            <a:pPr lvl="1"/>
            <a:r>
              <a:rPr lang="en-US" sz="3400" dirty="0"/>
              <a:t>Row and Livestock</a:t>
            </a:r>
          </a:p>
          <a:p>
            <a:pPr lvl="2"/>
            <a:r>
              <a:rPr lang="en-US" sz="3400" dirty="0"/>
              <a:t>Particulate matter</a:t>
            </a:r>
          </a:p>
          <a:p>
            <a:pPr lvl="2"/>
            <a:r>
              <a:rPr lang="en-US" sz="3400" dirty="0"/>
              <a:t>Ammonia/methane</a:t>
            </a:r>
          </a:p>
          <a:p>
            <a:endParaRPr lang="en-US" sz="3400" dirty="0"/>
          </a:p>
          <a:p>
            <a:r>
              <a:rPr lang="en-US" sz="3400" dirty="0"/>
              <a:t>Surface Water</a:t>
            </a:r>
          </a:p>
          <a:p>
            <a:pPr lvl="1"/>
            <a:r>
              <a:rPr lang="en-US" sz="3400" dirty="0"/>
              <a:t>Row Crop</a:t>
            </a:r>
          </a:p>
          <a:p>
            <a:pPr lvl="2"/>
            <a:r>
              <a:rPr lang="en-US" sz="3400" dirty="0"/>
              <a:t>Herbicides/pesticides</a:t>
            </a:r>
          </a:p>
          <a:p>
            <a:pPr lvl="2"/>
            <a:r>
              <a:rPr lang="en-US" sz="3400" dirty="0"/>
              <a:t>Nutrients/sediment</a:t>
            </a:r>
          </a:p>
          <a:p>
            <a:pPr lvl="1"/>
            <a:r>
              <a:rPr lang="en-US" sz="3400" dirty="0"/>
              <a:t>Livestock: CAFOs/AFOs</a:t>
            </a:r>
          </a:p>
          <a:p>
            <a:pPr lvl="2"/>
            <a:r>
              <a:rPr lang="en-US" sz="3400" dirty="0"/>
              <a:t>Nutrients</a:t>
            </a:r>
          </a:p>
          <a:p>
            <a:pPr lvl="2"/>
            <a:r>
              <a:rPr lang="en-US" sz="3400" dirty="0"/>
              <a:t>Bacteria</a:t>
            </a:r>
          </a:p>
          <a:p>
            <a:r>
              <a:rPr lang="en-US" sz="3400" dirty="0"/>
              <a:t>Groundwater</a:t>
            </a:r>
          </a:p>
          <a:p>
            <a:pPr lvl="1"/>
            <a:r>
              <a:rPr lang="en-US" sz="3400" dirty="0"/>
              <a:t>Row crops</a:t>
            </a:r>
          </a:p>
          <a:p>
            <a:pPr lvl="2"/>
            <a:r>
              <a:rPr lang="en-US" sz="3400" dirty="0"/>
              <a:t>Nitrates in groundwater</a:t>
            </a:r>
          </a:p>
          <a:p>
            <a:endParaRPr lang="en-US" dirty="0"/>
          </a:p>
        </p:txBody>
      </p:sp>
      <p:pic>
        <p:nvPicPr>
          <p:cNvPr id="6" name="Content Placeholder 5" descr="hypoxia figure"/>
          <p:cNvPicPr>
            <a:picLocks noGrp="1"/>
          </p:cNvPicPr>
          <p:nvPr>
            <p:ph sz="half" idx="2"/>
          </p:nvPr>
        </p:nvPicPr>
        <p:blipFill>
          <a:blip r:embed="rId2" cstate="print"/>
          <a:stretch>
            <a:fillRect/>
          </a:stretch>
        </p:blipFill>
        <p:spPr bwMode="auto">
          <a:xfrm>
            <a:off x="4648200" y="2418362"/>
            <a:ext cx="4038600" cy="288963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536575"/>
            <a:ext cx="8229600" cy="1139825"/>
          </a:xfrm>
        </p:spPr>
        <p:txBody>
          <a:bodyPr/>
          <a:lstStyle/>
          <a:p>
            <a:pPr>
              <a:lnSpc>
                <a:spcPct val="80000"/>
              </a:lnSpc>
            </a:pPr>
            <a:r>
              <a:rPr lang="en-US" sz="4000"/>
              <a:t>Agriculture is the Predominant Nutrient Source to Gulf</a:t>
            </a:r>
          </a:p>
        </p:txBody>
      </p:sp>
      <p:sp>
        <p:nvSpPr>
          <p:cNvPr id="86019" name="Rectangle 3"/>
          <p:cNvSpPr>
            <a:spLocks noGrp="1" noChangeArrowheads="1"/>
          </p:cNvSpPr>
          <p:nvPr>
            <p:ph idx="1"/>
          </p:nvPr>
        </p:nvSpPr>
        <p:spPr>
          <a:xfrm>
            <a:off x="457200" y="1722438"/>
            <a:ext cx="8229600" cy="4525962"/>
          </a:xfrm>
        </p:spPr>
        <p:txBody>
          <a:bodyPr>
            <a:normAutofit lnSpcReduction="10000"/>
          </a:bodyPr>
          <a:lstStyle/>
          <a:p>
            <a:pPr>
              <a:lnSpc>
                <a:spcPct val="80000"/>
              </a:lnSpc>
              <a:buSzTx/>
              <a:buFontTx/>
              <a:buChar char="•"/>
            </a:pPr>
            <a:r>
              <a:rPr lang="en-US" sz="2400" dirty="0"/>
              <a:t>Ag contributes more than</a:t>
            </a:r>
            <a:br>
              <a:rPr lang="en-US" sz="2400" dirty="0"/>
            </a:br>
            <a:r>
              <a:rPr lang="en-US" sz="2400" dirty="0"/>
              <a:t>70% of the N and P</a:t>
            </a:r>
            <a:br>
              <a:rPr lang="en-US" sz="2400" dirty="0"/>
            </a:br>
            <a:r>
              <a:rPr lang="en-US" sz="2400" dirty="0"/>
              <a:t>delivered to the Gulf</a:t>
            </a:r>
          </a:p>
          <a:p>
            <a:pPr>
              <a:lnSpc>
                <a:spcPct val="80000"/>
              </a:lnSpc>
              <a:buSzTx/>
              <a:buFontTx/>
              <a:buChar char="•"/>
            </a:pPr>
            <a:r>
              <a:rPr lang="en-US" sz="2400" dirty="0" err="1"/>
              <a:t>AtmDep</a:t>
            </a:r>
            <a:r>
              <a:rPr lang="en-US" sz="2400" dirty="0"/>
              <a:t> contributes16%</a:t>
            </a:r>
            <a:br>
              <a:rPr lang="en-US" sz="2400" dirty="0"/>
            </a:br>
            <a:r>
              <a:rPr lang="en-US" sz="2400" dirty="0"/>
              <a:t>of N</a:t>
            </a:r>
          </a:p>
          <a:p>
            <a:pPr>
              <a:lnSpc>
                <a:spcPct val="80000"/>
              </a:lnSpc>
              <a:buSzTx/>
              <a:buFontTx/>
              <a:buChar char="•"/>
            </a:pPr>
            <a:r>
              <a:rPr lang="en-US" sz="2400" dirty="0"/>
              <a:t>Urban sources represent</a:t>
            </a:r>
            <a:br>
              <a:rPr lang="en-US" sz="2400" dirty="0"/>
            </a:br>
            <a:r>
              <a:rPr lang="en-US" sz="2400" dirty="0"/>
              <a:t>only 9-12%</a:t>
            </a:r>
          </a:p>
          <a:p>
            <a:pPr>
              <a:lnSpc>
                <a:spcPct val="80000"/>
              </a:lnSpc>
              <a:buSzTx/>
              <a:buFontTx/>
              <a:buChar char="•"/>
            </a:pPr>
            <a:r>
              <a:rPr lang="en-US" sz="2400" dirty="0"/>
              <a:t>Watersheds contributing </a:t>
            </a:r>
            <a:br>
              <a:rPr lang="en-US" sz="2400" dirty="0"/>
            </a:br>
            <a:r>
              <a:rPr lang="en-US" sz="2400" dirty="0"/>
              <a:t>highest load include Central </a:t>
            </a:r>
            <a:br>
              <a:rPr lang="en-US" sz="2400" dirty="0"/>
            </a:br>
            <a:r>
              <a:rPr lang="en-US" sz="2400" dirty="0"/>
              <a:t>Mississippi and Ohio (IL, IA, </a:t>
            </a:r>
            <a:br>
              <a:rPr lang="en-US" sz="2400" dirty="0"/>
            </a:br>
            <a:r>
              <a:rPr lang="en-US" sz="2400" dirty="0"/>
              <a:t>IN, IS, AR, KY, TN, OH, MS)</a:t>
            </a:r>
          </a:p>
          <a:p>
            <a:pPr>
              <a:lnSpc>
                <a:spcPct val="80000"/>
              </a:lnSpc>
              <a:buSzTx/>
              <a:buFontTx/>
              <a:buChar char="•"/>
            </a:pPr>
            <a:r>
              <a:rPr lang="en-US" sz="2400" dirty="0"/>
              <a:t>Greatest reduction in load to </a:t>
            </a:r>
            <a:br>
              <a:rPr lang="en-US" sz="2400" dirty="0"/>
            </a:br>
            <a:r>
              <a:rPr lang="en-US" sz="2400" dirty="0"/>
              <a:t>the Gulf predicted from </a:t>
            </a:r>
            <a:br>
              <a:rPr lang="en-US" sz="2400" dirty="0"/>
            </a:br>
            <a:r>
              <a:rPr lang="en-US" sz="2400" dirty="0"/>
              <a:t>targeting sources near large rivers or small streams that </a:t>
            </a:r>
            <a:br>
              <a:rPr lang="en-US" sz="2400" dirty="0"/>
            </a:br>
            <a:r>
              <a:rPr lang="en-US" sz="2400" dirty="0"/>
              <a:t>flow quickly to large rivers</a:t>
            </a:r>
          </a:p>
        </p:txBody>
      </p:sp>
      <p:pic>
        <p:nvPicPr>
          <p:cNvPr id="86021" name="Picture 5"/>
          <p:cNvPicPr>
            <a:picLocks noChangeAspect="1" noChangeArrowheads="1"/>
          </p:cNvPicPr>
          <p:nvPr/>
        </p:nvPicPr>
        <p:blipFill>
          <a:blip r:embed="rId3" cstate="print"/>
          <a:srcRect/>
          <a:stretch>
            <a:fillRect/>
          </a:stretch>
        </p:blipFill>
        <p:spPr bwMode="auto">
          <a:xfrm>
            <a:off x="4800600" y="2122488"/>
            <a:ext cx="4267200" cy="3482975"/>
          </a:xfrm>
          <a:prstGeom prst="rect">
            <a:avLst/>
          </a:prstGeom>
          <a:noFill/>
          <a:ln w="9525">
            <a:noFill/>
            <a:miter lim="800000"/>
            <a:headEnd/>
            <a:tailEnd/>
          </a:ln>
          <a:effectLst/>
        </p:spPr>
      </p:pic>
      <p:sp>
        <p:nvSpPr>
          <p:cNvPr id="86022" name="Text Box 6"/>
          <p:cNvSpPr txBox="1">
            <a:spLocks noChangeArrowheads="1"/>
          </p:cNvSpPr>
          <p:nvPr/>
        </p:nvSpPr>
        <p:spPr bwMode="auto">
          <a:xfrm>
            <a:off x="304800" y="6477000"/>
            <a:ext cx="8534400" cy="304800"/>
          </a:xfrm>
          <a:prstGeom prst="rect">
            <a:avLst/>
          </a:prstGeom>
          <a:noFill/>
          <a:ln w="9525">
            <a:noFill/>
            <a:miter lim="800000"/>
            <a:headEnd/>
            <a:tailEnd/>
          </a:ln>
          <a:effectLst/>
        </p:spPr>
        <p:txBody>
          <a:bodyPr>
            <a:spAutoFit/>
          </a:bodyPr>
          <a:lstStyle/>
          <a:p>
            <a:pPr>
              <a:spcBef>
                <a:spcPct val="50000"/>
              </a:spcBef>
            </a:pPr>
            <a:r>
              <a:rPr lang="en-US" sz="1400" u="sng"/>
              <a:t>Source</a:t>
            </a:r>
            <a:r>
              <a:rPr lang="en-US" sz="1400"/>
              <a:t>:  USGS SPARROW Model for Mississippi/Atchafalaya Basin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4" name="Text Box 4"/>
          <p:cNvSpPr txBox="1">
            <a:spLocks noChangeArrowheads="1"/>
          </p:cNvSpPr>
          <p:nvPr/>
        </p:nvSpPr>
        <p:spPr bwMode="auto">
          <a:xfrm>
            <a:off x="1295400" y="381000"/>
            <a:ext cx="6781800" cy="1163638"/>
          </a:xfrm>
          <a:prstGeom prst="rect">
            <a:avLst/>
          </a:prstGeom>
          <a:noFill/>
          <a:ln w="9525">
            <a:noFill/>
            <a:miter lim="800000"/>
            <a:headEnd/>
            <a:tailEnd/>
          </a:ln>
          <a:effectLst/>
        </p:spPr>
        <p:txBody>
          <a:bodyPr>
            <a:spAutoFit/>
          </a:bodyPr>
          <a:lstStyle/>
          <a:p>
            <a:pPr algn="ctr">
              <a:lnSpc>
                <a:spcPct val="50000"/>
              </a:lnSpc>
              <a:spcBef>
                <a:spcPct val="50000"/>
              </a:spcBef>
            </a:pPr>
            <a:r>
              <a:rPr lang="en-US" sz="2800"/>
              <a:t>NRCS </a:t>
            </a:r>
          </a:p>
          <a:p>
            <a:pPr algn="ctr">
              <a:lnSpc>
                <a:spcPct val="50000"/>
              </a:lnSpc>
              <a:spcBef>
                <a:spcPct val="50000"/>
              </a:spcBef>
            </a:pPr>
            <a:r>
              <a:rPr lang="en-US" sz="2800"/>
              <a:t>MISSISSIPPI RIVER BASIN INITIATIVE </a:t>
            </a:r>
          </a:p>
          <a:p>
            <a:pPr algn="ctr">
              <a:lnSpc>
                <a:spcPct val="50000"/>
              </a:lnSpc>
              <a:spcBef>
                <a:spcPct val="50000"/>
              </a:spcBef>
            </a:pPr>
            <a:endParaRPr lang="en-US" sz="2800"/>
          </a:p>
        </p:txBody>
      </p:sp>
      <p:sp>
        <p:nvSpPr>
          <p:cNvPr id="399372" name="Text Box 12"/>
          <p:cNvSpPr txBox="1">
            <a:spLocks noChangeArrowheads="1"/>
          </p:cNvSpPr>
          <p:nvPr/>
        </p:nvSpPr>
        <p:spPr bwMode="auto">
          <a:xfrm>
            <a:off x="3962400" y="2209800"/>
            <a:ext cx="4953000" cy="641350"/>
          </a:xfrm>
          <a:prstGeom prst="rect">
            <a:avLst/>
          </a:prstGeom>
          <a:noFill/>
          <a:ln w="9525">
            <a:noFill/>
            <a:miter lim="800000"/>
            <a:headEnd/>
            <a:tailEnd/>
          </a:ln>
          <a:effectLst/>
        </p:spPr>
        <p:txBody>
          <a:bodyPr>
            <a:spAutoFit/>
          </a:bodyPr>
          <a:lstStyle/>
          <a:p>
            <a:pPr>
              <a:spcBef>
                <a:spcPct val="50000"/>
              </a:spcBef>
            </a:pPr>
            <a:endParaRPr lang="en-US"/>
          </a:p>
        </p:txBody>
      </p:sp>
      <p:sp>
        <p:nvSpPr>
          <p:cNvPr id="399374" name="Text Box 14"/>
          <p:cNvSpPr txBox="1">
            <a:spLocks noChangeArrowheads="1"/>
          </p:cNvSpPr>
          <p:nvPr/>
        </p:nvSpPr>
        <p:spPr bwMode="auto">
          <a:xfrm>
            <a:off x="3886200" y="2209800"/>
            <a:ext cx="5257800" cy="641350"/>
          </a:xfrm>
          <a:prstGeom prst="rect">
            <a:avLst/>
          </a:prstGeom>
          <a:noFill/>
          <a:ln w="9525">
            <a:noFill/>
            <a:miter lim="800000"/>
            <a:headEnd/>
            <a:tailEnd/>
          </a:ln>
          <a:effectLst/>
        </p:spPr>
        <p:txBody>
          <a:bodyPr>
            <a:spAutoFit/>
          </a:bodyPr>
          <a:lstStyle/>
          <a:p>
            <a:pPr>
              <a:spcBef>
                <a:spcPct val="50000"/>
              </a:spcBef>
            </a:pPr>
            <a:endParaRPr lang="en-US"/>
          </a:p>
        </p:txBody>
      </p:sp>
      <p:sp>
        <p:nvSpPr>
          <p:cNvPr id="399376" name="Text Box 16"/>
          <p:cNvSpPr txBox="1">
            <a:spLocks noChangeArrowheads="1"/>
          </p:cNvSpPr>
          <p:nvPr/>
        </p:nvSpPr>
        <p:spPr bwMode="auto">
          <a:xfrm>
            <a:off x="533400" y="1752600"/>
            <a:ext cx="7924800" cy="3785652"/>
          </a:xfrm>
          <a:prstGeom prst="rect">
            <a:avLst/>
          </a:prstGeom>
          <a:noFill/>
          <a:ln w="9525">
            <a:noFill/>
            <a:miter lim="800000"/>
            <a:headEnd/>
            <a:tailEnd/>
          </a:ln>
          <a:effectLst/>
        </p:spPr>
        <p:txBody>
          <a:bodyPr>
            <a:spAutoFit/>
          </a:bodyPr>
          <a:lstStyle/>
          <a:p>
            <a:pPr>
              <a:spcBef>
                <a:spcPct val="50000"/>
              </a:spcBef>
              <a:buFont typeface="Wingdings" pitchFamily="2" charset="2"/>
              <a:buChar char="Ø"/>
            </a:pPr>
            <a:r>
              <a:rPr lang="en-US" sz="2400" dirty="0">
                <a:solidFill>
                  <a:srgbClr val="FFFF00"/>
                </a:solidFill>
              </a:rPr>
              <a:t> </a:t>
            </a:r>
            <a:r>
              <a:rPr lang="en-US" sz="2400" dirty="0">
                <a:solidFill>
                  <a:srgbClr val="C00000"/>
                </a:solidFill>
              </a:rPr>
              <a:t>NRCS MRBI Announcement to Reduce Nutrients</a:t>
            </a:r>
          </a:p>
          <a:p>
            <a:pPr>
              <a:spcBef>
                <a:spcPct val="50000"/>
              </a:spcBef>
              <a:buFont typeface="Wingdings" pitchFamily="2" charset="2"/>
              <a:buChar char="Ø"/>
            </a:pPr>
            <a:r>
              <a:rPr lang="en-US" sz="2400" dirty="0">
                <a:solidFill>
                  <a:srgbClr val="C00000"/>
                </a:solidFill>
              </a:rPr>
              <a:t> $320M to Implement Practices </a:t>
            </a:r>
          </a:p>
          <a:p>
            <a:pPr>
              <a:spcBef>
                <a:spcPct val="50000"/>
              </a:spcBef>
              <a:buFont typeface="Wingdings" pitchFamily="2" charset="2"/>
              <a:buChar char="Ø"/>
            </a:pPr>
            <a:r>
              <a:rPr lang="en-US" sz="2400" dirty="0">
                <a:solidFill>
                  <a:srgbClr val="C00000"/>
                </a:solidFill>
              </a:rPr>
              <a:t>12 River States, Priority Watersheds</a:t>
            </a:r>
          </a:p>
          <a:p>
            <a:pPr>
              <a:spcBef>
                <a:spcPct val="50000"/>
              </a:spcBef>
              <a:buFont typeface="Wingdings" pitchFamily="2" charset="2"/>
              <a:buChar char="Ø"/>
            </a:pPr>
            <a:r>
              <a:rPr lang="en-US" sz="2400" dirty="0">
                <a:solidFill>
                  <a:srgbClr val="C00000"/>
                </a:solidFill>
              </a:rPr>
              <a:t> Four Year Effort</a:t>
            </a:r>
          </a:p>
          <a:p>
            <a:pPr>
              <a:spcBef>
                <a:spcPct val="50000"/>
              </a:spcBef>
              <a:buFont typeface="Wingdings" pitchFamily="2" charset="2"/>
              <a:buChar char="Ø"/>
            </a:pPr>
            <a:r>
              <a:rPr lang="en-US" sz="2400" dirty="0">
                <a:solidFill>
                  <a:srgbClr val="C00000"/>
                </a:solidFill>
              </a:rPr>
              <a:t> Accelerate Existing </a:t>
            </a:r>
            <a:r>
              <a:rPr lang="en-US" sz="2400" dirty="0" err="1">
                <a:solidFill>
                  <a:srgbClr val="C00000"/>
                </a:solidFill>
              </a:rPr>
              <a:t>Pgms</a:t>
            </a:r>
            <a:r>
              <a:rPr lang="en-US" sz="2400" dirty="0">
                <a:solidFill>
                  <a:srgbClr val="C00000"/>
                </a:solidFill>
              </a:rPr>
              <a:t> w/$</a:t>
            </a:r>
          </a:p>
          <a:p>
            <a:pPr>
              <a:spcBef>
                <a:spcPct val="50000"/>
              </a:spcBef>
              <a:buFont typeface="Wingdings" pitchFamily="2" charset="2"/>
              <a:buChar char="Ø"/>
            </a:pPr>
            <a:r>
              <a:rPr lang="en-US" sz="2400" dirty="0">
                <a:solidFill>
                  <a:srgbClr val="C00000"/>
                </a:solidFill>
              </a:rPr>
              <a:t> Monitor Effectiveness</a:t>
            </a:r>
          </a:p>
          <a:p>
            <a:pPr>
              <a:spcBef>
                <a:spcPct val="50000"/>
              </a:spcBef>
              <a:buFont typeface="Wingdings" pitchFamily="2" charset="2"/>
              <a:buChar char="Ø"/>
            </a:pPr>
            <a:r>
              <a:rPr lang="en-US" sz="2400" dirty="0">
                <a:solidFill>
                  <a:srgbClr val="C00000"/>
                </a:solidFill>
              </a:rPr>
              <a:t> Region 6 States of AR &amp; LA</a:t>
            </a:r>
          </a:p>
        </p:txBody>
      </p:sp>
      <p:sp>
        <p:nvSpPr>
          <p:cNvPr id="399377" name="Text Box 17"/>
          <p:cNvSpPr txBox="1">
            <a:spLocks noChangeArrowheads="1"/>
          </p:cNvSpPr>
          <p:nvPr/>
        </p:nvSpPr>
        <p:spPr bwMode="auto">
          <a:xfrm>
            <a:off x="533400" y="4191000"/>
            <a:ext cx="8153400" cy="457200"/>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399380" name="Text Box 20"/>
          <p:cNvSpPr txBox="1">
            <a:spLocks noChangeArrowheads="1"/>
          </p:cNvSpPr>
          <p:nvPr/>
        </p:nvSpPr>
        <p:spPr bwMode="auto">
          <a:xfrm>
            <a:off x="1600200" y="4343400"/>
            <a:ext cx="184150" cy="641350"/>
          </a:xfrm>
          <a:prstGeom prst="rect">
            <a:avLst/>
          </a:prstGeom>
          <a:noFill/>
          <a:ln w="9525">
            <a:noFill/>
            <a:miter lim="800000"/>
            <a:headEnd/>
            <a:tailEnd/>
          </a:ln>
          <a:effectLst/>
        </p:spPr>
        <p:txBody>
          <a:bodyPr>
            <a:spAutoFit/>
          </a:bodyPr>
          <a:lstStyle/>
          <a:p>
            <a:pPr>
              <a:spcBef>
                <a:spcPct val="50000"/>
              </a:spcBef>
            </a:pPr>
            <a:endParaRPr lang="en-US"/>
          </a:p>
        </p:txBody>
      </p:sp>
      <p:pic>
        <p:nvPicPr>
          <p:cNvPr id="399381" name="Picture 21" descr="mrbi_map_page"/>
          <p:cNvPicPr>
            <a:picLocks noChangeAspect="1" noChangeArrowheads="1"/>
          </p:cNvPicPr>
          <p:nvPr/>
        </p:nvPicPr>
        <p:blipFill>
          <a:blip r:embed="rId3" cstate="print"/>
          <a:srcRect/>
          <a:stretch>
            <a:fillRect/>
          </a:stretch>
        </p:blipFill>
        <p:spPr bwMode="auto">
          <a:xfrm>
            <a:off x="5943600" y="2438400"/>
            <a:ext cx="2940050" cy="3810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3701" name="Object 5"/>
          <p:cNvGraphicFramePr>
            <a:graphicFrameLocks noGrp="1" noChangeAspect="1"/>
          </p:cNvGraphicFramePr>
          <p:nvPr>
            <p:ph type="subTitle" idx="1"/>
            <p:extLst>
              <p:ext uri="{D42A27DB-BD31-4B8C-83A1-F6EECF244321}">
                <p14:modId xmlns:p14="http://schemas.microsoft.com/office/powerpoint/2010/main" val="3841767361"/>
              </p:ext>
            </p:extLst>
          </p:nvPr>
        </p:nvGraphicFramePr>
        <p:xfrm>
          <a:off x="2438400" y="716566"/>
          <a:ext cx="6369386" cy="4007834"/>
        </p:xfrm>
        <a:graphic>
          <a:graphicData uri="http://schemas.openxmlformats.org/presentationml/2006/ole">
            <mc:AlternateContent xmlns:mc="http://schemas.openxmlformats.org/markup-compatibility/2006">
              <mc:Choice xmlns:v="urn:schemas-microsoft-com:vml" Requires="v">
                <p:oleObj spid="_x0000_s1061" name="Document" r:id="rId4" imgW="5621624" imgH="2285078" progId="Word.Document.8">
                  <p:embed/>
                </p:oleObj>
              </mc:Choice>
              <mc:Fallback>
                <p:oleObj name="Document" r:id="rId4" imgW="5621624" imgH="2285078"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r="43872"/>
                      <a:stretch>
                        <a:fillRect/>
                      </a:stretch>
                    </p:blipFill>
                    <p:spPr bwMode="auto">
                      <a:xfrm>
                        <a:off x="2438400" y="716566"/>
                        <a:ext cx="6369386" cy="4007834"/>
                      </a:xfrm>
                      <a:prstGeom prst="rect">
                        <a:avLst/>
                      </a:prstGeom>
                      <a:noFill/>
                      <a:extLst/>
                    </p:spPr>
                  </p:pic>
                </p:oleObj>
              </mc:Fallback>
            </mc:AlternateContent>
          </a:graphicData>
        </a:graphic>
      </p:graphicFrame>
      <p:sp>
        <p:nvSpPr>
          <p:cNvPr id="413702" name="Text Box 6"/>
          <p:cNvSpPr txBox="1">
            <a:spLocks noChangeArrowheads="1"/>
          </p:cNvSpPr>
          <p:nvPr/>
        </p:nvSpPr>
        <p:spPr bwMode="auto">
          <a:xfrm>
            <a:off x="1219200" y="381000"/>
            <a:ext cx="6934200" cy="519113"/>
          </a:xfrm>
          <a:prstGeom prst="rect">
            <a:avLst/>
          </a:prstGeom>
          <a:noFill/>
          <a:ln w="9525">
            <a:noFill/>
            <a:miter lim="800000"/>
            <a:headEnd/>
            <a:tailEnd/>
          </a:ln>
          <a:effectLst/>
        </p:spPr>
        <p:txBody>
          <a:bodyPr>
            <a:spAutoFit/>
          </a:bodyPr>
          <a:lstStyle/>
          <a:p>
            <a:pPr>
              <a:spcBef>
                <a:spcPct val="50000"/>
              </a:spcBef>
            </a:pPr>
            <a:r>
              <a:rPr lang="en-US" sz="2800"/>
              <a:t>MRBI Priority Watersheds in Region 6</a:t>
            </a:r>
          </a:p>
        </p:txBody>
      </p:sp>
      <p:pic>
        <p:nvPicPr>
          <p:cNvPr id="413706" name="Picture 10" descr="mrbi_map_page"/>
          <p:cNvPicPr>
            <a:picLocks noChangeAspect="1" noChangeArrowheads="1"/>
          </p:cNvPicPr>
          <p:nvPr/>
        </p:nvPicPr>
        <p:blipFill>
          <a:blip r:embed="rId6" cstate="print"/>
          <a:srcRect l="12875" t="51656" r="51073" b="8609"/>
          <a:stretch>
            <a:fillRect/>
          </a:stretch>
        </p:blipFill>
        <p:spPr bwMode="auto">
          <a:xfrm>
            <a:off x="152400" y="1066800"/>
            <a:ext cx="1973263" cy="2819400"/>
          </a:xfrm>
          <a:prstGeom prst="rect">
            <a:avLst/>
          </a:prstGeom>
          <a:noFill/>
        </p:spPr>
      </p:pic>
      <p:pic>
        <p:nvPicPr>
          <p:cNvPr id="413707" name="Picture 11" descr="catfish growing"/>
          <p:cNvPicPr>
            <a:picLocks noChangeAspect="1" noChangeArrowheads="1"/>
          </p:cNvPicPr>
          <p:nvPr/>
        </p:nvPicPr>
        <p:blipFill>
          <a:blip r:embed="rId7" cstate="print"/>
          <a:srcRect/>
          <a:stretch>
            <a:fillRect/>
          </a:stretch>
        </p:blipFill>
        <p:spPr bwMode="auto">
          <a:xfrm>
            <a:off x="2590800" y="4267200"/>
            <a:ext cx="2362200" cy="1771650"/>
          </a:xfrm>
          <a:prstGeom prst="rect">
            <a:avLst/>
          </a:prstGeom>
          <a:noFill/>
        </p:spPr>
      </p:pic>
      <p:pic>
        <p:nvPicPr>
          <p:cNvPr id="413708" name="Picture 12" descr="plowed delta farmland"/>
          <p:cNvPicPr>
            <a:picLocks noChangeAspect="1" noChangeArrowheads="1"/>
          </p:cNvPicPr>
          <p:nvPr/>
        </p:nvPicPr>
        <p:blipFill>
          <a:blip r:embed="rId8" cstate="print"/>
          <a:srcRect/>
          <a:stretch>
            <a:fillRect/>
          </a:stretch>
        </p:blipFill>
        <p:spPr bwMode="auto">
          <a:xfrm>
            <a:off x="5334000" y="4267200"/>
            <a:ext cx="2362200" cy="1797050"/>
          </a:xfrm>
          <a:prstGeom prst="rect">
            <a:avLst/>
          </a:prstGeom>
          <a:noFill/>
        </p:spPr>
      </p:pic>
      <p:pic>
        <p:nvPicPr>
          <p:cNvPr id="413709" name="Picture 13" descr="no till soybeans"/>
          <p:cNvPicPr>
            <a:picLocks noChangeAspect="1" noChangeArrowheads="1"/>
          </p:cNvPicPr>
          <p:nvPr/>
        </p:nvPicPr>
        <p:blipFill>
          <a:blip r:embed="rId9" cstate="print"/>
          <a:srcRect b="7692"/>
          <a:stretch>
            <a:fillRect/>
          </a:stretch>
        </p:blipFill>
        <p:spPr bwMode="auto">
          <a:xfrm>
            <a:off x="533400" y="4267200"/>
            <a:ext cx="1639888"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13702"/>
                                        </p:tgtEl>
                                        <p:attrNameLst>
                                          <p:attrName>style.visibility</p:attrName>
                                        </p:attrNameLst>
                                      </p:cBhvr>
                                      <p:to>
                                        <p:strVal val="visible"/>
                                      </p:to>
                                    </p:set>
                                    <p:animEffect transition="in" filter="blinds(horizontal)">
                                      <p:cBhvr>
                                        <p:cTn id="7" dur="500"/>
                                        <p:tgtEl>
                                          <p:spTgt spid="413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447800"/>
            <a:ext cx="12192000" cy="9753600"/>
          </a:xfrm>
          <a:prstGeom prst="rect">
            <a:avLst/>
          </a:prstGeom>
        </p:spPr>
      </p:pic>
    </p:spTree>
    <p:extLst>
      <p:ext uri="{BB962C8B-B14F-4D97-AF65-F5344CB8AC3E}">
        <p14:creationId xmlns:p14="http://schemas.microsoft.com/office/powerpoint/2010/main" val="310432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447800"/>
            <a:ext cx="12192000" cy="9753600"/>
          </a:xfrm>
          <a:prstGeom prst="rect">
            <a:avLst/>
          </a:prstGeom>
        </p:spPr>
      </p:pic>
    </p:spTree>
    <p:extLst>
      <p:ext uri="{BB962C8B-B14F-4D97-AF65-F5344CB8AC3E}">
        <p14:creationId xmlns:p14="http://schemas.microsoft.com/office/powerpoint/2010/main" val="520175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447800"/>
            <a:ext cx="12192000" cy="9753600"/>
          </a:xfrm>
          <a:prstGeom prst="rect">
            <a:avLst/>
          </a:prstGeom>
        </p:spPr>
      </p:pic>
    </p:spTree>
    <p:extLst>
      <p:ext uri="{BB962C8B-B14F-4D97-AF65-F5344CB8AC3E}">
        <p14:creationId xmlns:p14="http://schemas.microsoft.com/office/powerpoint/2010/main" val="289558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612845"/>
            <a:ext cx="7696200" cy="5724644"/>
          </a:xfrm>
          <a:prstGeom prst="rect">
            <a:avLst/>
          </a:prstGeom>
        </p:spPr>
        <p:txBody>
          <a:bodyPr wrap="square">
            <a:spAutoFit/>
          </a:bodyPr>
          <a:lstStyle/>
          <a:p>
            <a:r>
              <a:rPr lang="en-US" sz="2800" b="1" dirty="0"/>
              <a:t>Biogas Projects</a:t>
            </a:r>
          </a:p>
          <a:p>
            <a:endParaRPr lang="en-US" dirty="0"/>
          </a:p>
          <a:p>
            <a:r>
              <a:rPr lang="en-US" sz="2000" b="1" dirty="0"/>
              <a:t>242 operational projects in the U.S. (May 2016)</a:t>
            </a:r>
          </a:p>
          <a:p>
            <a:r>
              <a:rPr lang="en-US" sz="2000" b="1" dirty="0"/>
              <a:t>•196 Dairy</a:t>
            </a:r>
          </a:p>
          <a:p>
            <a:r>
              <a:rPr lang="en-US" sz="2000" b="1" dirty="0"/>
              <a:t>•39 Hog</a:t>
            </a:r>
          </a:p>
          <a:p>
            <a:r>
              <a:rPr lang="en-US" sz="2000" b="1" dirty="0"/>
              <a:t>•7 Poultry</a:t>
            </a:r>
          </a:p>
          <a:p>
            <a:r>
              <a:rPr lang="en-US" sz="2000" b="1" dirty="0"/>
              <a:t>•7 Beef</a:t>
            </a:r>
          </a:p>
          <a:p>
            <a:r>
              <a:rPr lang="en-US" sz="2000" b="1" dirty="0"/>
              <a:t>•7 Mixed</a:t>
            </a:r>
          </a:p>
          <a:p>
            <a:endParaRPr lang="en-US" sz="2000" b="1" dirty="0"/>
          </a:p>
          <a:p>
            <a:r>
              <a:rPr lang="en-US" sz="2000" b="1" dirty="0"/>
              <a:t>Note: Totals sum to more than 242 because some projects accept manure from more than one animal type.</a:t>
            </a:r>
          </a:p>
          <a:p>
            <a:endParaRPr lang="en-US" sz="2000" b="1" dirty="0"/>
          </a:p>
          <a:p>
            <a:r>
              <a:rPr lang="en-US" sz="2000" b="1" dirty="0"/>
              <a:t>Benefits in 2015</a:t>
            </a:r>
          </a:p>
          <a:p>
            <a:endParaRPr lang="en-US" sz="2000" b="1" dirty="0"/>
          </a:p>
          <a:p>
            <a:r>
              <a:rPr lang="en-US" sz="2000" b="1" dirty="0"/>
              <a:t>Direct and indirect GHG emissions avoided: 3.0 MMTCO2e</a:t>
            </a:r>
          </a:p>
          <a:p>
            <a:endParaRPr lang="en-US" sz="2000" b="1" dirty="0"/>
          </a:p>
          <a:p>
            <a:r>
              <a:rPr lang="en-US" sz="2000" b="1" dirty="0"/>
              <a:t>Energy generated: </a:t>
            </a:r>
          </a:p>
          <a:p>
            <a:r>
              <a:rPr lang="en-US" sz="2000" b="1" dirty="0"/>
              <a:t>981 million kWh </a:t>
            </a:r>
          </a:p>
        </p:txBody>
      </p:sp>
    </p:spTree>
    <p:extLst>
      <p:ext uri="{BB962C8B-B14F-4D97-AF65-F5344CB8AC3E}">
        <p14:creationId xmlns:p14="http://schemas.microsoft.com/office/powerpoint/2010/main" val="3800455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20170523_095934"/>
          <p:cNvPicPr>
            <a:picLocks noChangeAspect="1" noChangeArrowheads="1"/>
          </p:cNvPicPr>
          <p:nvPr/>
        </p:nvPicPr>
        <p:blipFill rotWithShape="1">
          <a:blip r:embed="rId3">
            <a:extLst>
              <a:ext uri="{28A0092B-C50C-407E-A947-70E740481C1C}">
                <a14:useLocalDpi xmlns:a14="http://schemas.microsoft.com/office/drawing/2010/main" val="0"/>
              </a:ext>
            </a:extLst>
          </a:blip>
          <a:srcRect l="-2439" t="24428" r="-1565" b="27774"/>
          <a:stretch/>
        </p:blipFill>
        <p:spPr bwMode="auto">
          <a:xfrm>
            <a:off x="457200" y="609600"/>
            <a:ext cx="8153399"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625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r>
              <a:rPr lang="en-US" b="1" dirty="0"/>
              <a:t>Local Foods, Local Places</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sz="2000" dirty="0"/>
              <a:t>Supports locally led, community-driven efforts to protect air and water quality, preserve open space and farmland, boost economic opportunities for local farmers and businesses, improve access to healthy local food, and promote childhood wellness. </a:t>
            </a:r>
          </a:p>
          <a:p>
            <a:pPr marL="0" indent="0">
              <a:buNone/>
            </a:pPr>
            <a:endParaRPr lang="en-US" sz="2000" dirty="0"/>
          </a:p>
          <a:p>
            <a:pPr marL="0" indent="0">
              <a:buNone/>
            </a:pPr>
            <a:r>
              <a:rPr lang="en-US" sz="2000" dirty="0">
                <a:hlinkClick r:id="rId2"/>
              </a:rPr>
              <a:t>https://www.epa.gov/smartgrowth/local-foods-local-places#background</a:t>
            </a:r>
            <a:endParaRPr lang="en-US" sz="2000" dirty="0"/>
          </a:p>
          <a:p>
            <a:pPr marL="0" indent="0">
              <a:buNone/>
            </a:pPr>
            <a:endParaRPr lang="en-US" sz="2000" dirty="0"/>
          </a:p>
        </p:txBody>
      </p:sp>
    </p:spTree>
    <p:extLst>
      <p:ext uri="{BB962C8B-B14F-4D97-AF65-F5344CB8AC3E}">
        <p14:creationId xmlns:p14="http://schemas.microsoft.com/office/powerpoint/2010/main" val="267485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2568" t="-2076" r="-4314"/>
          <a:stretch/>
        </p:blipFill>
        <p:spPr>
          <a:xfrm>
            <a:off x="838200" y="381000"/>
            <a:ext cx="6858000" cy="7490901"/>
          </a:xfrm>
          <a:prstGeom prst="rect">
            <a:avLst/>
          </a:prstGeom>
        </p:spPr>
      </p:pic>
      <p:pic>
        <p:nvPicPr>
          <p:cNvPr id="23553" name="Picture 3" descr="AllAgencyLogos_Grou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5125"/>
            <a:ext cx="4457700" cy="51117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AllAgencyLogos_Grou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5125"/>
            <a:ext cx="4457700" cy="51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329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14399"/>
            <a:ext cx="8229600" cy="989013"/>
          </a:xfrm>
        </p:spPr>
        <p:txBody>
          <a:bodyPr>
            <a:normAutofit fontScale="90000"/>
          </a:bodyPr>
          <a:lstStyle/>
          <a:p>
            <a:r>
              <a:rPr lang="en-US" b="1" dirty="0">
                <a:solidFill>
                  <a:schemeClr val="tx1"/>
                </a:solidFill>
              </a:rPr>
              <a:t>EPA’s Homeland Security Roles that interface with Ag</a:t>
            </a:r>
            <a:br>
              <a:rPr lang="en-US" b="1"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457200" y="2133600"/>
            <a:ext cx="8229600" cy="3992563"/>
          </a:xfrm>
        </p:spPr>
        <p:txBody>
          <a:bodyPr>
            <a:normAutofit/>
          </a:bodyPr>
          <a:lstStyle/>
          <a:p>
            <a:r>
              <a:rPr lang="en-US" sz="2250" b="1" dirty="0"/>
              <a:t>Emergency response, decontamination, cleanup and recovery.</a:t>
            </a:r>
          </a:p>
          <a:p>
            <a:r>
              <a:rPr lang="en-US" sz="2250" b="1" dirty="0"/>
              <a:t>Drinking water and wastewater infrastructure protection</a:t>
            </a:r>
            <a:r>
              <a:rPr lang="en-US" sz="2250" dirty="0"/>
              <a:t>, including from chemical, biological and radiological events. </a:t>
            </a:r>
          </a:p>
          <a:p>
            <a:r>
              <a:rPr lang="en-US" sz="2250" b="1" dirty="0">
                <a:solidFill>
                  <a:srgbClr val="FF0000"/>
                </a:solidFill>
              </a:rPr>
              <a:t>Other EPA program obligations, such as those related to food and agriculture (pesticide and antimicrobial testing, registration and emergency exemptions).</a:t>
            </a:r>
            <a:r>
              <a:rPr lang="en-US" sz="1650" b="1" dirty="0">
                <a:solidFill>
                  <a:srgbClr val="FF0000"/>
                </a:solidFill>
              </a:rPr>
              <a:t> </a:t>
            </a:r>
          </a:p>
          <a:p>
            <a:r>
              <a:rPr lang="en-US" sz="2250" b="1" dirty="0"/>
              <a:t>National homeland security policy development.</a:t>
            </a:r>
          </a:p>
          <a:p>
            <a:r>
              <a:rPr lang="en-US" sz="2250" b="1" dirty="0"/>
              <a:t>Research. </a:t>
            </a:r>
          </a:p>
          <a:p>
            <a:pPr lvl="2"/>
            <a:endParaRPr lang="en-US" sz="2100" b="1" dirty="0"/>
          </a:p>
          <a:p>
            <a:pPr lvl="1"/>
            <a:endParaRPr lang="en-US" sz="1800" dirty="0"/>
          </a:p>
        </p:txBody>
      </p:sp>
      <p:sp>
        <p:nvSpPr>
          <p:cNvPr id="4" name="Slide Number Placeholder 3"/>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5721076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Food and Ag Groups that EPA participates in under Homeland Security Banner:</a:t>
            </a:r>
          </a:p>
        </p:txBody>
      </p:sp>
      <p:sp>
        <p:nvSpPr>
          <p:cNvPr id="3" name="Content Placeholder 2"/>
          <p:cNvSpPr>
            <a:spLocks noGrp="1"/>
          </p:cNvSpPr>
          <p:nvPr>
            <p:ph idx="1"/>
          </p:nvPr>
        </p:nvSpPr>
        <p:spPr>
          <a:solidFill>
            <a:srgbClr val="CCFFFF"/>
          </a:solidFill>
        </p:spPr>
        <p:txBody>
          <a:bodyPr>
            <a:normAutofit fontScale="77500" lnSpcReduction="20000"/>
          </a:bodyPr>
          <a:lstStyle/>
          <a:p>
            <a:r>
              <a:rPr lang="en-US" dirty="0"/>
              <a:t>Food and Agriculture Sector – Government Coordinating Council.  Co-chaired by USDA and FDA.</a:t>
            </a:r>
          </a:p>
          <a:p>
            <a:r>
              <a:rPr lang="en-US" dirty="0"/>
              <a:t>Foreign Animal Disease Threat Workgroup, Committee on Homeland and National Security, Office of Science and Technology Policy</a:t>
            </a:r>
          </a:p>
          <a:p>
            <a:pPr lvl="1"/>
            <a:r>
              <a:rPr lang="en-US" dirty="0"/>
              <a:t>Co-chair with APHIS of the Depopulation, Decontamination, and Waste Management sub-group.</a:t>
            </a:r>
          </a:p>
          <a:p>
            <a:r>
              <a:rPr lang="en-US" dirty="0"/>
              <a:t>Food and Ag Incident Annex Core Planning Team – Led by FEMA.</a:t>
            </a:r>
          </a:p>
          <a:p>
            <a:r>
              <a:rPr lang="en-US" dirty="0"/>
              <a:t>FSMA 108 – National Food and Ag Defense Strategy – Led by FDA</a:t>
            </a:r>
          </a:p>
          <a:p>
            <a:r>
              <a:rPr lang="en-US" dirty="0"/>
              <a:t>National </a:t>
            </a:r>
            <a:r>
              <a:rPr lang="en-US" dirty="0" err="1"/>
              <a:t>Biosurveillance</a:t>
            </a:r>
            <a:r>
              <a:rPr lang="en-US" dirty="0"/>
              <a:t> Integration System – Led by DHS</a:t>
            </a:r>
          </a:p>
        </p:txBody>
      </p:sp>
      <p:sp>
        <p:nvSpPr>
          <p:cNvPr id="4" name="Slide Number Placeholder 3"/>
          <p:cNvSpPr>
            <a:spLocks noGrp="1"/>
          </p:cNvSpPr>
          <p:nvPr>
            <p:ph type="sldNum" sz="quarter" idx="12"/>
          </p:nvPr>
        </p:nvSpPr>
        <p:spPr/>
        <p:txBody>
          <a:bodyPr/>
          <a:lstStyle/>
          <a:p>
            <a:fld id="{69E57DC2-970A-4B3E-BB1C-7A09969E49DF}" type="slidenum">
              <a:rPr lang="en-US" smtClean="0"/>
              <a:t>23</a:t>
            </a:fld>
            <a:endParaRPr lang="en-US" dirty="0"/>
          </a:p>
        </p:txBody>
      </p:sp>
    </p:spTree>
    <p:extLst>
      <p:ext uri="{BB962C8B-B14F-4D97-AF65-F5344CB8AC3E}">
        <p14:creationId xmlns:p14="http://schemas.microsoft.com/office/powerpoint/2010/main" val="3865448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Current/Recent Food and Ag Activities</a:t>
            </a:r>
          </a:p>
        </p:txBody>
      </p:sp>
      <p:sp>
        <p:nvSpPr>
          <p:cNvPr id="3" name="Content Placeholder 2"/>
          <p:cNvSpPr>
            <a:spLocks noGrp="1"/>
          </p:cNvSpPr>
          <p:nvPr>
            <p:ph idx="1"/>
          </p:nvPr>
        </p:nvSpPr>
        <p:spPr/>
        <p:txBody>
          <a:bodyPr>
            <a:normAutofit fontScale="85000" lnSpcReduction="20000"/>
          </a:bodyPr>
          <a:lstStyle/>
          <a:p>
            <a:r>
              <a:rPr lang="en-US" dirty="0"/>
              <a:t>Current:</a:t>
            </a:r>
          </a:p>
          <a:p>
            <a:pPr lvl="1"/>
            <a:r>
              <a:rPr lang="en-US" dirty="0"/>
              <a:t>Evaluation of progress in meeting FMSA 208 requirements</a:t>
            </a:r>
          </a:p>
          <a:p>
            <a:pPr lvl="1"/>
            <a:r>
              <a:rPr lang="en-US" dirty="0"/>
              <a:t>Food and Ag Incident Annex</a:t>
            </a:r>
          </a:p>
          <a:p>
            <a:pPr lvl="1"/>
            <a:r>
              <a:rPr lang="en-US" dirty="0"/>
              <a:t>DHS S&amp;T Gap Solicitation Process</a:t>
            </a:r>
          </a:p>
          <a:p>
            <a:r>
              <a:rPr lang="en-US" dirty="0"/>
              <a:t>Recent</a:t>
            </a:r>
          </a:p>
          <a:p>
            <a:pPr lvl="1"/>
            <a:r>
              <a:rPr lang="en-US" dirty="0"/>
              <a:t> </a:t>
            </a:r>
            <a:r>
              <a:rPr lang="en-US" dirty="0" err="1"/>
              <a:t>Zika</a:t>
            </a:r>
            <a:r>
              <a:rPr lang="en-US" dirty="0"/>
              <a:t> Virus: OCSPP/OPP active with the CDC-led Federal government team, primarily on aircraft disinfection pesticide issues. </a:t>
            </a:r>
          </a:p>
          <a:p>
            <a:pPr lvl="1"/>
            <a:endParaRPr lang="en-US" dirty="0"/>
          </a:p>
          <a:p>
            <a:pPr lvl="1"/>
            <a:r>
              <a:rPr lang="en-US" dirty="0"/>
              <a:t>2015 U.S. Avian Influenza Outbreak – technical consultation on decontamination, composting, waste management</a:t>
            </a:r>
          </a:p>
          <a:p>
            <a:pPr lvl="1"/>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1929256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447800"/>
            <a:ext cx="12192000" cy="9753600"/>
          </a:xfrm>
          <a:prstGeom prst="rect">
            <a:avLst/>
          </a:prstGeom>
        </p:spPr>
      </p:pic>
    </p:spTree>
    <p:extLst>
      <p:ext uri="{BB962C8B-B14F-4D97-AF65-F5344CB8AC3E}">
        <p14:creationId xmlns:p14="http://schemas.microsoft.com/office/powerpoint/2010/main" val="2913030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239000" cy="946150"/>
          </a:xfrm>
        </p:spPr>
        <p:txBody>
          <a:bodyPr>
            <a:noAutofit/>
          </a:bodyPr>
          <a:lstStyle/>
          <a:p>
            <a:pPr algn="ctr"/>
            <a:br>
              <a:rPr lang="en-US" sz="2400" b="0" dirty="0"/>
            </a:br>
            <a:r>
              <a:rPr lang="en-US" sz="2400" b="0" dirty="0"/>
              <a:t> </a:t>
            </a:r>
            <a:r>
              <a:rPr lang="en-US" sz="2800" dirty="0">
                <a:solidFill>
                  <a:schemeClr val="accent2">
                    <a:lumMod val="75000"/>
                  </a:schemeClr>
                </a:solidFill>
              </a:rPr>
              <a:t>EPA’s Potential Role in Supporting Soil Health </a:t>
            </a:r>
            <a:br>
              <a:rPr lang="en-US" sz="2800" b="0" dirty="0">
                <a:solidFill>
                  <a:schemeClr val="accent2">
                    <a:lumMod val="75000"/>
                  </a:schemeClr>
                </a:solidFill>
              </a:rPr>
            </a:br>
            <a:r>
              <a:rPr lang="en-US" sz="2400" b="0" i="1" dirty="0">
                <a:solidFill>
                  <a:schemeClr val="accent2">
                    <a:lumMod val="75000"/>
                  </a:schemeClr>
                </a:solidFill>
              </a:rPr>
              <a:t>FRRCC Report to the Administrator , 2016</a:t>
            </a:r>
            <a:endParaRPr lang="en-US" sz="2400" dirty="0">
              <a:solidFill>
                <a:schemeClr val="accent2">
                  <a:lumMod val="75000"/>
                </a:schemeClr>
              </a:solidFill>
            </a:endParaRPr>
          </a:p>
        </p:txBody>
      </p:sp>
      <p:sp>
        <p:nvSpPr>
          <p:cNvPr id="3" name="Content Placeholder 2"/>
          <p:cNvSpPr>
            <a:spLocks noGrp="1"/>
          </p:cNvSpPr>
          <p:nvPr>
            <p:ph idx="1"/>
          </p:nvPr>
        </p:nvSpPr>
        <p:spPr>
          <a:xfrm>
            <a:off x="3575050" y="1435100"/>
            <a:ext cx="5111750" cy="4691063"/>
          </a:xfrm>
          <a:solidFill>
            <a:schemeClr val="accent3">
              <a:lumMod val="40000"/>
              <a:lumOff val="60000"/>
            </a:schemeClr>
          </a:solidFill>
        </p:spPr>
        <p:txBody>
          <a:bodyPr>
            <a:normAutofit fontScale="92500" lnSpcReduction="10000"/>
          </a:bodyPr>
          <a:lstStyle/>
          <a:p>
            <a:r>
              <a:rPr lang="en-US" dirty="0"/>
              <a:t>This action can both advance its mission and help transform the Agency’s engagement with agriculture. Moving forward, the Agency needs to encourage the participation of farmers, ranchers and producers in the sustained delivery of essential environmental services. </a:t>
            </a:r>
          </a:p>
        </p:txBody>
      </p:sp>
      <p:sp>
        <p:nvSpPr>
          <p:cNvPr id="4" name="Text Placeholder 3"/>
          <p:cNvSpPr>
            <a:spLocks noGrp="1"/>
          </p:cNvSpPr>
          <p:nvPr>
            <p:ph type="body" sz="half" idx="2"/>
          </p:nvPr>
        </p:nvSpPr>
        <p:spPr>
          <a:pattFill prst="pct50">
            <a:fgClr>
              <a:srgbClr val="92D050"/>
            </a:fgClr>
            <a:bgClr>
              <a:schemeClr val="bg1"/>
            </a:bgClr>
          </a:pattFill>
        </p:spPr>
        <p:txBody>
          <a:bodyPr>
            <a:normAutofit/>
          </a:bodyPr>
          <a:lstStyle/>
          <a:p>
            <a:r>
              <a:rPr lang="en-US" sz="4000" b="1" i="1" dirty="0"/>
              <a:t>“EPA should not regulate how soil health is managed” </a:t>
            </a:r>
            <a:endParaRPr lang="en-US" sz="4000" b="1" dirty="0"/>
          </a:p>
        </p:txBody>
      </p:sp>
    </p:spTree>
    <p:extLst>
      <p:ext uri="{BB962C8B-B14F-4D97-AF65-F5344CB8AC3E}">
        <p14:creationId xmlns:p14="http://schemas.microsoft.com/office/powerpoint/2010/main" val="2386955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990600"/>
            <a:ext cx="8686800" cy="4982706"/>
          </a:xfrm>
          <a:prstGeom prst="rect">
            <a:avLst/>
          </a:prstGeom>
        </p:spPr>
      </p:pic>
      <p:sp>
        <p:nvSpPr>
          <p:cNvPr id="3" name="Rectangle 2"/>
          <p:cNvSpPr/>
          <p:nvPr/>
        </p:nvSpPr>
        <p:spPr>
          <a:xfrm>
            <a:off x="2286000" y="2690336"/>
            <a:ext cx="4572000" cy="2554545"/>
          </a:xfrm>
          <a:prstGeom prst="rect">
            <a:avLst/>
          </a:prstGeom>
        </p:spPr>
        <p:txBody>
          <a:bodyPr>
            <a:spAutoFit/>
          </a:bodyPr>
          <a:lstStyle/>
          <a:p>
            <a:pPr algn="ctr"/>
            <a:r>
              <a:rPr lang="en-US" sz="3200" i="1" dirty="0">
                <a:solidFill>
                  <a:srgbClr val="FFFFFF"/>
                </a:solidFill>
                <a:latin typeface="LucidaHandwriting-Italic"/>
              </a:rPr>
              <a:t>SOIL HEALTH IS</a:t>
            </a:r>
          </a:p>
          <a:p>
            <a:pPr algn="ctr"/>
            <a:r>
              <a:rPr lang="en-US" sz="3200" i="1" dirty="0">
                <a:solidFill>
                  <a:srgbClr val="FFFFFF"/>
                </a:solidFill>
                <a:latin typeface="LucidaHandwriting-Italic"/>
              </a:rPr>
              <a:t>CONSIDERING</a:t>
            </a:r>
          </a:p>
          <a:p>
            <a:pPr algn="ctr"/>
            <a:r>
              <a:rPr lang="en-US" sz="3200" i="1" dirty="0">
                <a:solidFill>
                  <a:srgbClr val="FFFFFF"/>
                </a:solidFill>
                <a:latin typeface="LucidaHandwriting-Italic"/>
              </a:rPr>
              <a:t>SOIL BIOLOGY</a:t>
            </a:r>
          </a:p>
          <a:p>
            <a:pPr algn="ctr"/>
            <a:r>
              <a:rPr lang="en-US" sz="3200" i="1" dirty="0">
                <a:solidFill>
                  <a:srgbClr val="FFFFFF"/>
                </a:solidFill>
                <a:latin typeface="LucidaHandwriting-Italic"/>
              </a:rPr>
              <a:t>AND FUNCTION</a:t>
            </a:r>
          </a:p>
          <a:p>
            <a:pPr algn="ctr"/>
            <a:r>
              <a:rPr lang="en-US" sz="3200" i="1" dirty="0">
                <a:solidFill>
                  <a:srgbClr val="FFFFFF"/>
                </a:solidFill>
                <a:latin typeface="LucidaHandwriting-Italic"/>
              </a:rPr>
              <a:t>IN MANAGEMENT!</a:t>
            </a:r>
            <a:endParaRPr lang="en-US" sz="3200" dirty="0"/>
          </a:p>
        </p:txBody>
      </p:sp>
    </p:spTree>
    <p:extLst>
      <p:ext uri="{BB962C8B-B14F-4D97-AF65-F5344CB8AC3E}">
        <p14:creationId xmlns:p14="http://schemas.microsoft.com/office/powerpoint/2010/main" val="1622885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soil food web, graphi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34" y="685800"/>
            <a:ext cx="8291191"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710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46" y="838200"/>
            <a:ext cx="8839853" cy="5257800"/>
          </a:xfrm>
          <a:prstGeom prst="rect">
            <a:avLst/>
          </a:prstGeom>
        </p:spPr>
      </p:pic>
    </p:spTree>
    <p:extLst>
      <p:ext uri="{BB962C8B-B14F-4D97-AF65-F5344CB8AC3E}">
        <p14:creationId xmlns:p14="http://schemas.microsoft.com/office/powerpoint/2010/main" val="198992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72000"/>
          </a:xfrm>
          <a:solidFill>
            <a:srgbClr val="FFFF99"/>
          </a:solidFill>
        </p:spPr>
        <p:txBody>
          <a:bodyPr>
            <a:normAutofit/>
          </a:bodyPr>
          <a:lstStyle/>
          <a:p>
            <a:pPr marL="0" indent="0">
              <a:lnSpc>
                <a:spcPct val="110000"/>
              </a:lnSpc>
              <a:buNone/>
            </a:pPr>
            <a:r>
              <a:rPr lang="en-US" sz="2625" b="1" dirty="0"/>
              <a:t>Guiding Philosophies</a:t>
            </a:r>
          </a:p>
          <a:p>
            <a:pPr lvl="0"/>
            <a:r>
              <a:rPr lang="en-US" sz="2100" b="1" u="sng" dirty="0"/>
              <a:t>Rule of law</a:t>
            </a:r>
            <a:r>
              <a:rPr lang="en-US" sz="2100" b="1" dirty="0"/>
              <a:t>: </a:t>
            </a:r>
            <a:r>
              <a:rPr lang="en-US" sz="2100" dirty="0"/>
              <a:t>EPA’s work won’t go anywhere if it constantly faces legal challenges. By administering laws enacted by Congress and issuing environmental rules tethered to those statutes, EPA can achieve so much more for the protection of human health and our environment.</a:t>
            </a:r>
          </a:p>
          <a:p>
            <a:pPr lvl="0"/>
            <a:r>
              <a:rPr lang="en-US" sz="2100" b="1" u="sng" dirty="0"/>
              <a:t>Cooperative federalism</a:t>
            </a:r>
            <a:r>
              <a:rPr lang="en-US" sz="2100" b="1" dirty="0"/>
              <a:t>:</a:t>
            </a:r>
            <a:r>
              <a:rPr lang="en-US" sz="2100" dirty="0"/>
              <a:t>  States and tribes are our partners in enforcing environmental laws and programs—EPA wants to build trust and a strong working relationship with these partners to get results for all Americans.</a:t>
            </a:r>
          </a:p>
          <a:p>
            <a:pPr lvl="0"/>
            <a:r>
              <a:rPr lang="en-US" sz="2100" b="1" u="sng" dirty="0"/>
              <a:t>Public participation</a:t>
            </a:r>
            <a:r>
              <a:rPr lang="en-US" sz="2100" b="1" dirty="0"/>
              <a:t>:</a:t>
            </a:r>
            <a:r>
              <a:rPr lang="en-US" sz="2100" dirty="0"/>
              <a:t>  EPA’s authority is derived from the democratic process, and that process is made more credible by engaging with the diverse views of the American public, and addressing stakeholder input on the impacts of rules on families, jobs, and communities.</a:t>
            </a:r>
          </a:p>
          <a:p>
            <a:pPr marL="0" indent="0">
              <a:lnSpc>
                <a:spcPct val="110000"/>
              </a:lnSpc>
              <a:buNone/>
            </a:pPr>
            <a:endParaRPr lang="en-US" sz="2550" dirty="0"/>
          </a:p>
        </p:txBody>
      </p:sp>
      <p:sp>
        <p:nvSpPr>
          <p:cNvPr id="4" name="Title 1"/>
          <p:cNvSpPr txBox="1">
            <a:spLocks/>
          </p:cNvSpPr>
          <p:nvPr/>
        </p:nvSpPr>
        <p:spPr>
          <a:xfrm>
            <a:off x="628650" y="1189913"/>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50" b="1" dirty="0">
                <a:solidFill>
                  <a:schemeClr val="accent5"/>
                </a:solidFill>
                <a:latin typeface="+mn-lt"/>
              </a:rPr>
              <a:t>EPA Priorities: High-level Overview</a:t>
            </a:r>
          </a:p>
        </p:txBody>
      </p:sp>
    </p:spTree>
    <p:extLst>
      <p:ext uri="{BB962C8B-B14F-4D97-AF65-F5344CB8AC3E}">
        <p14:creationId xmlns:p14="http://schemas.microsoft.com/office/powerpoint/2010/main" val="1535624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206" y="1612452"/>
            <a:ext cx="8567311" cy="4712148"/>
          </a:xfrm>
          <a:prstGeom prst="rect">
            <a:avLst/>
          </a:prstGeom>
        </p:spPr>
      </p:pic>
    </p:spTree>
    <p:extLst>
      <p:ext uri="{BB962C8B-B14F-4D97-AF65-F5344CB8AC3E}">
        <p14:creationId xmlns:p14="http://schemas.microsoft.com/office/powerpoint/2010/main" val="2146996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813" y="1574343"/>
            <a:ext cx="8259412" cy="4674057"/>
          </a:xfrm>
          <a:prstGeom prst="rect">
            <a:avLst/>
          </a:prstGeom>
        </p:spPr>
      </p:pic>
    </p:spTree>
    <p:extLst>
      <p:ext uri="{BB962C8B-B14F-4D97-AF65-F5344CB8AC3E}">
        <p14:creationId xmlns:p14="http://schemas.microsoft.com/office/powerpoint/2010/main" val="1882276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74638"/>
            <a:ext cx="8229600" cy="1143000"/>
          </a:xfrm>
          <a:gradFill>
            <a:gsLst>
              <a:gs pos="70625">
                <a:srgbClr val="BAC8DC"/>
              </a:gs>
              <a:gs pos="67250">
                <a:srgbClr val="C3CAD6"/>
              </a:gs>
              <a:gs pos="52000">
                <a:schemeClr val="bg2">
                  <a:lumMod val="75000"/>
                </a:schemeClr>
              </a:gs>
              <a:gs pos="30000">
                <a:srgbClr val="FFFF00"/>
              </a:gs>
              <a:gs pos="74000">
                <a:schemeClr val="accent1">
                  <a:lumMod val="45000"/>
                  <a:lumOff val="55000"/>
                </a:schemeClr>
              </a:gs>
              <a:gs pos="99000">
                <a:schemeClr val="accent6">
                  <a:lumMod val="75000"/>
                </a:schemeClr>
              </a:gs>
              <a:gs pos="100000">
                <a:schemeClr val="accent6">
                  <a:lumMod val="75000"/>
                </a:schemeClr>
              </a:gs>
            </a:gsLst>
            <a:lin ang="5400000" scaled="1"/>
          </a:gradFill>
        </p:spPr>
        <p:txBody>
          <a:bodyPr>
            <a:normAutofit fontScale="90000"/>
          </a:bodyPr>
          <a:lstStyle/>
          <a:p>
            <a:br>
              <a:rPr lang="en-US" sz="4000" dirty="0"/>
            </a:br>
            <a:r>
              <a:rPr lang="en-US" sz="4000" dirty="0"/>
              <a:t>Conflicting interests - </a:t>
            </a:r>
            <a:r>
              <a:rPr lang="en-US" sz="4000" b="1" dirty="0"/>
              <a:t>Range </a:t>
            </a:r>
            <a:r>
              <a:rPr lang="en-US" sz="4000" b="1" dirty="0" err="1"/>
              <a:t>landuse</a:t>
            </a:r>
            <a:r>
              <a:rPr lang="en-US" sz="4000" b="1" dirty="0"/>
              <a:t> vs. ESA: New Mexico Hopping Mouse</a:t>
            </a:r>
            <a:br>
              <a:rPr lang="en-US" dirty="0"/>
            </a:br>
            <a:endParaRPr lang="en-US" dirty="0"/>
          </a:p>
        </p:txBody>
      </p:sp>
      <p:pic>
        <p:nvPicPr>
          <p:cNvPr id="27650" name="Picture 2" descr="2017-05-18-12-06-09-1597060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340" y="4300538"/>
            <a:ext cx="3686174" cy="23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20170517_1238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71" y="1600200"/>
            <a:ext cx="4800601"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266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descr="US states and territories map"/>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5105400" cy="3581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8756" name="Rectangle 28755"/>
          <p:cNvSpPr/>
          <p:nvPr/>
        </p:nvSpPr>
        <p:spPr>
          <a:xfrm>
            <a:off x="228600" y="4800600"/>
            <a:ext cx="8610601" cy="1508105"/>
          </a:xfrm>
          <a:prstGeom prst="rect">
            <a:avLst/>
          </a:prstGeom>
        </p:spPr>
        <p:txBody>
          <a:bodyPr wrap="square">
            <a:spAutoFit/>
          </a:bodyPr>
          <a:lstStyle/>
          <a:p>
            <a:r>
              <a:rPr lang="en-US" sz="2200" dirty="0">
                <a:solidFill>
                  <a:schemeClr val="accent3">
                    <a:lumMod val="75000"/>
                  </a:schemeClr>
                </a:solidFill>
                <a:hlinkClick r:id="rId4"/>
              </a:rPr>
              <a:t>Restored waters  that were partially or fully funded by CWA 319h funds ; </a:t>
            </a:r>
            <a:r>
              <a:rPr lang="en-US" sz="2200" dirty="0">
                <a:hlinkClick r:id="rId4"/>
              </a:rPr>
              <a:t>in addition to contributions of partner organizations.</a:t>
            </a:r>
          </a:p>
          <a:p>
            <a:endParaRPr lang="en-US" sz="2400" dirty="0">
              <a:hlinkClick r:id="rId4"/>
            </a:endParaRPr>
          </a:p>
          <a:p>
            <a:r>
              <a:rPr lang="en-US" sz="2400" dirty="0">
                <a:hlinkClick r:id="rId4"/>
              </a:rPr>
              <a:t>https://www.epa.gov/nps/nonpoint-source-success-stories</a:t>
            </a:r>
            <a:endParaRPr lang="en-US" dirty="0"/>
          </a:p>
        </p:txBody>
      </p:sp>
      <p:graphicFrame>
        <p:nvGraphicFramePr>
          <p:cNvPr id="28757" name="Table 28756"/>
          <p:cNvGraphicFramePr>
            <a:graphicFrameLocks noGrp="1"/>
          </p:cNvGraphicFramePr>
          <p:nvPr>
            <p:extLst>
              <p:ext uri="{D42A27DB-BD31-4B8C-83A1-F6EECF244321}">
                <p14:modId xmlns:p14="http://schemas.microsoft.com/office/powerpoint/2010/main" val="1052995876"/>
              </p:ext>
            </p:extLst>
          </p:nvPr>
        </p:nvGraphicFramePr>
        <p:xfrm>
          <a:off x="6096001" y="685801"/>
          <a:ext cx="2743200" cy="358139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498002002"/>
                    </a:ext>
                  </a:extLst>
                </a:gridCol>
              </a:tblGrid>
              <a:tr h="1601298">
                <a:tc>
                  <a:txBody>
                    <a:bodyPr/>
                    <a:lstStyle/>
                    <a:p>
                      <a:pPr algn="ctr"/>
                      <a:r>
                        <a:rPr lang="en-US" sz="2800" dirty="0">
                          <a:solidFill>
                            <a:schemeClr val="accent2">
                              <a:lumMod val="75000"/>
                            </a:schemeClr>
                          </a:solidFill>
                        </a:rPr>
                        <a:t>NPS Restored Waters</a:t>
                      </a:r>
                    </a:p>
                  </a:txBody>
                  <a:tcPr>
                    <a:solidFill>
                      <a:schemeClr val="tx2">
                        <a:lumMod val="20000"/>
                        <a:lumOff val="80000"/>
                      </a:schemeClr>
                    </a:solidFill>
                  </a:tcPr>
                </a:tc>
                <a:extLst>
                  <a:ext uri="{0D108BD9-81ED-4DB2-BD59-A6C34878D82A}">
                    <a16:rowId xmlns:a16="http://schemas.microsoft.com/office/drawing/2014/main" val="3143506493"/>
                  </a:ext>
                </a:extLst>
              </a:tr>
              <a:tr h="990050">
                <a:tc>
                  <a:txBody>
                    <a:bodyPr/>
                    <a:lstStyle/>
                    <a:p>
                      <a:r>
                        <a:rPr lang="en-US" sz="2400" b="1" dirty="0"/>
                        <a:t>Nationally - 674</a:t>
                      </a:r>
                    </a:p>
                  </a:txBody>
                  <a:tcPr/>
                </a:tc>
                <a:extLst>
                  <a:ext uri="{0D108BD9-81ED-4DB2-BD59-A6C34878D82A}">
                    <a16:rowId xmlns:a16="http://schemas.microsoft.com/office/drawing/2014/main" val="360620988"/>
                  </a:ext>
                </a:extLst>
              </a:tr>
              <a:tr h="990050">
                <a:tc>
                  <a:txBody>
                    <a:bodyPr/>
                    <a:lstStyle/>
                    <a:p>
                      <a:r>
                        <a:rPr lang="en-US" sz="2400" b="1" dirty="0"/>
                        <a:t>Regionally - 113</a:t>
                      </a:r>
                    </a:p>
                  </a:txBody>
                  <a:tcPr/>
                </a:tc>
                <a:extLst>
                  <a:ext uri="{0D108BD9-81ED-4DB2-BD59-A6C34878D82A}">
                    <a16:rowId xmlns:a16="http://schemas.microsoft.com/office/drawing/2014/main" val="602433745"/>
                  </a:ext>
                </a:extLst>
              </a:tr>
            </a:tbl>
          </a:graphicData>
        </a:graphic>
      </p:graphicFrame>
    </p:spTree>
    <p:extLst>
      <p:ext uri="{BB962C8B-B14F-4D97-AF65-F5344CB8AC3E}">
        <p14:creationId xmlns:p14="http://schemas.microsoft.com/office/powerpoint/2010/main" val="3585814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6000" dirty="0">
                <a:latin typeface="Arabic Typesetting" panose="03020402040406030203" pitchFamily="66" charset="-78"/>
                <a:cs typeface="Arabic Typesetting" panose="03020402040406030203" pitchFamily="66" charset="-78"/>
              </a:rPr>
              <a:t>Sustaining Life’s Future</a:t>
            </a:r>
          </a:p>
        </p:txBody>
      </p:sp>
      <p:sp>
        <p:nvSpPr>
          <p:cNvPr id="7" name="Content Placeholder 6"/>
          <p:cNvSpPr>
            <a:spLocks noGrp="1"/>
          </p:cNvSpPr>
          <p:nvPr>
            <p:ph sz="half" idx="1"/>
          </p:nvPr>
        </p:nvSpPr>
        <p:spPr/>
        <p:txBody>
          <a:bodyPr/>
          <a:lstStyle/>
          <a:p>
            <a:endParaRPr lang="en-US"/>
          </a:p>
        </p:txBody>
      </p:sp>
      <p:sp>
        <p:nvSpPr>
          <p:cNvPr id="8" name="Content Placeholder 7"/>
          <p:cNvSpPr>
            <a:spLocks noGrp="1"/>
          </p:cNvSpPr>
          <p:nvPr>
            <p:ph sz="half" idx="2"/>
          </p:nvPr>
        </p:nvSpPr>
        <p:spPr>
          <a:xfrm>
            <a:off x="4648200" y="1600200"/>
            <a:ext cx="4191000" cy="4525963"/>
          </a:xfrm>
        </p:spPr>
        <p:txBody>
          <a:bodyPr/>
          <a:lstStyle/>
          <a:p>
            <a:r>
              <a:rPr lang="en-US" sz="3200" dirty="0"/>
              <a:t>Contact Information</a:t>
            </a:r>
          </a:p>
          <a:p>
            <a:pPr lvl="1"/>
            <a:r>
              <a:rPr lang="en-US" sz="2800" dirty="0"/>
              <a:t>Randy Rush</a:t>
            </a:r>
          </a:p>
          <a:p>
            <a:pPr lvl="2"/>
            <a:r>
              <a:rPr lang="en-US" sz="2400" dirty="0"/>
              <a:t>US EPA R6</a:t>
            </a:r>
          </a:p>
          <a:p>
            <a:pPr lvl="2"/>
            <a:r>
              <a:rPr lang="en-US" sz="2400" dirty="0"/>
              <a:t>1445 Ross Ave</a:t>
            </a:r>
          </a:p>
          <a:p>
            <a:pPr lvl="2"/>
            <a:r>
              <a:rPr lang="en-US" sz="2400" dirty="0"/>
              <a:t>Dallas, Texas, 75202</a:t>
            </a:r>
          </a:p>
          <a:p>
            <a:pPr lvl="2"/>
            <a:r>
              <a:rPr lang="en-US" sz="2400" dirty="0"/>
              <a:t>214-665-7107</a:t>
            </a:r>
          </a:p>
          <a:p>
            <a:pPr lvl="2"/>
            <a:r>
              <a:rPr lang="en-US" sz="2400" dirty="0">
                <a:hlinkClick r:id="rId2"/>
              </a:rPr>
              <a:t>rush.randall@epa.gov</a:t>
            </a:r>
            <a:endParaRPr lang="en-US" sz="2400" dirty="0"/>
          </a:p>
          <a:p>
            <a:pPr marL="914400" lvl="2" indent="0">
              <a:buNone/>
            </a:pPr>
            <a:endParaRPr lang="en-US" dirty="0"/>
          </a:p>
        </p:txBody>
      </p:sp>
      <p:pic>
        <p:nvPicPr>
          <p:cNvPr id="26626" name="Picture 2" descr="20170521_1714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417638"/>
            <a:ext cx="37338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20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9968" y="2747878"/>
            <a:ext cx="7772400" cy="2819400"/>
          </a:xfrm>
        </p:spPr>
        <p:txBody>
          <a:bodyPr>
            <a:normAutofit fontScale="90000"/>
          </a:bodyPr>
          <a:lstStyle/>
          <a:p>
            <a:pPr lvl="0" algn="r">
              <a:lnSpc>
                <a:spcPct val="150000"/>
              </a:lnSpc>
              <a:spcBef>
                <a:spcPts val="600"/>
              </a:spcBef>
              <a:spcAft>
                <a:spcPts val="600"/>
              </a:spcAft>
            </a:pPr>
            <a:r>
              <a:rPr lang="en-US" sz="3100" dirty="0">
                <a:solidFill>
                  <a:srgbClr val="FF0000"/>
                </a:solidFill>
              </a:rPr>
              <a:t>Ensuring Sound Science and Research</a:t>
            </a:r>
            <a:br>
              <a:rPr lang="en-US" sz="2200" dirty="0"/>
            </a:br>
            <a:r>
              <a:rPr lang="en-US" sz="2200" dirty="0"/>
              <a:t>Ground EPA’s research in core mission—aligning research with statutes and priorities of state and tribes</a:t>
            </a:r>
            <a:br>
              <a:rPr lang="en-US" sz="2200" dirty="0"/>
            </a:br>
            <a:r>
              <a:rPr lang="en-US" sz="2200" dirty="0"/>
              <a:t>Ensure sound procedures for conducting scientific studies and cost benefit analyses—from data gathering and peer reviews through publication of results, safeguarding public trust in EPA </a:t>
            </a:r>
            <a:br>
              <a:rPr lang="en-US" dirty="0"/>
            </a:br>
            <a:endParaRPr lang="en-US" dirty="0"/>
          </a:p>
        </p:txBody>
      </p:sp>
      <p:sp>
        <p:nvSpPr>
          <p:cNvPr id="7" name="Text Placeholder 6"/>
          <p:cNvSpPr>
            <a:spLocks noGrp="1"/>
          </p:cNvSpPr>
          <p:nvPr>
            <p:ph type="body" idx="1"/>
          </p:nvPr>
        </p:nvSpPr>
        <p:spPr>
          <a:xfrm>
            <a:off x="719968" y="838200"/>
            <a:ext cx="7772400" cy="1909678"/>
          </a:xfrm>
        </p:spPr>
        <p:txBody>
          <a:bodyPr/>
          <a:lstStyle/>
          <a:p>
            <a:pPr lvl="0" algn="just"/>
            <a:r>
              <a:rPr lang="en-US" sz="2800" b="1" dirty="0">
                <a:solidFill>
                  <a:srgbClr val="FF0000"/>
                </a:solidFill>
              </a:rPr>
              <a:t>BUILDING A STRONGER EPA</a:t>
            </a:r>
            <a:endParaRPr lang="en-US" sz="2800" dirty="0">
              <a:solidFill>
                <a:srgbClr val="FF0000"/>
              </a:solidFill>
            </a:endParaRPr>
          </a:p>
          <a:p>
            <a:pPr lvl="1" algn="r"/>
            <a:r>
              <a:rPr lang="en-US" sz="2400" dirty="0">
                <a:solidFill>
                  <a:schemeClr val="tx1"/>
                </a:solidFill>
              </a:rPr>
              <a:t>Broaden participation by EPA’s workforce in collaborating with our state and tribal partners to transform environmental service delivery</a:t>
            </a:r>
          </a:p>
          <a:p>
            <a:endParaRPr lang="en-US" dirty="0"/>
          </a:p>
        </p:txBody>
      </p:sp>
    </p:spTree>
    <p:extLst>
      <p:ext uri="{BB962C8B-B14F-4D97-AF65-F5344CB8AC3E}">
        <p14:creationId xmlns:p14="http://schemas.microsoft.com/office/powerpoint/2010/main" val="75531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3073" name="Object 1"/>
          <p:cNvGraphicFramePr>
            <a:graphicFrameLocks noChangeAspect="1"/>
          </p:cNvGraphicFramePr>
          <p:nvPr>
            <p:extLst>
              <p:ext uri="{D42A27DB-BD31-4B8C-83A1-F6EECF244321}">
                <p14:modId xmlns:p14="http://schemas.microsoft.com/office/powerpoint/2010/main" val="3924212713"/>
              </p:ext>
            </p:extLst>
          </p:nvPr>
        </p:nvGraphicFramePr>
        <p:xfrm>
          <a:off x="634482" y="1219200"/>
          <a:ext cx="8063204" cy="4648200"/>
        </p:xfrm>
        <a:graphic>
          <a:graphicData uri="http://schemas.openxmlformats.org/presentationml/2006/ole">
            <mc:AlternateContent xmlns:mc="http://schemas.openxmlformats.org/markup-compatibility/2006">
              <mc:Choice xmlns:v="urn:schemas-microsoft-com:vml" Requires="v">
                <p:oleObj spid="_x0000_s3111" name="Slide" r:id="rId4" imgW="4570388" imgH="3427437" progId="PowerPoint.Slide.12">
                  <p:embed/>
                </p:oleObj>
              </mc:Choice>
              <mc:Fallback>
                <p:oleObj name="Slide" r:id="rId4" imgW="4570388" imgH="3427437" progId="PowerPoint.Slide.12">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482" y="1219200"/>
                        <a:ext cx="8063204" cy="4648200"/>
                      </a:xfrm>
                      <a:prstGeom prst="rect">
                        <a:avLst/>
                      </a:prstGeom>
                      <a:noFill/>
                      <a:extLst/>
                    </p:spPr>
                  </p:pic>
                </p:oleObj>
              </mc:Fallback>
            </mc:AlternateContent>
          </a:graphicData>
        </a:graphic>
      </p:graphicFrame>
      <p:sp>
        <p:nvSpPr>
          <p:cNvPr id="6" name="Title 5"/>
          <p:cNvSpPr>
            <a:spLocks noGrp="1"/>
          </p:cNvSpPr>
          <p:nvPr>
            <p:ph type="title"/>
          </p:nvPr>
        </p:nvSpPr>
        <p:spPr/>
        <p:txBody>
          <a:bodyPr>
            <a:noAutofit/>
          </a:bodyPr>
          <a:lstStyle/>
          <a:p>
            <a:br>
              <a:rPr lang="en-US" sz="2800" dirty="0"/>
            </a:br>
            <a:r>
              <a:rPr lang="en-US" sz="2800" dirty="0"/>
              <a:t>EPA Authorities: Agriculture </a:t>
            </a:r>
            <a:br>
              <a:rPr lang="en-US" sz="2800" dirty="0"/>
            </a:br>
            <a:endParaRPr lang="en-US" sz="2800" dirty="0"/>
          </a:p>
        </p:txBody>
      </p:sp>
      <p:sp>
        <p:nvSpPr>
          <p:cNvPr id="7" name="Content Placeholder 6"/>
          <p:cNvSpPr>
            <a:spLocks noGrp="1"/>
          </p:cNvSpPr>
          <p:nvPr>
            <p:ph idx="1"/>
          </p:nvPr>
        </p:nvSpPr>
        <p:spPr/>
        <p:txBody>
          <a:bodyPr>
            <a:normAutofit/>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7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EPA’s Agriculture Infrastructure</a:t>
            </a:r>
          </a:p>
        </p:txBody>
      </p:sp>
      <p:sp>
        <p:nvSpPr>
          <p:cNvPr id="3" name="Content Placeholder 2"/>
          <p:cNvSpPr>
            <a:spLocks noGrp="1"/>
          </p:cNvSpPr>
          <p:nvPr>
            <p:ph idx="1"/>
          </p:nvPr>
        </p:nvSpPr>
        <p:spPr/>
        <p:txBody>
          <a:bodyPr/>
          <a:lstStyle/>
          <a:p>
            <a:r>
              <a:rPr lang="en-US" dirty="0"/>
              <a:t>Sr. Ag Policy Advisor to the Administrator</a:t>
            </a:r>
          </a:p>
          <a:p>
            <a:r>
              <a:rPr lang="en-US" dirty="0"/>
              <a:t>Regional Ag Advisors</a:t>
            </a:r>
          </a:p>
          <a:p>
            <a:r>
              <a:rPr lang="en-US" dirty="0"/>
              <a:t>Farm, Ranch, and Rural Communities [FRRCC]</a:t>
            </a:r>
          </a:p>
          <a:p>
            <a:r>
              <a:rPr lang="en-US" dirty="0"/>
              <a:t>EPA Ag Issues Forum</a:t>
            </a:r>
          </a:p>
          <a:p>
            <a:r>
              <a:rPr lang="en-US" dirty="0"/>
              <a:t>EPA Ag Center – Kansas City</a:t>
            </a:r>
          </a:p>
          <a:p>
            <a:r>
              <a:rPr lang="en-US" dirty="0"/>
              <a:t>Regional Program Staff Specialists</a:t>
            </a:r>
          </a:p>
          <a:p>
            <a:pPr marL="457200" lvl="1" indent="0">
              <a:buNone/>
            </a:pPr>
            <a:endParaRPr lang="en-US" dirty="0"/>
          </a:p>
          <a:p>
            <a:endParaRPr lang="en-US" dirty="0"/>
          </a:p>
        </p:txBody>
      </p:sp>
    </p:spTree>
    <p:extLst>
      <p:ext uri="{BB962C8B-B14F-4D97-AF65-F5344CB8AC3E}">
        <p14:creationId xmlns:p14="http://schemas.microsoft.com/office/powerpoint/2010/main" val="406748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Role of Regional Ag Advisor </a:t>
            </a:r>
          </a:p>
        </p:txBody>
      </p:sp>
      <p:sp>
        <p:nvSpPr>
          <p:cNvPr id="3" name="Content Placeholder 2"/>
          <p:cNvSpPr>
            <a:spLocks noGrp="1"/>
          </p:cNvSpPr>
          <p:nvPr>
            <p:ph idx="1"/>
          </p:nvPr>
        </p:nvSpPr>
        <p:spPr>
          <a:xfrm>
            <a:off x="457200" y="1219200"/>
            <a:ext cx="8229600" cy="4876800"/>
          </a:xfrm>
        </p:spPr>
        <p:txBody>
          <a:bodyPr>
            <a:normAutofit fontScale="92500" lnSpcReduction="20000"/>
          </a:bodyPr>
          <a:lstStyle/>
          <a:p>
            <a:r>
              <a:rPr lang="en-US" u="sng" dirty="0"/>
              <a:t>Resource</a:t>
            </a:r>
            <a:r>
              <a:rPr lang="en-US" dirty="0"/>
              <a:t>: By being knowledgeable on all EPA programs and policies that are integral to the Ag sector;  In turn, keep abreast of programs and policies of our agriculture partners</a:t>
            </a:r>
          </a:p>
          <a:p>
            <a:pPr marL="0" indent="0">
              <a:buNone/>
            </a:pPr>
            <a:endParaRPr lang="en-US" u="sng" dirty="0"/>
          </a:p>
          <a:p>
            <a:r>
              <a:rPr lang="en-US" u="sng" dirty="0"/>
              <a:t>Communicator</a:t>
            </a:r>
            <a:r>
              <a:rPr lang="en-US" dirty="0"/>
              <a:t>: Be conduit of information exchange between EPA [Sr. Management, Divisions] HQ Ag Advisor and </a:t>
            </a:r>
            <a:r>
              <a:rPr lang="en-US" u="sng" dirty="0"/>
              <a:t>Partners</a:t>
            </a:r>
          </a:p>
          <a:p>
            <a:endParaRPr lang="en-US" u="sng" dirty="0"/>
          </a:p>
          <a:p>
            <a:r>
              <a:rPr lang="en-US" u="sng" dirty="0"/>
              <a:t>Collaborator: </a:t>
            </a:r>
            <a:r>
              <a:rPr lang="en-US" dirty="0"/>
              <a:t> By representing  EPA at commodity meetings, USDA State Tech meetings, State Ag officials</a:t>
            </a:r>
          </a:p>
          <a:p>
            <a:endParaRPr lang="en-US" u="sng" dirty="0"/>
          </a:p>
          <a:p>
            <a:endParaRPr lang="en-US" dirty="0"/>
          </a:p>
          <a:p>
            <a:endParaRPr lang="en-US" dirty="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 name="Object 1"/>
          <p:cNvGraphicFramePr>
            <a:graphicFrameLocks noChangeAspect="1"/>
          </p:cNvGraphicFramePr>
          <p:nvPr>
            <p:extLst>
              <p:ext uri="{D42A27DB-BD31-4B8C-83A1-F6EECF244321}">
                <p14:modId xmlns:p14="http://schemas.microsoft.com/office/powerpoint/2010/main" val="2550115421"/>
              </p:ext>
            </p:extLst>
          </p:nvPr>
        </p:nvGraphicFramePr>
        <p:xfrm>
          <a:off x="381000" y="1600200"/>
          <a:ext cx="8458200" cy="4525962"/>
        </p:xfrm>
        <a:graphic>
          <a:graphicData uri="http://schemas.openxmlformats.org/presentationml/2006/ole">
            <mc:AlternateContent xmlns:mc="http://schemas.openxmlformats.org/markup-compatibility/2006">
              <mc:Choice xmlns:v="urn:schemas-microsoft-com:vml" Requires="v">
                <p:oleObj spid="_x0000_s24596" name="Slide" r:id="rId3" imgW="1457084" imgH="1092691" progId="PowerPoint.Slide.12">
                  <p:embed/>
                </p:oleObj>
              </mc:Choice>
              <mc:Fallback>
                <p:oleObj name="Slide" r:id="rId3" imgW="1457084" imgH="1092691" progId="PowerPoint.Slide.12">
                  <p:embed/>
                  <p:pic>
                    <p:nvPicPr>
                      <p:cNvPr id="3073" name="Object 1"/>
                      <p:cNvPicPr>
                        <a:picLocks noChangeAspect="1" noChangeArrowheads="1"/>
                      </p:cNvPicPr>
                      <p:nvPr/>
                    </p:nvPicPr>
                    <p:blipFill>
                      <a:blip r:embed="rId4"/>
                      <a:srcRect/>
                      <a:stretch>
                        <a:fillRect/>
                      </a:stretch>
                    </p:blipFill>
                    <p:spPr bwMode="auto">
                      <a:xfrm>
                        <a:off x="381000" y="1600200"/>
                        <a:ext cx="8458200" cy="4525962"/>
                      </a:xfrm>
                      <a:prstGeom prst="rect">
                        <a:avLst/>
                      </a:prstGeom>
                      <a:noFill/>
                      <a:extLst/>
                    </p:spPr>
                  </p:pic>
                </p:oleObj>
              </mc:Fallback>
            </mc:AlternateContent>
          </a:graphicData>
        </a:graphic>
      </p:graphicFrame>
      <p:sp>
        <p:nvSpPr>
          <p:cNvPr id="6" name="Title 5"/>
          <p:cNvSpPr>
            <a:spLocks noGrp="1"/>
          </p:cNvSpPr>
          <p:nvPr>
            <p:ph type="title"/>
          </p:nvPr>
        </p:nvSpPr>
        <p:spPr>
          <a:solidFill>
            <a:schemeClr val="tx2">
              <a:lumMod val="20000"/>
              <a:lumOff val="80000"/>
            </a:schemeClr>
          </a:solidFill>
        </p:spPr>
        <p:txBody>
          <a:bodyPr>
            <a:noAutofit/>
          </a:bodyPr>
          <a:lstStyle/>
          <a:p>
            <a:br>
              <a:rPr lang="en-US" sz="2800" dirty="0"/>
            </a:br>
            <a:r>
              <a:rPr lang="en-US" sz="4000" dirty="0"/>
              <a:t>Agriculture Sector: Key Partners </a:t>
            </a:r>
            <a:br>
              <a:rPr lang="en-US" sz="2800" dirty="0"/>
            </a:br>
            <a:endParaRPr lang="en-US" sz="2800" dirty="0"/>
          </a:p>
        </p:txBody>
      </p:sp>
      <p:sp>
        <p:nvSpPr>
          <p:cNvPr id="7" name="Content Placeholder 6"/>
          <p:cNvSpPr>
            <a:spLocks noGrp="1"/>
          </p:cNvSpPr>
          <p:nvPr>
            <p:ph idx="1"/>
          </p:nvPr>
        </p:nvSpPr>
        <p:spPr/>
        <p:txBody>
          <a:bodyPr>
            <a:normAutofit/>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Tree>
    <p:extLst>
      <p:ext uri="{BB962C8B-B14F-4D97-AF65-F5344CB8AC3E}">
        <p14:creationId xmlns:p14="http://schemas.microsoft.com/office/powerpoint/2010/main" val="3244320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Overview: Agriculture within our Region</a:t>
            </a:r>
          </a:p>
        </p:txBody>
      </p:sp>
      <p:graphicFrame>
        <p:nvGraphicFramePr>
          <p:cNvPr id="4" name="Content Placeholder 3"/>
          <p:cNvGraphicFramePr>
            <a:graphicFrameLocks noGrp="1"/>
          </p:cNvGraphicFramePr>
          <p:nvPr>
            <p:ph idx="1"/>
          </p:nvPr>
        </p:nvGraphicFramePr>
        <p:xfrm>
          <a:off x="457200" y="1600200"/>
          <a:ext cx="47244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4953000" y="2286000"/>
            <a:ext cx="3886200" cy="3754874"/>
          </a:xfrm>
          <a:prstGeom prst="rect">
            <a:avLst/>
          </a:prstGeom>
        </p:spPr>
        <p:txBody>
          <a:bodyPr wrap="square">
            <a:spAutoFit/>
          </a:bodyPr>
          <a:lstStyle/>
          <a:p>
            <a:pPr>
              <a:buFontTx/>
              <a:buNone/>
            </a:pPr>
            <a:r>
              <a:rPr lang="en-US" sz="2000" dirty="0">
                <a:solidFill>
                  <a:srgbClr val="C00000"/>
                </a:solidFill>
              </a:rPr>
              <a:t>Agriculture:</a:t>
            </a:r>
          </a:p>
          <a:p>
            <a:r>
              <a:rPr lang="en-US" b="1" dirty="0"/>
              <a:t>Top land use category</a:t>
            </a:r>
          </a:p>
          <a:p>
            <a:endParaRPr lang="en-US" b="1" dirty="0"/>
          </a:p>
          <a:p>
            <a:r>
              <a:rPr lang="en-US" b="1" dirty="0"/>
              <a:t>Number 1 contributor of water quality pollution</a:t>
            </a:r>
          </a:p>
          <a:p>
            <a:endParaRPr lang="en-US" b="1" dirty="0"/>
          </a:p>
          <a:p>
            <a:r>
              <a:rPr lang="en-US" b="1" dirty="0"/>
              <a:t>Top recipient of CWA 319(h) funds</a:t>
            </a:r>
          </a:p>
          <a:p>
            <a:endParaRPr lang="en-US" b="1" dirty="0"/>
          </a:p>
          <a:p>
            <a:pPr>
              <a:buFontTx/>
              <a:buNone/>
            </a:pPr>
            <a:r>
              <a:rPr lang="en-US" sz="2000" dirty="0">
                <a:solidFill>
                  <a:srgbClr val="C00000"/>
                </a:solidFill>
              </a:rPr>
              <a:t>Key Points:</a:t>
            </a:r>
          </a:p>
          <a:p>
            <a:r>
              <a:rPr lang="en-US" dirty="0"/>
              <a:t>Need for strong participation by all agencies and entities</a:t>
            </a:r>
          </a:p>
          <a:p>
            <a:r>
              <a:rPr lang="en-US" u="sng" dirty="0"/>
              <a:t>Watershed planning </a:t>
            </a:r>
            <a:r>
              <a:rPr lang="en-US" i="1" u="sng" dirty="0"/>
              <a:t>and</a:t>
            </a:r>
            <a:r>
              <a:rPr lang="en-US" u="sng" dirty="0"/>
              <a:t> implementation</a:t>
            </a:r>
            <a:r>
              <a:rPr lang="en-US" dirty="0"/>
              <a:t> is essential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46A9753-3ABE-47A0-9E37-10AE18F475E7}">
  <ds:schemaRefs>
    <ds:schemaRef ds:uri="ESRI.ArcGIS.Mapping.OfficeIntegration.PowerPointInfo"/>
  </ds:schemaRefs>
</ds:datastoreItem>
</file>

<file path=customXml/itemProps10.xml><?xml version="1.0" encoding="utf-8"?>
<ds:datastoreItem xmlns:ds="http://schemas.openxmlformats.org/officeDocument/2006/customXml" ds:itemID="{95004DBC-04F4-47AE-9EF1-92D8D80AF8BD}">
  <ds:schemaRefs>
    <ds:schemaRef ds:uri="ESRI.ArcGIS.Mapping.OfficeIntegration.PowerPointInfo"/>
  </ds:schemaRefs>
</ds:datastoreItem>
</file>

<file path=customXml/itemProps11.xml><?xml version="1.0" encoding="utf-8"?>
<ds:datastoreItem xmlns:ds="http://schemas.openxmlformats.org/officeDocument/2006/customXml" ds:itemID="{D8F7423C-623A-4D51-AAE8-6AEF692B4117}">
  <ds:schemaRefs>
    <ds:schemaRef ds:uri="ESRI.ArcGIS.Mapping.OfficeIntegration.PowerPointInfo"/>
  </ds:schemaRefs>
</ds:datastoreItem>
</file>

<file path=customXml/itemProps12.xml><?xml version="1.0" encoding="utf-8"?>
<ds:datastoreItem xmlns:ds="http://schemas.openxmlformats.org/officeDocument/2006/customXml" ds:itemID="{9B198149-B578-4D8A-906E-24D7E2AD8D67}">
  <ds:schemaRefs>
    <ds:schemaRef ds:uri="ESRI.ArcGIS.Mapping.OfficeIntegration.PowerPointInfo"/>
  </ds:schemaRefs>
</ds:datastoreItem>
</file>

<file path=customXml/itemProps13.xml><?xml version="1.0" encoding="utf-8"?>
<ds:datastoreItem xmlns:ds="http://schemas.openxmlformats.org/officeDocument/2006/customXml" ds:itemID="{E6632D68-9B19-4D95-88FE-65AC20225C2B}">
  <ds:schemaRefs>
    <ds:schemaRef ds:uri="ESRI.ArcGIS.Mapping.OfficeIntegration.PowerPointInfo"/>
  </ds:schemaRefs>
</ds:datastoreItem>
</file>

<file path=customXml/itemProps14.xml><?xml version="1.0" encoding="utf-8"?>
<ds:datastoreItem xmlns:ds="http://schemas.openxmlformats.org/officeDocument/2006/customXml" ds:itemID="{62723F83-0E47-4E58-97B3-5AA7A6350D3A}">
  <ds:schemaRefs>
    <ds:schemaRef ds:uri="ESRI.ArcGIS.Mapping.OfficeIntegration.PowerPointInfo"/>
  </ds:schemaRefs>
</ds:datastoreItem>
</file>

<file path=customXml/itemProps15.xml><?xml version="1.0" encoding="utf-8"?>
<ds:datastoreItem xmlns:ds="http://schemas.openxmlformats.org/officeDocument/2006/customXml" ds:itemID="{1B0E3940-50EE-4F8D-9E06-DA77C8110080}">
  <ds:schemaRefs>
    <ds:schemaRef ds:uri="ESRI.ArcGIS.Mapping.OfficeIntegration.PowerPointInfo"/>
  </ds:schemaRefs>
</ds:datastoreItem>
</file>

<file path=customXml/itemProps16.xml><?xml version="1.0" encoding="utf-8"?>
<ds:datastoreItem xmlns:ds="http://schemas.openxmlformats.org/officeDocument/2006/customXml" ds:itemID="{E2D481D3-A395-4E71-A75C-D3E2D12AD553}">
  <ds:schemaRefs>
    <ds:schemaRef ds:uri="ESRI.ArcGIS.Mapping.OfficeIntegration.PowerPointInfo"/>
  </ds:schemaRefs>
</ds:datastoreItem>
</file>

<file path=customXml/itemProps17.xml><?xml version="1.0" encoding="utf-8"?>
<ds:datastoreItem xmlns:ds="http://schemas.openxmlformats.org/officeDocument/2006/customXml" ds:itemID="{C3B07527-E7CC-4C30-A722-6E9CD5678B69}">
  <ds:schemaRefs>
    <ds:schemaRef ds:uri="ESRI.ArcGIS.Mapping.OfficeIntegration.PowerPointInfo"/>
  </ds:schemaRefs>
</ds:datastoreItem>
</file>

<file path=customXml/itemProps18.xml><?xml version="1.0" encoding="utf-8"?>
<ds:datastoreItem xmlns:ds="http://schemas.openxmlformats.org/officeDocument/2006/customXml" ds:itemID="{225F1B3F-2C36-4B19-9D14-8B5B967C8449}">
  <ds:schemaRefs>
    <ds:schemaRef ds:uri="ESRI.ArcGIS.Mapping.OfficeIntegration.PowerPointInfo"/>
  </ds:schemaRefs>
</ds:datastoreItem>
</file>

<file path=customXml/itemProps19.xml><?xml version="1.0" encoding="utf-8"?>
<ds:datastoreItem xmlns:ds="http://schemas.openxmlformats.org/officeDocument/2006/customXml" ds:itemID="{4254B0F5-5A85-4BBA-B310-16D437F44CA6}">
  <ds:schemaRefs>
    <ds:schemaRef ds:uri="ESRI.ArcGIS.Mapping.OfficeIntegration.PowerPointInfo"/>
  </ds:schemaRefs>
</ds:datastoreItem>
</file>

<file path=customXml/itemProps2.xml><?xml version="1.0" encoding="utf-8"?>
<ds:datastoreItem xmlns:ds="http://schemas.openxmlformats.org/officeDocument/2006/customXml" ds:itemID="{CD42B503-81E3-4686-9265-51EFE0BA0AFE}">
  <ds:schemaRefs>
    <ds:schemaRef ds:uri="ESRI.ArcGIS.Mapping.OfficeIntegration.PowerPointInfo"/>
  </ds:schemaRefs>
</ds:datastoreItem>
</file>

<file path=customXml/itemProps20.xml><?xml version="1.0" encoding="utf-8"?>
<ds:datastoreItem xmlns:ds="http://schemas.openxmlformats.org/officeDocument/2006/customXml" ds:itemID="{4129C302-1708-4434-9C6B-A39ED16848BC}">
  <ds:schemaRefs>
    <ds:schemaRef ds:uri="ESRI.ArcGIS.Mapping.OfficeIntegration.PowerPointInfo"/>
  </ds:schemaRefs>
</ds:datastoreItem>
</file>

<file path=customXml/itemProps21.xml><?xml version="1.0" encoding="utf-8"?>
<ds:datastoreItem xmlns:ds="http://schemas.openxmlformats.org/officeDocument/2006/customXml" ds:itemID="{5D4F3DF9-2834-41AC-BAEF-108593349750}">
  <ds:schemaRefs>
    <ds:schemaRef ds:uri="ESRI.ArcGIS.Mapping.OfficeIntegration.PowerPointInfo"/>
  </ds:schemaRefs>
</ds:datastoreItem>
</file>

<file path=customXml/itemProps22.xml><?xml version="1.0" encoding="utf-8"?>
<ds:datastoreItem xmlns:ds="http://schemas.openxmlformats.org/officeDocument/2006/customXml" ds:itemID="{5A590D1D-BBD0-4739-A9C0-60274FE1ED97}">
  <ds:schemaRefs>
    <ds:schemaRef ds:uri="ESRI.ArcGIS.Mapping.OfficeIntegration.PowerPointInfo"/>
  </ds:schemaRefs>
</ds:datastoreItem>
</file>

<file path=customXml/itemProps23.xml><?xml version="1.0" encoding="utf-8"?>
<ds:datastoreItem xmlns:ds="http://schemas.openxmlformats.org/officeDocument/2006/customXml" ds:itemID="{54B3311A-B668-4D1D-9B75-B69D1876E988}">
  <ds:schemaRefs>
    <ds:schemaRef ds:uri="ESRI.ArcGIS.Mapping.OfficeIntegration.PowerPointInfo"/>
  </ds:schemaRefs>
</ds:datastoreItem>
</file>

<file path=customXml/itemProps3.xml><?xml version="1.0" encoding="utf-8"?>
<ds:datastoreItem xmlns:ds="http://schemas.openxmlformats.org/officeDocument/2006/customXml" ds:itemID="{B3976754-308F-4A43-AA76-9EA1A04F508D}">
  <ds:schemaRefs>
    <ds:schemaRef ds:uri="ESRI.ArcGIS.Mapping.OfficeIntegration.PowerPointInfo"/>
  </ds:schemaRefs>
</ds:datastoreItem>
</file>

<file path=customXml/itemProps4.xml><?xml version="1.0" encoding="utf-8"?>
<ds:datastoreItem xmlns:ds="http://schemas.openxmlformats.org/officeDocument/2006/customXml" ds:itemID="{FC839379-77EC-4E66-B0DC-CD3EC0AAAFE3}">
  <ds:schemaRefs>
    <ds:schemaRef ds:uri="ESRI.ArcGIS.Mapping.OfficeIntegration.PowerPointInfo"/>
  </ds:schemaRefs>
</ds:datastoreItem>
</file>

<file path=customXml/itemProps5.xml><?xml version="1.0" encoding="utf-8"?>
<ds:datastoreItem xmlns:ds="http://schemas.openxmlformats.org/officeDocument/2006/customXml" ds:itemID="{7DBDEA1E-8CB7-4A5B-AAF6-582036546A3C}">
  <ds:schemaRefs>
    <ds:schemaRef ds:uri="ESRI.ArcGIS.Mapping.OfficeIntegration.PowerPointInfo"/>
  </ds:schemaRefs>
</ds:datastoreItem>
</file>

<file path=customXml/itemProps6.xml><?xml version="1.0" encoding="utf-8"?>
<ds:datastoreItem xmlns:ds="http://schemas.openxmlformats.org/officeDocument/2006/customXml" ds:itemID="{D00F6952-936B-4097-B8EE-978F9AF5EBA6}">
  <ds:schemaRefs>
    <ds:schemaRef ds:uri="ESRI.ArcGIS.Mapping.OfficeIntegration.PowerPointInfo"/>
  </ds:schemaRefs>
</ds:datastoreItem>
</file>

<file path=customXml/itemProps7.xml><?xml version="1.0" encoding="utf-8"?>
<ds:datastoreItem xmlns:ds="http://schemas.openxmlformats.org/officeDocument/2006/customXml" ds:itemID="{436FB1AD-D98A-4C36-AF75-EC6353F95514}">
  <ds:schemaRefs>
    <ds:schemaRef ds:uri="ESRI.ArcGIS.Mapping.OfficeIntegration.PowerPointInfo"/>
  </ds:schemaRefs>
</ds:datastoreItem>
</file>

<file path=customXml/itemProps8.xml><?xml version="1.0" encoding="utf-8"?>
<ds:datastoreItem xmlns:ds="http://schemas.openxmlformats.org/officeDocument/2006/customXml" ds:itemID="{6CD7FF89-2EF5-4801-900A-E3D8869B1776}">
  <ds:schemaRefs>
    <ds:schemaRef ds:uri="ESRI.ArcGIS.Mapping.OfficeIntegration.PowerPointInfo"/>
  </ds:schemaRefs>
</ds:datastoreItem>
</file>

<file path=customXml/itemProps9.xml><?xml version="1.0" encoding="utf-8"?>
<ds:datastoreItem xmlns:ds="http://schemas.openxmlformats.org/officeDocument/2006/customXml" ds:itemID="{BB8AE192-6C34-47B6-B1D3-19C476335FC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2451</TotalTime>
  <Words>1293</Words>
  <Application>Microsoft Office PowerPoint</Application>
  <PresentationFormat>On-screen Show (4:3)</PresentationFormat>
  <Paragraphs>250</Paragraphs>
  <Slides>34</Slides>
  <Notes>10</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2</vt:i4>
      </vt:variant>
      <vt:variant>
        <vt:lpstr>Slide Titles</vt:lpstr>
      </vt:variant>
      <vt:variant>
        <vt:i4>34</vt:i4>
      </vt:variant>
    </vt:vector>
  </HeadingPairs>
  <TitlesOfParts>
    <vt:vector size="47" baseType="lpstr">
      <vt:lpstr>Arabic Typesetting</vt:lpstr>
      <vt:lpstr>Arial</vt:lpstr>
      <vt:lpstr>Calibri</vt:lpstr>
      <vt:lpstr>LucidaHandwriting-Italic</vt:lpstr>
      <vt:lpstr>Times New Roman</vt:lpstr>
      <vt:lpstr>Trebuchet MS</vt:lpstr>
      <vt:lpstr>Wingdings</vt:lpstr>
      <vt:lpstr>Wingdings 3</vt:lpstr>
      <vt:lpstr>Office Theme</vt:lpstr>
      <vt:lpstr>Facet</vt:lpstr>
      <vt:lpstr>1_Facet</vt:lpstr>
      <vt:lpstr>Slide</vt:lpstr>
      <vt:lpstr>Document</vt:lpstr>
      <vt:lpstr>EPA’s Role with Agriculture</vt:lpstr>
      <vt:lpstr>PowerPoint Presentation</vt:lpstr>
      <vt:lpstr>PowerPoint Presentation</vt:lpstr>
      <vt:lpstr>Ensuring Sound Science and Research Ground EPA’s research in core mission—aligning research with statutes and priorities of state and tribes Ensure sound procedures for conducting scientific studies and cost benefit analyses—from data gathering and peer reviews through publication of results, safeguarding public trust in EPA  </vt:lpstr>
      <vt:lpstr> EPA Authorities: Agriculture  </vt:lpstr>
      <vt:lpstr>EPA’s Agriculture Infrastructure</vt:lpstr>
      <vt:lpstr>Role of Regional Ag Advisor </vt:lpstr>
      <vt:lpstr> Agriculture Sector: Key Partners  </vt:lpstr>
      <vt:lpstr>Overview: Agriculture within our Region</vt:lpstr>
      <vt:lpstr>Agricultural Effects to the Environment in R6</vt:lpstr>
      <vt:lpstr>PowerPoint Presentation</vt:lpstr>
      <vt:lpstr>Major Stressors on Surface and Groundwater from Agriculture</vt:lpstr>
      <vt:lpstr>Agriculture is the Predominant Nutrient Source to Gulf</vt:lpstr>
      <vt:lpstr>PowerPoint Presentation</vt:lpstr>
      <vt:lpstr>PowerPoint Presentation</vt:lpstr>
      <vt:lpstr>PowerPoint Presentation</vt:lpstr>
      <vt:lpstr>PowerPoint Presentation</vt:lpstr>
      <vt:lpstr>PowerPoint Presentation</vt:lpstr>
      <vt:lpstr>PowerPoint Presentation</vt:lpstr>
      <vt:lpstr> Local Foods, Local Places</vt:lpstr>
      <vt:lpstr>PowerPoint Presentation</vt:lpstr>
      <vt:lpstr>EPA’s Homeland Security Roles that interface with Ag </vt:lpstr>
      <vt:lpstr>Food and Ag Groups that EPA participates in under Homeland Security Banner:</vt:lpstr>
      <vt:lpstr>Current/Recent Food and Ag Activities</vt:lpstr>
      <vt:lpstr>PowerPoint Presentation</vt:lpstr>
      <vt:lpstr>  EPA’s Potential Role in Supporting Soil Health  FRRCC Report to the Administrator , 2016</vt:lpstr>
      <vt:lpstr>PowerPoint Presentation</vt:lpstr>
      <vt:lpstr>PowerPoint Presentation</vt:lpstr>
      <vt:lpstr>PowerPoint Presentation</vt:lpstr>
      <vt:lpstr>PowerPoint Presentation</vt:lpstr>
      <vt:lpstr>PowerPoint Presentation</vt:lpstr>
      <vt:lpstr> Conflicting interests - Range landuse vs. ESA: New Mexico Hopping Mouse </vt:lpstr>
      <vt:lpstr>PowerPoint Presentation</vt:lpstr>
      <vt:lpstr>Sustaining Life’s Future</vt:lpstr>
    </vt:vector>
  </TitlesOfParts>
  <Company>US EPA Region 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randall rush</dc:creator>
  <cp:lastModifiedBy>Rush, Randall</cp:lastModifiedBy>
  <cp:revision>120</cp:revision>
  <dcterms:created xsi:type="dcterms:W3CDTF">2011-03-29T19:04:09Z</dcterms:created>
  <dcterms:modified xsi:type="dcterms:W3CDTF">2017-05-24T20:23:45Z</dcterms:modified>
</cp:coreProperties>
</file>