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s/slide47.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4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media/image24.JPG" ContentType="image/jpeg"/>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36.xml" ContentType="application/vnd.openxmlformats-officedocument.presentationml.tags+xml"/>
  <Override PartName="/ppt/tags/tag47.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9.xml" ContentType="application/vnd.openxmlformats-officedocument.presentationml.tags+xml"/>
  <Override PartName="/ppt/tags/tag48.xml" ContentType="application/vnd.openxmlformats-officedocument.presentationml.tags+xml"/>
  <Override PartName="/ppt/tags/tag44.xml" ContentType="application/vnd.openxmlformats-officedocument.presentationml.tags+xml"/>
  <Override PartName="/ppt/tags/tag11.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43.xml" ContentType="application/vnd.openxmlformats-officedocument.presentationml.tags+xml"/>
  <Override PartName="/ppt/tags/tag8.xml" ContentType="application/vnd.openxmlformats-officedocument.presentationml.tags+xml"/>
  <Override PartName="/ppt/tags/tag10.xml" ContentType="application/vnd.openxmlformats-officedocument.presentationml.tags+xml"/>
  <Override PartName="/ppt/tags/tag49.xml" ContentType="application/vnd.openxmlformats-officedocument.presentationml.tags+xml"/>
  <Override PartName="/ppt/tags/tag42.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53.xml" ContentType="application/vnd.openxmlformats-officedocument.presentationml.tags+xml"/>
  <Override PartName="/ppt/tags/tag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52.xml" ContentType="application/vnd.openxmlformats-officedocument.presentationml.tags+xml"/>
  <Override PartName="/ppt/tags/tag51.xml" ContentType="application/vnd.openxmlformats-officedocument.presentationml.tags+xml"/>
  <Override PartName="/ppt/tags/tag50.xml" ContentType="application/vnd.openxmlformats-officedocument.presentationml.tags+xml"/>
  <Override PartName="/ppt/tags/tag7.xml" ContentType="application/vnd.openxmlformats-officedocument.presentationml.tags+xml"/>
  <Override PartName="/ppt/tags/tag41.xml" ContentType="application/vnd.openxmlformats-officedocument.presentationml.tags+xml"/>
  <Override PartName="/ppt/tags/tag40.xml" ContentType="application/vnd.openxmlformats-officedocument.presentationml.tags+xml"/>
  <Override PartName="/ppt/tags/tag28.xml" ContentType="application/vnd.openxmlformats-officedocument.presentationml.tags+xml"/>
  <Override PartName="/ppt/tags/tag27.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ppt/tags/tag24.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5.xml" ContentType="application/vnd.openxmlformats-officedocument.presentationml.tags+xml"/>
  <Override PartName="/ppt/tags/tag34.xml" ContentType="application/vnd.openxmlformats-officedocument.presentationml.tags+xml"/>
  <Override PartName="/ppt/tags/tag33.xml" ContentType="application/vnd.openxmlformats-officedocument.presentationml.tags+xml"/>
  <Override PartName="/ppt/tags/tag32.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39.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0.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37.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5"/>
  </p:notesMasterIdLst>
  <p:sldIdLst>
    <p:sldId id="336" r:id="rId2"/>
    <p:sldId id="259" r:id="rId3"/>
    <p:sldId id="356" r:id="rId4"/>
    <p:sldId id="258" r:id="rId5"/>
    <p:sldId id="403" r:id="rId6"/>
    <p:sldId id="404" r:id="rId7"/>
    <p:sldId id="355" r:id="rId8"/>
    <p:sldId id="357" r:id="rId9"/>
    <p:sldId id="396" r:id="rId10"/>
    <p:sldId id="397" r:id="rId11"/>
    <p:sldId id="414" r:id="rId12"/>
    <p:sldId id="419" r:id="rId13"/>
    <p:sldId id="461" r:id="rId14"/>
    <p:sldId id="411" r:id="rId15"/>
    <p:sldId id="412" r:id="rId16"/>
    <p:sldId id="422" r:id="rId17"/>
    <p:sldId id="421" r:id="rId18"/>
    <p:sldId id="405" r:id="rId19"/>
    <p:sldId id="394" r:id="rId20"/>
    <p:sldId id="375" r:id="rId21"/>
    <p:sldId id="376" r:id="rId22"/>
    <p:sldId id="382" r:id="rId23"/>
    <p:sldId id="458" r:id="rId24"/>
    <p:sldId id="400" r:id="rId25"/>
    <p:sldId id="413" r:id="rId26"/>
    <p:sldId id="407" r:id="rId27"/>
    <p:sldId id="358" r:id="rId28"/>
    <p:sldId id="391" r:id="rId29"/>
    <p:sldId id="359" r:id="rId30"/>
    <p:sldId id="425" r:id="rId31"/>
    <p:sldId id="266" r:id="rId32"/>
    <p:sldId id="426" r:id="rId33"/>
    <p:sldId id="427" r:id="rId34"/>
    <p:sldId id="484" r:id="rId35"/>
    <p:sldId id="364" r:id="rId36"/>
    <p:sldId id="361" r:id="rId37"/>
    <p:sldId id="474" r:id="rId38"/>
    <p:sldId id="471" r:id="rId39"/>
    <p:sldId id="473" r:id="rId40"/>
    <p:sldId id="463" r:id="rId41"/>
    <p:sldId id="469" r:id="rId42"/>
    <p:sldId id="366" r:id="rId43"/>
    <p:sldId id="367" r:id="rId44"/>
    <p:sldId id="456" r:id="rId45"/>
    <p:sldId id="457" r:id="rId46"/>
    <p:sldId id="369" r:id="rId47"/>
    <p:sldId id="466" r:id="rId48"/>
    <p:sldId id="370" r:id="rId49"/>
    <p:sldId id="460" r:id="rId50"/>
    <p:sldId id="468" r:id="rId51"/>
    <p:sldId id="475" r:id="rId52"/>
    <p:sldId id="437" r:id="rId53"/>
    <p:sldId id="488" r:id="rId54"/>
    <p:sldId id="487" r:id="rId55"/>
    <p:sldId id="490" r:id="rId56"/>
    <p:sldId id="485" r:id="rId57"/>
    <p:sldId id="477" r:id="rId58"/>
    <p:sldId id="476" r:id="rId59"/>
    <p:sldId id="478" r:id="rId60"/>
    <p:sldId id="365" r:id="rId61"/>
    <p:sldId id="491" r:id="rId62"/>
    <p:sldId id="363" r:id="rId63"/>
    <p:sldId id="480" r:id="rId64"/>
  </p:sldIdLst>
  <p:sldSz cx="9144000" cy="6858000" type="screen4x3"/>
  <p:notesSz cx="7023100" cy="93091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925700"/>
    <a:srgbClr val="CC7A00"/>
    <a:srgbClr val="14385C"/>
    <a:srgbClr val="899BAD"/>
    <a:srgbClr val="042A45"/>
    <a:srgbClr val="042A43"/>
    <a:srgbClr val="D27D00"/>
    <a:srgbClr val="25629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571" autoAdjust="0"/>
    <p:restoredTop sz="94673" autoAdjust="0"/>
  </p:normalViewPr>
  <p:slideViewPr>
    <p:cSldViewPr showGuides="1">
      <p:cViewPr>
        <p:scale>
          <a:sx n="100" d="100"/>
          <a:sy n="100" d="100"/>
        </p:scale>
        <p:origin x="-1363" y="19"/>
      </p:cViewPr>
      <p:guideLst>
        <p:guide orient="horz" pos="672"/>
        <p:guide orient="horz" pos="3936"/>
        <p:guide pos="217"/>
        <p:guide pos="5568"/>
        <p:guide pos="1433"/>
      </p:guideLst>
    </p:cSldViewPr>
  </p:slideViewPr>
  <p:notesTextViewPr>
    <p:cViewPr>
      <p:scale>
        <a:sx n="100" d="100"/>
        <a:sy n="100"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ustomXml" Target="../customXml/item1.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6.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6"/>
          </a:xfrm>
          <a:prstGeom prst="rect">
            <a:avLst/>
          </a:prstGeom>
        </p:spPr>
        <p:txBody>
          <a:bodyPr vert="horz" lIns="93653" tIns="46826" rIns="93653" bIns="46826"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6"/>
          </a:xfrm>
          <a:prstGeom prst="rect">
            <a:avLst/>
          </a:prstGeom>
        </p:spPr>
        <p:txBody>
          <a:bodyPr vert="horz" lIns="93653" tIns="46826" rIns="93653" bIns="46826" rtlCol="0"/>
          <a:lstStyle>
            <a:lvl1pPr algn="r">
              <a:defRPr sz="1200"/>
            </a:lvl1pPr>
          </a:lstStyle>
          <a:p>
            <a:fld id="{7A790463-911A-4750-AD2E-671879DD54F4}" type="datetimeFigureOut">
              <a:rPr lang="en-US" smtClean="0"/>
              <a:pPr/>
              <a:t>11/14/2017</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653" tIns="46826" rIns="93653" bIns="46826" rtlCol="0" anchor="ctr"/>
          <a:lstStyle/>
          <a:p>
            <a:endParaRPr lang="en-US" dirty="0"/>
          </a:p>
        </p:txBody>
      </p:sp>
      <p:sp>
        <p:nvSpPr>
          <p:cNvPr id="5" name="Notes Placeholder 4"/>
          <p:cNvSpPr>
            <a:spLocks noGrp="1"/>
          </p:cNvSpPr>
          <p:nvPr>
            <p:ph type="body" sz="quarter" idx="3"/>
          </p:nvPr>
        </p:nvSpPr>
        <p:spPr>
          <a:xfrm>
            <a:off x="702310" y="4421823"/>
            <a:ext cx="5618480" cy="4189096"/>
          </a:xfrm>
          <a:prstGeom prst="rect">
            <a:avLst/>
          </a:prstGeom>
        </p:spPr>
        <p:txBody>
          <a:bodyPr vert="horz" lIns="93653" tIns="46826" rIns="93653" bIns="468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2032"/>
            <a:ext cx="3043343" cy="465456"/>
          </a:xfrm>
          <a:prstGeom prst="rect">
            <a:avLst/>
          </a:prstGeom>
        </p:spPr>
        <p:txBody>
          <a:bodyPr vert="horz" lIns="93653" tIns="46826" rIns="93653" bIns="4682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2"/>
            <a:ext cx="3043343" cy="465456"/>
          </a:xfrm>
          <a:prstGeom prst="rect">
            <a:avLst/>
          </a:prstGeom>
        </p:spPr>
        <p:txBody>
          <a:bodyPr vert="horz" lIns="93653" tIns="46826" rIns="93653" bIns="46826" rtlCol="0" anchor="b"/>
          <a:lstStyle>
            <a:lvl1pPr algn="r">
              <a:defRPr sz="1200"/>
            </a:lvl1pPr>
          </a:lstStyle>
          <a:p>
            <a:fld id="{09541898-D043-4569-A9A6-59B778BECE00}" type="slidenum">
              <a:rPr lang="en-US" smtClean="0"/>
              <a:pPr/>
              <a:t>‹#›</a:t>
            </a:fld>
            <a:endParaRPr lang="en-US" dirty="0"/>
          </a:p>
        </p:txBody>
      </p:sp>
    </p:spTree>
    <p:extLst>
      <p:ext uri="{BB962C8B-B14F-4D97-AF65-F5344CB8AC3E}">
        <p14:creationId xmlns:p14="http://schemas.microsoft.com/office/powerpoint/2010/main" val="75824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541898-D043-4569-A9A6-59B778BECE00}" type="slidenum">
              <a:rPr lang="en-US" smtClean="0"/>
              <a:pPr/>
              <a:t>3</a:t>
            </a:fld>
            <a:endParaRPr lang="en-US" dirty="0"/>
          </a:p>
        </p:txBody>
      </p:sp>
    </p:spTree>
    <p:extLst>
      <p:ext uri="{BB962C8B-B14F-4D97-AF65-F5344CB8AC3E}">
        <p14:creationId xmlns:p14="http://schemas.microsoft.com/office/powerpoint/2010/main" val="626631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541898-D043-4569-A9A6-59B778BECE00}" type="slidenum">
              <a:rPr lang="en-US" smtClean="0"/>
              <a:pPr/>
              <a:t>58</a:t>
            </a:fld>
            <a:endParaRPr lang="en-US" dirty="0"/>
          </a:p>
        </p:txBody>
      </p:sp>
    </p:spTree>
    <p:extLst>
      <p:ext uri="{BB962C8B-B14F-4D97-AF65-F5344CB8AC3E}">
        <p14:creationId xmlns:p14="http://schemas.microsoft.com/office/powerpoint/2010/main" val="425414564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8.xml"/><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4.png"/><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image" Target="../media/image3.png"/><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3.xml"/><Relationship Id="rId7" Type="http://schemas.openxmlformats.org/officeDocument/2006/relationships/image" Target="../media/image6.png"/><Relationship Id="rId2" Type="http://schemas.openxmlformats.org/officeDocument/2006/relationships/tags" Target="../tags/tag12.xml"/><Relationship Id="rId1" Type="http://schemas.openxmlformats.org/officeDocument/2006/relationships/vmlDrawing" Target="../drawings/vmlDrawing4.vml"/><Relationship Id="rId6" Type="http://schemas.openxmlformats.org/officeDocument/2006/relationships/image" Target="../media/image5.png"/><Relationship Id="rId5" Type="http://schemas.openxmlformats.org/officeDocument/2006/relationships/oleObject" Target="../embeddings/oleObject4.bin"/><Relationship Id="rId4" Type="http://schemas.openxmlformats.org/officeDocument/2006/relationships/slideMaster" Target="../slideMasters/slideMaster1.xml"/><Relationship Id="rId9"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0315" name="think-cell Slide" r:id="rId6" imgW="0" imgH="0" progId="">
                  <p:embed/>
                </p:oleObj>
              </mc:Choice>
              <mc:Fallback>
                <p:oleObj name="think-cell Slide" r:id="rId6" imgW="0" imgH="0" progId="">
                  <p:embed/>
                  <p:pic>
                    <p:nvPicPr>
                      <p:cNvPr id="0" name="Rectangle 2"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hasCustomPrompt="1"/>
            <p:custDataLst>
              <p:tags r:id="rId3"/>
            </p:custDataLst>
          </p:nvPr>
        </p:nvSpPr>
        <p:spPr>
          <a:xfrm>
            <a:off x="481010" y="3657600"/>
            <a:ext cx="3862390" cy="1409700"/>
          </a:xfrm>
          <a:noFill/>
        </p:spPr>
        <p:txBody>
          <a:bodyPr wrap="square" lIns="0" tIns="0" rIns="0" bIns="0" rtlCol="0" anchor="b" anchorCtr="0">
            <a:noAutofit/>
          </a:bodyPr>
          <a:lstStyle>
            <a:lvl1pPr>
              <a:lnSpc>
                <a:spcPct val="90000"/>
              </a:lnSpc>
              <a:defRPr kumimoji="0" lang="en-US" sz="4000" b="0" i="0" u="none" strike="noStrike" kern="1200" cap="all" spc="0" normalizeH="0" baseline="0" noProof="0" dirty="0" smtClean="0">
                <a:ln>
                  <a:noFill/>
                </a:ln>
                <a:solidFill>
                  <a:schemeClr val="accent1"/>
                </a:solidFill>
                <a:effectLst/>
                <a:uLnTx/>
                <a:uFillTx/>
                <a:latin typeface="Franklin Gothic Medium" panose="020B0603020102020204"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Presentation title</a:t>
            </a:r>
            <a:endParaRPr lang="en-US" dirty="0"/>
          </a:p>
        </p:txBody>
      </p:sp>
      <p:sp>
        <p:nvSpPr>
          <p:cNvPr id="3" name="Subtitle 2"/>
          <p:cNvSpPr>
            <a:spLocks noGrp="1"/>
          </p:cNvSpPr>
          <p:nvPr>
            <p:ph type="subTitle" idx="1" hasCustomPrompt="1"/>
            <p:custDataLst>
              <p:tags r:id="rId4"/>
            </p:custDataLst>
          </p:nvPr>
        </p:nvSpPr>
        <p:spPr>
          <a:xfrm>
            <a:off x="481010" y="5286374"/>
            <a:ext cx="3862390" cy="581026"/>
          </a:xfr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Medium" panose="020B0603020102020204"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Subtitle</a:t>
            </a:r>
            <a:endParaRPr lang="en-US" dirty="0"/>
          </a:p>
        </p:txBody>
      </p:sp>
      <p:pic>
        <p:nvPicPr>
          <p:cNvPr id="5" name="Picture 4" descr="TitleFooterBlueandWhit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993738"/>
            <a:ext cx="9144000" cy="864262"/>
          </a:xfrm>
          <a:prstGeom prst="rect">
            <a:avLst/>
          </a:prstGeom>
        </p:spPr>
      </p:pic>
      <p:pic>
        <p:nvPicPr>
          <p:cNvPr id="6" name="Picture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701040"/>
          </a:xfrm>
          <a:prstGeom prst="rect">
            <a:avLst/>
          </a:prstGeom>
        </p:spPr>
      </p:pic>
      <p:cxnSp>
        <p:nvCxnSpPr>
          <p:cNvPr id="9" name="Straight Connector 8"/>
          <p:cNvCxnSpPr/>
          <p:nvPr userDrawn="1"/>
        </p:nvCxnSpPr>
        <p:spPr>
          <a:xfrm>
            <a:off x="457200" y="5181600"/>
            <a:ext cx="38862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50667" name="think-cell Slide" r:id="rId5" imgW="0" imgH="0" progId="">
                  <p:embed/>
                </p:oleObj>
              </mc:Choice>
              <mc:Fallback>
                <p:oleObj name="think-cell Slide" r:id="rId5" imgW="0" imgH="0" progId="">
                  <p:embed/>
                  <p:pic>
                    <p:nvPicPr>
                      <p:cNvPr id="0" name="Rectangle 2"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4" descr="TitleFooterBlueandWhit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5993738"/>
            <a:ext cx="9144000" cy="864262"/>
          </a:xfrm>
          <a:prstGeom prst="rect">
            <a:avLst/>
          </a:prstGeom>
        </p:spPr>
      </p:pic>
      <p:pic>
        <p:nvPicPr>
          <p:cNvPr id="6" name="Picture 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701040"/>
          </a:xfrm>
          <a:prstGeom prst="rect">
            <a:avLst/>
          </a:prstGeom>
        </p:spPr>
      </p:pic>
      <p:sp>
        <p:nvSpPr>
          <p:cNvPr id="13" name="Subtitle 2"/>
          <p:cNvSpPr>
            <a:spLocks noGrp="1"/>
          </p:cNvSpPr>
          <p:nvPr>
            <p:ph type="subTitle" idx="1" hasCustomPrompt="1"/>
            <p:custDataLst>
              <p:tags r:id="rId3"/>
            </p:custDataLst>
          </p:nvPr>
        </p:nvSpPr>
        <p:spPr>
          <a:xfrm>
            <a:off x="481009" y="5045869"/>
            <a:ext cx="5133855" cy="592931"/>
          </a:xfr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Medium" panose="020B0603020102020204"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Subtitle</a:t>
            </a:r>
            <a:endParaRPr lang="en-US" dirty="0"/>
          </a:p>
        </p:txBody>
      </p:sp>
      <p:cxnSp>
        <p:nvCxnSpPr>
          <p:cNvPr id="14" name="Straight Connector 13"/>
          <p:cNvCxnSpPr/>
          <p:nvPr userDrawn="1"/>
        </p:nvCxnSpPr>
        <p:spPr>
          <a:xfrm>
            <a:off x="457200" y="4948238"/>
            <a:ext cx="4800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effectLst/>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normAutofit/>
          </a:bodyPr>
          <a:lstStyle>
            <a:lvl1pPr>
              <a:spcBef>
                <a:spcPts val="0"/>
              </a:spcBef>
              <a:spcAft>
                <a:spcPts val="1200"/>
              </a:spcAft>
              <a:defRPr sz="2000">
                <a:latin typeface="Franklin Gothic Book" pitchFamily="34" charset="0"/>
              </a:defRPr>
            </a:lvl1pPr>
            <a:lvl2pPr>
              <a:spcBef>
                <a:spcPts val="0"/>
              </a:spcBef>
              <a:spcAft>
                <a:spcPts val="1200"/>
              </a:spcAft>
              <a:defRPr sz="2000">
                <a:latin typeface="Franklin Gothic Book" pitchFamily="34" charset="0"/>
              </a:defRPr>
            </a:lvl2pPr>
            <a:lvl3pPr>
              <a:spcBef>
                <a:spcPts val="0"/>
              </a:spcBef>
              <a:spcAft>
                <a:spcPts val="1200"/>
              </a:spcAft>
              <a:defRPr sz="2000">
                <a:latin typeface="Franklin Gothic Book" pitchFamily="34" charset="0"/>
              </a:defRPr>
            </a:lvl3pPr>
            <a:lvl4pPr>
              <a:spcBef>
                <a:spcPts val="0"/>
              </a:spcBef>
              <a:spcAft>
                <a:spcPts val="1200"/>
              </a:spcAft>
              <a:defRPr sz="2000">
                <a:latin typeface="Franklin Gothic Book" pitchFamily="34" charset="0"/>
              </a:defRPr>
            </a:lvl4pPr>
            <a:lvl5pPr>
              <a:spcBef>
                <a:spcPts val="0"/>
              </a:spcBef>
              <a:spcAft>
                <a:spcPts val="1200"/>
              </a:spcAft>
              <a:defRPr sz="2000">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864600" y="6578600"/>
            <a:ext cx="211057" cy="187508"/>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a:spcBef>
                <a:spcPts val="900"/>
              </a:spcBef>
            </a:pPr>
            <a:fld id="{126B356D-DBE9-445A-9C43-3D3F41468F04}" type="slidenum">
              <a:rPr lang="en-US" smtClean="0"/>
              <a:pPr lvl="1">
                <a:spcBef>
                  <a:spcPts val="900"/>
                </a:spcBef>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effectLst/>
                <a:latin typeface="Franklin Gothic Demi" pitchFamily="34" charset="0"/>
              </a:defRPr>
            </a:lvl1pPr>
          </a:lstStyle>
          <a:p>
            <a:r>
              <a:rPr lang="en-US" dirty="0" smtClean="0"/>
              <a:t>Click to edit master title style</a:t>
            </a:r>
            <a:endParaRPr lang="en-US" dirty="0"/>
          </a:p>
        </p:txBody>
      </p:sp>
      <p:sp>
        <p:nvSpPr>
          <p:cNvPr id="7" name="Slide Number Placeholder 5"/>
          <p:cNvSpPr>
            <a:spLocks noGrp="1"/>
          </p:cNvSpPr>
          <p:nvPr>
            <p:ph type="sldNum" sz="quarter" idx="4"/>
          </p:nvPr>
        </p:nvSpPr>
        <p:spPr>
          <a:xfrm>
            <a:off x="8864600" y="6578600"/>
            <a:ext cx="211057" cy="187508"/>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indent="-276225">
              <a:spcBef>
                <a:spcPts val="900"/>
              </a:spcBef>
            </a:pPr>
            <a:fld id="{126B356D-DBE9-445A-9C43-3D3F41468F04}" type="slidenum">
              <a:rPr lang="en-US" smtClean="0"/>
              <a:pPr lvl="1" indent="-276225">
                <a:spcBef>
                  <a:spcPts val="900"/>
                </a:spcBef>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864600" y="6578600"/>
            <a:ext cx="211057" cy="187508"/>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indent="-276225">
              <a:spcBef>
                <a:spcPts val="900"/>
              </a:spcBef>
            </a:pPr>
            <a:fld id="{126B356D-DBE9-445A-9C43-3D3F41468F04}" type="slidenum">
              <a:rPr lang="en-US" smtClean="0"/>
              <a:pPr lvl="1" indent="-276225">
                <a:spcBef>
                  <a:spcPts val="900"/>
                </a:spcBef>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Z_title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1"/>
          <a:ext cx="158750" cy="158751"/>
        </p:xfrm>
        <a:graphic>
          <a:graphicData uri="http://schemas.openxmlformats.org/presentationml/2006/ole">
            <mc:AlternateContent xmlns:mc="http://schemas.openxmlformats.org/markup-compatibility/2006">
              <mc:Choice xmlns:v="urn:schemas-microsoft-com:vml" Requires="v">
                <p:oleObj spid="_x0000_s151626" name="think-cell Slide" r:id="rId5" imgW="0" imgH="0" progId="">
                  <p:embed/>
                </p:oleObj>
              </mc:Choice>
              <mc:Fallback>
                <p:oleObj name="think-cell Slide" r:id="rId5"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158750" cy="15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Connector 7"/>
          <p:cNvCxnSpPr/>
          <p:nvPr userDrawn="1"/>
        </p:nvCxnSpPr>
        <p:spPr>
          <a:xfrm>
            <a:off x="276483" y="4637777"/>
            <a:ext cx="4133987"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rotWithShape="1">
          <a:blip r:embed="rId6" cstate="print">
            <a:extLst>
              <a:ext uri="{28A0092B-C50C-407E-A947-70E740481C1C}">
                <a14:useLocalDpi xmlns:a14="http://schemas.microsoft.com/office/drawing/2010/main" val="0"/>
              </a:ext>
            </a:extLst>
          </a:blip>
          <a:srcRect b="12951"/>
          <a:stretch/>
        </p:blipFill>
        <p:spPr>
          <a:xfrm>
            <a:off x="4410470" y="990600"/>
            <a:ext cx="4808007" cy="4490246"/>
          </a:xfrm>
          <a:prstGeom prst="rect">
            <a:avLst/>
          </a:prstGeom>
        </p:spPr>
      </p:pic>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358" y="3429000"/>
            <a:ext cx="3218257" cy="1086234"/>
          </a:xfrm>
          <a:prstGeom prst="rect">
            <a:avLst/>
          </a:prstGeom>
        </p:spPr>
      </p:pic>
      <p:pic>
        <p:nvPicPr>
          <p:cNvPr id="14" name="Picture 13" descr="TitleFooterBlueandWhit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405" y="6015002"/>
            <a:ext cx="9144000" cy="864263"/>
          </a:xfrm>
          <a:prstGeom prst="rect">
            <a:avLst/>
          </a:prstGeom>
        </p:spPr>
      </p:pic>
      <p:sp>
        <p:nvSpPr>
          <p:cNvPr id="2" name="Title 1"/>
          <p:cNvSpPr>
            <a:spLocks noGrp="1"/>
          </p:cNvSpPr>
          <p:nvPr>
            <p:ph type="ctrTitle"/>
            <p:custDataLst>
              <p:tags r:id="rId3"/>
            </p:custDataLst>
          </p:nvPr>
        </p:nvSpPr>
        <p:spPr>
          <a:xfrm>
            <a:off x="337896" y="4824864"/>
            <a:ext cx="4114800" cy="579651"/>
          </a:xfrm>
          <a:noFill/>
        </p:spPr>
        <p:txBody>
          <a:bodyPr wrap="square" lIns="0" tIns="0" rIns="0" bIns="0" rtlCol="0" anchor="b" anchorCtr="0">
            <a:noAutofit/>
          </a:bodyPr>
          <a:lstStyle>
            <a:lvl1pPr>
              <a:lnSpc>
                <a:spcPct val="90000"/>
              </a:lnSpc>
              <a:defRPr kumimoji="0" lang="en-US" sz="3600" b="0" i="0" u="none" strike="noStrike" kern="1200" cap="none" spc="0" normalizeH="0" baseline="0" noProof="0" dirty="0" smtClean="0">
                <a:ln>
                  <a:noFill/>
                </a:ln>
                <a:solidFill>
                  <a:schemeClr val="accent1"/>
                </a:solidFill>
                <a:effectLst/>
                <a:uLnTx/>
                <a:uFillTx/>
                <a:latin typeface="Franklin Gothic Book"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Click to edit Master title style</a:t>
            </a:r>
            <a:endParaRPr lang="en-US" dirty="0"/>
          </a:p>
        </p:txBody>
      </p:sp>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701040"/>
          </a:xfrm>
          <a:prstGeom prst="rect">
            <a:avLst/>
          </a:prstGeom>
        </p:spPr>
      </p:pic>
    </p:spTree>
    <p:extLst>
      <p:ext uri="{BB962C8B-B14F-4D97-AF65-F5344CB8AC3E}">
        <p14:creationId xmlns:p14="http://schemas.microsoft.com/office/powerpoint/2010/main" val="104958438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5" name="Picture 4" descr="Footer.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6292906"/>
            <a:ext cx="9144000" cy="565094"/>
          </a:xfrm>
          <a:prstGeom prst="rect">
            <a:avLst/>
          </a:prstGeom>
        </p:spPr>
      </p:pic>
      <p:pic>
        <p:nvPicPr>
          <p:cNvPr id="4" name="Picture 3" descr="Header.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9144000" cy="631576"/>
          </a:xfrm>
          <a:prstGeom prst="rect">
            <a:avLst/>
          </a:prstGeom>
        </p:spPr>
      </p:pic>
      <p:graphicFrame>
        <p:nvGraphicFramePr>
          <p:cNvPr id="10" name="Object 9" hidden="1"/>
          <p:cNvGraphicFramePr>
            <a:graphicFrameLocks/>
          </p:cNvGraphicFramePr>
          <p:nvPr>
            <p:custDataLst>
              <p:tags r:id="rId9"/>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1341" name="think-cell Slide" r:id="rId16" imgW="0" imgH="0" progId="">
                  <p:embed/>
                </p:oleObj>
              </mc:Choice>
              <mc:Fallback>
                <p:oleObj name="think-cell Slide" r:id="rId16" imgW="0" imgH="0" progId="">
                  <p:embed/>
                  <p:pic>
                    <p:nvPicPr>
                      <p:cNvPr id="0" name="Rectangle 1"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12"/>
          <p:cNvSpPr/>
          <p:nvPr>
            <p:custDataLst>
              <p:tags r:id="rId10"/>
            </p:custDataLst>
          </p:nvPr>
        </p:nvSpPr>
        <p:spPr>
          <a:xfrm>
            <a:off x="8886825" y="6579399"/>
            <a:ext cx="257175" cy="190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smtClean="0">
              <a:latin typeface="Arial" pitchFamily="34" charset="0"/>
              <a:cs typeface="Arial" pitchFamily="34" charset="0"/>
            </a:endParaRPr>
          </a:p>
        </p:txBody>
      </p:sp>
      <p:sp>
        <p:nvSpPr>
          <p:cNvPr id="2" name="Title Placeholder 1"/>
          <p:cNvSpPr>
            <a:spLocks noGrp="1"/>
          </p:cNvSpPr>
          <p:nvPr>
            <p:ph type="title"/>
            <p:custDataLst>
              <p:tags r:id="rId11"/>
            </p:custDataLst>
          </p:nvPr>
        </p:nvSpPr>
        <p:spPr bwMode="gray">
          <a:xfrm>
            <a:off x="304800" y="76200"/>
            <a:ext cx="8353425" cy="461665"/>
          </a:xfrm>
          <a:prstGeom prst="rect">
            <a:avLst/>
          </a:prstGeom>
          <a:noFill/>
        </p:spPr>
        <p:txBody>
          <a:bodyPr wrap="square" lIns="0" rtlCol="0">
            <a:spAutoFit/>
          </a:bodyPr>
          <a:lstStyle/>
          <a:p>
            <a:r>
              <a:rPr lang="en-US" smtClean="0"/>
              <a:t>Click to edit Master title style</a:t>
            </a:r>
            <a:endParaRPr lang="en-US" dirty="0"/>
          </a:p>
        </p:txBody>
      </p:sp>
      <p:sp>
        <p:nvSpPr>
          <p:cNvPr id="3" name="Text Placeholder 2"/>
          <p:cNvSpPr>
            <a:spLocks noGrp="1"/>
          </p:cNvSpPr>
          <p:nvPr>
            <p:ph type="body" idx="1"/>
            <p:custDataLst>
              <p:tags r:id="rId12"/>
            </p:custDataLst>
          </p:nvPr>
        </p:nvSpPr>
        <p:spPr>
          <a:xfrm>
            <a:off x="333375" y="1066800"/>
            <a:ext cx="8477250" cy="51816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custDataLst>
              <p:tags r:id="rId13"/>
            </p:custDataLst>
          </p:nvPr>
        </p:nvSpPr>
        <p:spPr>
          <a:xfrm>
            <a:off x="8870949" y="6582395"/>
            <a:ext cx="211057" cy="187507"/>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indent="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a:spcBef>
                <a:spcPts val="900"/>
              </a:spcBef>
            </a:pPr>
            <a:fld id="{126B356D-DBE9-445A-9C43-3D3F41468F04}" type="slidenum">
              <a:rPr lang="en-US" smtClean="0"/>
              <a:pPr lvl="1">
                <a:spcBef>
                  <a:spcPts val="900"/>
                </a:spcBef>
              </a:pPr>
              <a:t>‹#›</a:t>
            </a:fld>
            <a:endParaRPr lang="en-US" dirty="0"/>
          </a:p>
        </p:txBody>
      </p:sp>
      <p:sp>
        <p:nvSpPr>
          <p:cNvPr id="8" name="TextBox 7"/>
          <p:cNvSpPr txBox="1"/>
          <p:nvPr/>
        </p:nvSpPr>
        <p:spPr>
          <a:xfrm>
            <a:off x="304800" y="6519446"/>
            <a:ext cx="4267200" cy="276999"/>
          </a:xfrm>
          <a:prstGeom prst="rect">
            <a:avLst/>
          </a:prstGeom>
          <a:noFill/>
        </p:spPr>
        <p:txBody>
          <a:bodyPr wrap="square" rtlCol="0">
            <a:spAutoFit/>
          </a:bodyPr>
          <a:lstStyle/>
          <a:p>
            <a:r>
              <a:rPr lang="en-US" sz="1200" dirty="0" smtClean="0">
                <a:solidFill>
                  <a:schemeClr val="bg1"/>
                </a:solidFill>
                <a:latin typeface="+mn-lt"/>
              </a:rPr>
              <a:t>Queen Isabella Memorial Causeway</a:t>
            </a:r>
          </a:p>
        </p:txBody>
      </p:sp>
      <p:sp>
        <p:nvSpPr>
          <p:cNvPr id="11" name="TextBox 10"/>
          <p:cNvSpPr txBox="1"/>
          <p:nvPr/>
        </p:nvSpPr>
        <p:spPr>
          <a:xfrm>
            <a:off x="4572000" y="6488668"/>
            <a:ext cx="4114800" cy="276999"/>
          </a:xfrm>
          <a:prstGeom prst="rect">
            <a:avLst/>
          </a:prstGeom>
          <a:noFill/>
        </p:spPr>
        <p:txBody>
          <a:bodyPr wrap="square" rtlCol="0">
            <a:spAutoFit/>
          </a:bodyPr>
          <a:lstStyle/>
          <a:p>
            <a:pPr algn="r"/>
            <a:r>
              <a:rPr lang="en-US" sz="1200" dirty="0" smtClean="0">
                <a:solidFill>
                  <a:schemeClr val="bg1"/>
                </a:solidFill>
                <a:latin typeface="+mn-lt"/>
              </a:rPr>
              <a:t>November 17, 2017</a:t>
            </a: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55" r:id="rId5"/>
    <p:sldLayoutId id="2147483661" r:id="rId6"/>
  </p:sldLayoutIdLst>
  <p:timing>
    <p:tnLst>
      <p:par>
        <p:cTn id="1" dur="indefinite" restart="never" nodeType="tmRoot"/>
      </p:par>
    </p:tnLst>
  </p:timing>
  <p:hf hdr="0" dt="0"/>
  <p:txStyles>
    <p:title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p:titleStyle>
    <p:bodyStyle>
      <a:lvl1pPr marL="230188" indent="-230188" algn="l" defTabSz="914400" rtl="0" eaLnBrk="1" latinLnBrk="0" hangingPunct="1">
        <a:spcBef>
          <a:spcPct val="20000"/>
        </a:spcBef>
        <a:buClr>
          <a:schemeClr val="accent1"/>
        </a:buClr>
        <a:buFont typeface="Wingdings" pitchFamily="2" charset="2"/>
        <a:buChar char="§"/>
        <a:defRPr sz="2400" kern="1200">
          <a:solidFill>
            <a:schemeClr val="tx1"/>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Franklin Gothic Book" panose="020B0503020102020204"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tags" Target="../tags/tag25.xml"/><Relationship Id="rId18" Type="http://schemas.openxmlformats.org/officeDocument/2006/relationships/tags" Target="../tags/tag30.xml"/><Relationship Id="rId26" Type="http://schemas.openxmlformats.org/officeDocument/2006/relationships/tags" Target="../tags/tag38.xml"/><Relationship Id="rId3" Type="http://schemas.openxmlformats.org/officeDocument/2006/relationships/tags" Target="../tags/tag15.xml"/><Relationship Id="rId21" Type="http://schemas.openxmlformats.org/officeDocument/2006/relationships/tags" Target="../tags/tag33.xml"/><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tags" Target="../tags/tag29.xml"/><Relationship Id="rId25" Type="http://schemas.openxmlformats.org/officeDocument/2006/relationships/tags" Target="../tags/tag37.xml"/><Relationship Id="rId2" Type="http://schemas.openxmlformats.org/officeDocument/2006/relationships/tags" Target="../tags/tag14.xml"/><Relationship Id="rId16" Type="http://schemas.openxmlformats.org/officeDocument/2006/relationships/tags" Target="../tags/tag28.xml"/><Relationship Id="rId20" Type="http://schemas.openxmlformats.org/officeDocument/2006/relationships/tags" Target="../tags/tag32.xml"/><Relationship Id="rId1" Type="http://schemas.openxmlformats.org/officeDocument/2006/relationships/vmlDrawing" Target="../drawings/vmlDrawing5.v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tags" Target="../tags/tag36.xml"/><Relationship Id="rId5" Type="http://schemas.openxmlformats.org/officeDocument/2006/relationships/tags" Target="../tags/tag17.xml"/><Relationship Id="rId15" Type="http://schemas.openxmlformats.org/officeDocument/2006/relationships/tags" Target="../tags/tag27.xml"/><Relationship Id="rId23" Type="http://schemas.openxmlformats.org/officeDocument/2006/relationships/tags" Target="../tags/tag35.xml"/><Relationship Id="rId28" Type="http://schemas.openxmlformats.org/officeDocument/2006/relationships/oleObject" Target="../embeddings/oleObject5.bin"/><Relationship Id="rId10" Type="http://schemas.openxmlformats.org/officeDocument/2006/relationships/tags" Target="../tags/tag22.xml"/><Relationship Id="rId19" Type="http://schemas.openxmlformats.org/officeDocument/2006/relationships/tags" Target="../tags/tag31.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tags" Target="../tags/tag34.xml"/><Relationship Id="rId27"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tags" Target="../tags/tag50.xml"/><Relationship Id="rId18" Type="http://schemas.openxmlformats.org/officeDocument/2006/relationships/notesSlide" Target="../notesSlides/notesSlide1.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tags" Target="../tags/tag49.xml"/><Relationship Id="rId17" Type="http://schemas.openxmlformats.org/officeDocument/2006/relationships/slideLayout" Target="../slideLayouts/slideLayout4.xml"/><Relationship Id="rId2" Type="http://schemas.openxmlformats.org/officeDocument/2006/relationships/tags" Target="../tags/tag39.xml"/><Relationship Id="rId16" Type="http://schemas.openxmlformats.org/officeDocument/2006/relationships/tags" Target="../tags/tag53.xml"/><Relationship Id="rId1" Type="http://schemas.openxmlformats.org/officeDocument/2006/relationships/vmlDrawing" Target="../drawings/vmlDrawing6.vml"/><Relationship Id="rId6" Type="http://schemas.openxmlformats.org/officeDocument/2006/relationships/tags" Target="../tags/tag43.xml"/><Relationship Id="rId11" Type="http://schemas.openxmlformats.org/officeDocument/2006/relationships/tags" Target="../tags/tag48.xml"/><Relationship Id="rId5" Type="http://schemas.openxmlformats.org/officeDocument/2006/relationships/tags" Target="../tags/tag42.xml"/><Relationship Id="rId15" Type="http://schemas.openxmlformats.org/officeDocument/2006/relationships/tags" Target="../tags/tag52.xml"/><Relationship Id="rId10" Type="http://schemas.openxmlformats.org/officeDocument/2006/relationships/tags" Target="../tags/tag47.xml"/><Relationship Id="rId19" Type="http://schemas.openxmlformats.org/officeDocument/2006/relationships/oleObject" Target="../embeddings/oleObject6.bin"/><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hyperlink" Target="mailto:Rex.Costley@txdot.gov"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191000"/>
            <a:ext cx="5029200" cy="830997"/>
          </a:xfrm>
        </p:spPr>
        <p:txBody>
          <a:bodyPr/>
          <a:lstStyle/>
          <a:p>
            <a:r>
              <a:rPr lang="en-US" dirty="0" smtClean="0">
                <a:solidFill>
                  <a:schemeClr val="accent2">
                    <a:lumMod val="75000"/>
                  </a:schemeClr>
                </a:solidFill>
              </a:rPr>
              <a:t>QUEEN ISABELLA MEMORIAL CAUSEWAY</a:t>
            </a:r>
            <a:endParaRPr lang="en-US" dirty="0">
              <a:solidFill>
                <a:schemeClr val="accent2">
                  <a:lumMod val="75000"/>
                </a:schemeClr>
              </a:solidFill>
            </a:endParaRPr>
          </a:p>
        </p:txBody>
      </p:sp>
      <p:sp>
        <p:nvSpPr>
          <p:cNvPr id="3" name="Subtitle 2"/>
          <p:cNvSpPr>
            <a:spLocks noGrp="1"/>
          </p:cNvSpPr>
          <p:nvPr>
            <p:ph type="subTitle" idx="1"/>
          </p:nvPr>
        </p:nvSpPr>
        <p:spPr/>
        <p:txBody>
          <a:bodyPr/>
          <a:lstStyle/>
          <a:p>
            <a:r>
              <a:rPr lang="en-US" dirty="0"/>
              <a:t>TxDOT’s Plan Moving Forward</a:t>
            </a:r>
          </a:p>
          <a:p>
            <a:endParaRPr lang="en-US" dirty="0"/>
          </a:p>
        </p:txBody>
      </p:sp>
      <p:sp>
        <p:nvSpPr>
          <p:cNvPr id="5" name="object 11"/>
          <p:cNvSpPr/>
          <p:nvPr/>
        </p:nvSpPr>
        <p:spPr>
          <a:xfrm>
            <a:off x="1600200" y="762000"/>
            <a:ext cx="6400800" cy="3084576"/>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Elements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10</a:t>
            </a:fld>
            <a:endParaRPr lang="en-US" dirty="0"/>
          </a:p>
        </p:txBody>
      </p:sp>
      <p:pic>
        <p:nvPicPr>
          <p:cNvPr id="156674" name="Picture 2" descr="T:\PHRMAINTCONT\QIC\PICS\Leo\Roadway Approach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8176" y="1056132"/>
            <a:ext cx="6327648" cy="4745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33231" y="5867400"/>
            <a:ext cx="2846548" cy="307777"/>
          </a:xfrm>
          <a:prstGeom prst="rect">
            <a:avLst/>
          </a:prstGeom>
          <a:noFill/>
        </p:spPr>
        <p:txBody>
          <a:bodyPr wrap="none" rtlCol="0">
            <a:spAutoFit/>
          </a:bodyPr>
          <a:lstStyle/>
          <a:p>
            <a:r>
              <a:rPr lang="en-US" sz="1400" dirty="0" smtClean="0"/>
              <a:t>Roadway Approach Port Isabel Side</a:t>
            </a:r>
          </a:p>
        </p:txBody>
      </p:sp>
    </p:spTree>
    <p:extLst>
      <p:ext uri="{BB962C8B-B14F-4D97-AF65-F5344CB8AC3E}">
        <p14:creationId xmlns:p14="http://schemas.microsoft.com/office/powerpoint/2010/main" val="444602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Elements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11</a:t>
            </a:fld>
            <a:endParaRPr lang="en-US" dirty="0"/>
          </a:p>
        </p:txBody>
      </p:sp>
      <p:pic>
        <p:nvPicPr>
          <p:cNvPr id="168962" name="Picture 2" descr="T:\PHRMAINTCONT\QIC\PICS\Leo\Side Vi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127" y="1056132"/>
            <a:ext cx="7117746" cy="4745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67595" y="5867400"/>
            <a:ext cx="909352" cy="307777"/>
          </a:xfrm>
          <a:prstGeom prst="rect">
            <a:avLst/>
          </a:prstGeom>
          <a:noFill/>
        </p:spPr>
        <p:txBody>
          <a:bodyPr wrap="none" rtlCol="0">
            <a:spAutoFit/>
          </a:bodyPr>
          <a:lstStyle/>
          <a:p>
            <a:r>
              <a:rPr lang="en-US" sz="1400" dirty="0" smtClean="0"/>
              <a:t>Side View</a:t>
            </a:r>
          </a:p>
        </p:txBody>
      </p:sp>
    </p:spTree>
    <p:extLst>
      <p:ext uri="{BB962C8B-B14F-4D97-AF65-F5344CB8AC3E}">
        <p14:creationId xmlns:p14="http://schemas.microsoft.com/office/powerpoint/2010/main" val="2159399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Elements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12</a:t>
            </a:fld>
            <a:endParaRPr lang="en-US" dirty="0"/>
          </a:p>
        </p:txBody>
      </p:sp>
      <p:pic>
        <p:nvPicPr>
          <p:cNvPr id="176130" name="Picture 2" descr="T:\PHRMAINTCONT\QIC\PICS\Leo\Type 54 Gird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8534" y="1056132"/>
            <a:ext cx="6326933" cy="4745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66417" y="5867400"/>
            <a:ext cx="3811167" cy="307777"/>
          </a:xfrm>
          <a:prstGeom prst="rect">
            <a:avLst/>
          </a:prstGeom>
          <a:noFill/>
        </p:spPr>
        <p:txBody>
          <a:bodyPr wrap="square" rtlCol="0">
            <a:spAutoFit/>
          </a:bodyPr>
          <a:lstStyle/>
          <a:p>
            <a:r>
              <a:rPr lang="en-US" sz="1400" dirty="0" smtClean="0"/>
              <a:t>Type 54 Girders w/ Internal Concrete Diaphragm</a:t>
            </a:r>
          </a:p>
        </p:txBody>
      </p:sp>
    </p:spTree>
    <p:extLst>
      <p:ext uri="{BB962C8B-B14F-4D97-AF65-F5344CB8AC3E}">
        <p14:creationId xmlns:p14="http://schemas.microsoft.com/office/powerpoint/2010/main" val="2105778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13</a:t>
            </a:fld>
            <a:endParaRPr lang="en-US" dirty="0"/>
          </a:p>
        </p:txBody>
      </p:sp>
      <p:pic>
        <p:nvPicPr>
          <p:cNvPr id="156674" name="Picture 2" descr="U:\Powerpoints\QIC\130701_0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915" y="1056132"/>
            <a:ext cx="5932170" cy="47457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71900" y="5867400"/>
            <a:ext cx="1600200" cy="307777"/>
          </a:xfrm>
          <a:prstGeom prst="rect">
            <a:avLst/>
          </a:prstGeom>
          <a:noFill/>
        </p:spPr>
        <p:txBody>
          <a:bodyPr wrap="square" rtlCol="0">
            <a:spAutoFit/>
          </a:bodyPr>
          <a:lstStyle/>
          <a:p>
            <a:r>
              <a:rPr lang="en-US" sz="1400" dirty="0" smtClean="0"/>
              <a:t>Multi-Column Bent</a:t>
            </a:r>
          </a:p>
        </p:txBody>
      </p:sp>
    </p:spTree>
    <p:extLst>
      <p:ext uri="{BB962C8B-B14F-4D97-AF65-F5344CB8AC3E}">
        <p14:creationId xmlns:p14="http://schemas.microsoft.com/office/powerpoint/2010/main" val="1356559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Elements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14</a:t>
            </a:fld>
            <a:endParaRPr lang="en-US" dirty="0"/>
          </a:p>
        </p:txBody>
      </p:sp>
      <p:pic>
        <p:nvPicPr>
          <p:cNvPr id="163842" name="Picture 2" descr="T:\PHRMAINTCONT\QIC\PICS\Leo\Pile Cap Footings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749" t="31882" r="2650" b="36237"/>
          <a:stretch/>
        </p:blipFill>
        <p:spPr bwMode="auto">
          <a:xfrm>
            <a:off x="1266689" y="1866900"/>
            <a:ext cx="6610622" cy="3124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86200" y="5334000"/>
            <a:ext cx="1676400" cy="307777"/>
          </a:xfrm>
          <a:prstGeom prst="rect">
            <a:avLst/>
          </a:prstGeom>
          <a:noFill/>
        </p:spPr>
        <p:txBody>
          <a:bodyPr wrap="square" rtlCol="0">
            <a:spAutoFit/>
          </a:bodyPr>
          <a:lstStyle/>
          <a:p>
            <a:r>
              <a:rPr lang="en-US" sz="1400" dirty="0" smtClean="0"/>
              <a:t>Lower Tie Beam</a:t>
            </a:r>
          </a:p>
        </p:txBody>
      </p:sp>
    </p:spTree>
    <p:extLst>
      <p:ext uri="{BB962C8B-B14F-4D97-AF65-F5344CB8AC3E}">
        <p14:creationId xmlns:p14="http://schemas.microsoft.com/office/powerpoint/2010/main" val="74756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Elements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15</a:t>
            </a:fld>
            <a:endParaRPr lang="en-US" dirty="0"/>
          </a:p>
        </p:txBody>
      </p:sp>
      <p:pic>
        <p:nvPicPr>
          <p:cNvPr id="164866" name="Picture 2" descr="T:\PHRMAINTCONT\QIC\PICS\Leo\Pile Cap Footing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176" y="1056132"/>
            <a:ext cx="6327648" cy="4745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0" y="5867400"/>
            <a:ext cx="1524000" cy="307777"/>
          </a:xfrm>
          <a:prstGeom prst="rect">
            <a:avLst/>
          </a:prstGeom>
          <a:noFill/>
        </p:spPr>
        <p:txBody>
          <a:bodyPr wrap="square" rtlCol="0">
            <a:spAutoFit/>
          </a:bodyPr>
          <a:lstStyle/>
          <a:p>
            <a:r>
              <a:rPr lang="en-US" sz="1400" dirty="0" smtClean="0"/>
              <a:t>Pile Cap Footings</a:t>
            </a:r>
          </a:p>
        </p:txBody>
      </p:sp>
    </p:spTree>
    <p:extLst>
      <p:ext uri="{BB962C8B-B14F-4D97-AF65-F5344CB8AC3E}">
        <p14:creationId xmlns:p14="http://schemas.microsoft.com/office/powerpoint/2010/main" val="37423083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Elements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16</a:t>
            </a:fld>
            <a:endParaRPr lang="en-US" dirty="0"/>
          </a:p>
        </p:txBody>
      </p:sp>
      <p:pic>
        <p:nvPicPr>
          <p:cNvPr id="171010" name="Picture 2" descr="T:\PHRMAINTCONT\QIC\PICS\Leo\Steel Girder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698" y="1056132"/>
            <a:ext cx="7118604" cy="4745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19400" y="5867400"/>
            <a:ext cx="3505200" cy="307777"/>
          </a:xfrm>
          <a:prstGeom prst="rect">
            <a:avLst/>
          </a:prstGeom>
          <a:noFill/>
        </p:spPr>
        <p:txBody>
          <a:bodyPr wrap="square" rtlCol="0">
            <a:spAutoFit/>
          </a:bodyPr>
          <a:lstStyle/>
          <a:p>
            <a:r>
              <a:rPr lang="en-US" sz="1400" dirty="0" smtClean="0"/>
              <a:t>750’ Variable Depth Steel Girder – 3 Girders </a:t>
            </a:r>
          </a:p>
        </p:txBody>
      </p:sp>
    </p:spTree>
    <p:extLst>
      <p:ext uri="{BB962C8B-B14F-4D97-AF65-F5344CB8AC3E}">
        <p14:creationId xmlns:p14="http://schemas.microsoft.com/office/powerpoint/2010/main" val="6537188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Elements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17</a:t>
            </a:fld>
            <a:endParaRPr lang="en-US" dirty="0"/>
          </a:p>
        </p:txBody>
      </p:sp>
      <p:pic>
        <p:nvPicPr>
          <p:cNvPr id="169986" name="Picture 2" descr="T:\PHRMAINTCONT\QIC\PICS\Leo\Steel Girder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127" y="1056132"/>
            <a:ext cx="7117747" cy="4745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0" y="5867400"/>
            <a:ext cx="3124200" cy="307777"/>
          </a:xfrm>
          <a:prstGeom prst="rect">
            <a:avLst/>
          </a:prstGeom>
          <a:noFill/>
        </p:spPr>
        <p:txBody>
          <a:bodyPr wrap="square" rtlCol="0">
            <a:spAutoFit/>
          </a:bodyPr>
          <a:lstStyle/>
          <a:p>
            <a:r>
              <a:rPr lang="en-US" sz="1400" dirty="0" smtClean="0"/>
              <a:t>Steel Girder with Internal Diaphragms</a:t>
            </a:r>
          </a:p>
        </p:txBody>
      </p:sp>
    </p:spTree>
    <p:extLst>
      <p:ext uri="{BB962C8B-B14F-4D97-AF65-F5344CB8AC3E}">
        <p14:creationId xmlns:p14="http://schemas.microsoft.com/office/powerpoint/2010/main" val="33563214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353425" cy="461665"/>
          </a:xfrm>
        </p:spPr>
        <p:txBody>
          <a:bodyPr/>
          <a:lstStyle/>
          <a:p>
            <a:r>
              <a:rPr lang="en-US" dirty="0" smtClean="0"/>
              <a:t> Bridge Elements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18</a:t>
            </a:fld>
            <a:endParaRPr lang="en-US" dirty="0"/>
          </a:p>
        </p:txBody>
      </p:sp>
      <p:pic>
        <p:nvPicPr>
          <p:cNvPr id="157698" name="Picture 2" descr="T:\PHRMAINTCONT\QIC\PICS\Leo\Fender System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127" y="1056132"/>
            <a:ext cx="7117746" cy="4745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86200" y="5867400"/>
            <a:ext cx="1371600" cy="307777"/>
          </a:xfrm>
          <a:prstGeom prst="rect">
            <a:avLst/>
          </a:prstGeom>
          <a:noFill/>
        </p:spPr>
        <p:txBody>
          <a:bodyPr wrap="square" rtlCol="0">
            <a:spAutoFit/>
          </a:bodyPr>
          <a:lstStyle/>
          <a:p>
            <a:r>
              <a:rPr lang="en-US" sz="1400" dirty="0" smtClean="0"/>
              <a:t>Fender System</a:t>
            </a:r>
          </a:p>
        </p:txBody>
      </p:sp>
    </p:spTree>
    <p:extLst>
      <p:ext uri="{BB962C8B-B14F-4D97-AF65-F5344CB8AC3E}">
        <p14:creationId xmlns:p14="http://schemas.microsoft.com/office/powerpoint/2010/main" val="3555245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Elements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19</a:t>
            </a:fld>
            <a:endParaRPr lang="en-US" dirty="0"/>
          </a:p>
        </p:txBody>
      </p:sp>
      <p:pic>
        <p:nvPicPr>
          <p:cNvPr id="153602" name="Picture 2" descr="T:\PHRMAINTCONT\QIC\PICS\Leo\Early Warning Collapse Detection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8176" y="1056132"/>
            <a:ext cx="6327648" cy="4745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00400" y="5867400"/>
            <a:ext cx="2743200" cy="307777"/>
          </a:xfrm>
          <a:prstGeom prst="rect">
            <a:avLst/>
          </a:prstGeom>
          <a:noFill/>
        </p:spPr>
        <p:txBody>
          <a:bodyPr wrap="square" rtlCol="0">
            <a:spAutoFit/>
          </a:bodyPr>
          <a:lstStyle/>
          <a:p>
            <a:r>
              <a:rPr lang="en-US" sz="1400" dirty="0" smtClean="0"/>
              <a:t>Early Warning Collapse Detention</a:t>
            </a:r>
          </a:p>
        </p:txBody>
      </p:sp>
    </p:spTree>
    <p:extLst>
      <p:ext uri="{BB962C8B-B14F-4D97-AF65-F5344CB8AC3E}">
        <p14:creationId xmlns:p14="http://schemas.microsoft.com/office/powerpoint/2010/main" val="1815034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Object 60"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2126" name="think-cell Slide" r:id="rId28" imgW="0" imgH="0" progId="">
                  <p:embed/>
                </p:oleObj>
              </mc:Choice>
              <mc:Fallback>
                <p:oleObj name="think-cell Slide" r:id="rId28" imgW="0" imgH="0" progId="">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Isosceles Triangle 31"/>
          <p:cNvSpPr/>
          <p:nvPr/>
        </p:nvSpPr>
        <p:spPr>
          <a:xfrm rot="10800000">
            <a:off x="341312" y="1535906"/>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5" name="Title 4"/>
          <p:cNvSpPr>
            <a:spLocks noGrp="1"/>
          </p:cNvSpPr>
          <p:nvPr>
            <p:ph type="title"/>
            <p:custDataLst>
              <p:tags r:id="rId3"/>
            </p:custDataLst>
          </p:nvPr>
        </p:nvSpPr>
        <p:spPr>
          <a:xfrm>
            <a:off x="301752" y="73152"/>
            <a:ext cx="8353425" cy="461665"/>
          </a:xfrm>
        </p:spPr>
        <p:txBody>
          <a:bodyPr/>
          <a:lstStyle/>
          <a:p>
            <a:r>
              <a:rPr lang="en-US" dirty="0" smtClean="0"/>
              <a:t>Table of contents</a:t>
            </a:r>
            <a:endParaRPr lang="en-US" dirty="0"/>
          </a:p>
        </p:txBody>
      </p:sp>
      <p:sp>
        <p:nvSpPr>
          <p:cNvPr id="4" name="Slide Number Placeholder 3"/>
          <p:cNvSpPr>
            <a:spLocks noGrp="1"/>
          </p:cNvSpPr>
          <p:nvPr>
            <p:ph type="sldNum" sz="quarter" idx="4"/>
            <p:custDataLst>
              <p:tags r:id="rId4"/>
            </p:custDataLst>
          </p:nvPr>
        </p:nvSpPr>
        <p:spPr/>
        <p:txBody>
          <a:bodyPr/>
          <a:lstStyle/>
          <a:p>
            <a:pPr lvl="1"/>
            <a:fld id="{126B356D-DBE9-445A-9C43-3D3F41468F04}" type="slidenum">
              <a:rPr lang="en-US" smtClean="0"/>
              <a:pPr lvl="1"/>
              <a:t>2</a:t>
            </a:fld>
            <a:endParaRPr lang="en-US" dirty="0"/>
          </a:p>
        </p:txBody>
      </p:sp>
      <p:sp>
        <p:nvSpPr>
          <p:cNvPr id="45" name="Rectangle 44"/>
          <p:cNvSpPr/>
          <p:nvPr>
            <p:custDataLst>
              <p:tags r:id="rId5"/>
            </p:custDataLst>
          </p:nvPr>
        </p:nvSpPr>
        <p:spPr bwMode="auto">
          <a:xfrm>
            <a:off x="7848601" y="1733131"/>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7</a:t>
            </a:r>
            <a:endParaRPr lang="en-US" dirty="0">
              <a:solidFill>
                <a:prstClr val="black"/>
              </a:solidFill>
              <a:latin typeface="Franklin Gothic Book" pitchFamily="34" charset="0"/>
            </a:endParaRPr>
          </a:p>
        </p:txBody>
      </p:sp>
      <p:sp>
        <p:nvSpPr>
          <p:cNvPr id="46" name="Rectangle 45"/>
          <p:cNvSpPr/>
          <p:nvPr>
            <p:custDataLst>
              <p:tags r:id="rId6"/>
            </p:custDataLst>
          </p:nvPr>
        </p:nvSpPr>
        <p:spPr bwMode="auto">
          <a:xfrm>
            <a:off x="7848601" y="2400146"/>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8-26</a:t>
            </a:r>
            <a:endParaRPr lang="en-US" dirty="0">
              <a:solidFill>
                <a:prstClr val="black"/>
              </a:solidFill>
              <a:latin typeface="Franklin Gothic Book" pitchFamily="34" charset="0"/>
            </a:endParaRPr>
          </a:p>
        </p:txBody>
      </p:sp>
      <p:sp>
        <p:nvSpPr>
          <p:cNvPr id="50" name="Rectangle 49"/>
          <p:cNvSpPr/>
          <p:nvPr>
            <p:custDataLst>
              <p:tags r:id="rId7"/>
            </p:custDataLst>
          </p:nvPr>
        </p:nvSpPr>
        <p:spPr bwMode="auto">
          <a:xfrm>
            <a:off x="7848601" y="3067161"/>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27</a:t>
            </a:r>
            <a:endParaRPr lang="en-US" dirty="0">
              <a:solidFill>
                <a:prstClr val="black"/>
              </a:solidFill>
              <a:latin typeface="Franklin Gothic Book" pitchFamily="34" charset="0"/>
            </a:endParaRPr>
          </a:p>
        </p:txBody>
      </p:sp>
      <p:sp>
        <p:nvSpPr>
          <p:cNvPr id="51" name="Rectangle 50"/>
          <p:cNvSpPr/>
          <p:nvPr>
            <p:custDataLst>
              <p:tags r:id="rId8"/>
            </p:custDataLst>
          </p:nvPr>
        </p:nvSpPr>
        <p:spPr bwMode="auto">
          <a:xfrm>
            <a:off x="7848601" y="3734176"/>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28-35</a:t>
            </a:r>
            <a:endParaRPr lang="en-US" dirty="0">
              <a:solidFill>
                <a:prstClr val="black"/>
              </a:solidFill>
              <a:latin typeface="Franklin Gothic Book" pitchFamily="34" charset="0"/>
            </a:endParaRPr>
          </a:p>
        </p:txBody>
      </p:sp>
      <p:sp>
        <p:nvSpPr>
          <p:cNvPr id="52" name="Rectangle 51"/>
          <p:cNvSpPr/>
          <p:nvPr>
            <p:custDataLst>
              <p:tags r:id="rId9"/>
            </p:custDataLst>
          </p:nvPr>
        </p:nvSpPr>
        <p:spPr bwMode="auto">
          <a:xfrm>
            <a:off x="7848600" y="4401191"/>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36-52</a:t>
            </a:r>
            <a:endParaRPr lang="en-US" dirty="0">
              <a:solidFill>
                <a:prstClr val="black"/>
              </a:solidFill>
              <a:latin typeface="Franklin Gothic Book" pitchFamily="34" charset="0"/>
            </a:endParaRPr>
          </a:p>
        </p:txBody>
      </p:sp>
      <p:sp>
        <p:nvSpPr>
          <p:cNvPr id="53" name="Rectangle 52"/>
          <p:cNvSpPr/>
          <p:nvPr>
            <p:custDataLst>
              <p:tags r:id="rId10"/>
            </p:custDataLst>
          </p:nvPr>
        </p:nvSpPr>
        <p:spPr bwMode="auto">
          <a:xfrm>
            <a:off x="7848600" y="1066116"/>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a:solidFill>
                  <a:prstClr val="black"/>
                </a:solidFill>
                <a:latin typeface="Franklin Gothic Book" pitchFamily="34" charset="0"/>
              </a:rPr>
              <a:t>4</a:t>
            </a:r>
            <a:r>
              <a:rPr lang="en-US" dirty="0" smtClean="0">
                <a:solidFill>
                  <a:prstClr val="black"/>
                </a:solidFill>
                <a:latin typeface="Franklin Gothic Book" pitchFamily="34" charset="0"/>
              </a:rPr>
              <a:t>-6</a:t>
            </a:r>
            <a:endParaRPr lang="en-US" dirty="0">
              <a:solidFill>
                <a:prstClr val="black"/>
              </a:solidFill>
              <a:latin typeface="Franklin Gothic Book" pitchFamily="34" charset="0"/>
            </a:endParaRPr>
          </a:p>
        </p:txBody>
      </p:sp>
      <p:sp>
        <p:nvSpPr>
          <p:cNvPr id="57" name="Rectangle 56"/>
          <p:cNvSpPr/>
          <p:nvPr>
            <p:custDataLst>
              <p:tags r:id="rId11"/>
            </p:custDataLst>
          </p:nvPr>
        </p:nvSpPr>
        <p:spPr bwMode="auto">
          <a:xfrm>
            <a:off x="7848600" y="5068208"/>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53-56</a:t>
            </a:r>
            <a:endParaRPr lang="en-US" dirty="0">
              <a:solidFill>
                <a:prstClr val="black"/>
              </a:solidFill>
              <a:latin typeface="Franklin Gothic Book" pitchFamily="34" charset="0"/>
            </a:endParaRPr>
          </a:p>
        </p:txBody>
      </p:sp>
      <p:sp>
        <p:nvSpPr>
          <p:cNvPr id="9" name="Rectangle 8"/>
          <p:cNvSpPr/>
          <p:nvPr>
            <p:custDataLst>
              <p:tags r:id="rId12"/>
            </p:custDataLst>
          </p:nvPr>
        </p:nvSpPr>
        <p:spPr bwMode="auto">
          <a:xfrm rot="10800000" flipH="1" flipV="1">
            <a:off x="479611" y="1066116"/>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Pharr District Facts</a:t>
            </a:r>
            <a:endParaRPr lang="en-US" dirty="0">
              <a:solidFill>
                <a:prstClr val="black"/>
              </a:solidFill>
              <a:latin typeface="Franklin Gothic Book" pitchFamily="34" charset="0"/>
            </a:endParaRPr>
          </a:p>
        </p:txBody>
      </p:sp>
      <p:sp>
        <p:nvSpPr>
          <p:cNvPr id="47" name="Rectangle 46"/>
          <p:cNvSpPr/>
          <p:nvPr>
            <p:custDataLst>
              <p:tags r:id="rId13"/>
            </p:custDataLst>
          </p:nvPr>
        </p:nvSpPr>
        <p:spPr bwMode="auto">
          <a:xfrm rot="10800000" flipH="1" flipV="1">
            <a:off x="479611" y="1733131"/>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QIC Facts</a:t>
            </a:r>
            <a:endParaRPr lang="en-US" dirty="0">
              <a:solidFill>
                <a:prstClr val="black"/>
              </a:solidFill>
              <a:latin typeface="Franklin Gothic Book" pitchFamily="34" charset="0"/>
            </a:endParaRPr>
          </a:p>
        </p:txBody>
      </p:sp>
      <p:sp>
        <p:nvSpPr>
          <p:cNvPr id="56" name="Rectangle 55"/>
          <p:cNvSpPr/>
          <p:nvPr>
            <p:custDataLst>
              <p:tags r:id="rId14"/>
            </p:custDataLst>
          </p:nvPr>
        </p:nvSpPr>
        <p:spPr bwMode="auto">
          <a:xfrm rot="10800000" flipH="1" flipV="1">
            <a:off x="479611" y="2400146"/>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QIC Bridge Elements</a:t>
            </a:r>
            <a:endParaRPr lang="en-US" dirty="0">
              <a:solidFill>
                <a:prstClr val="black"/>
              </a:solidFill>
              <a:latin typeface="Franklin Gothic Book" pitchFamily="34" charset="0"/>
            </a:endParaRPr>
          </a:p>
        </p:txBody>
      </p:sp>
      <p:sp>
        <p:nvSpPr>
          <p:cNvPr id="62" name="Rectangle 61"/>
          <p:cNvSpPr/>
          <p:nvPr>
            <p:custDataLst>
              <p:tags r:id="rId15"/>
            </p:custDataLst>
          </p:nvPr>
        </p:nvSpPr>
        <p:spPr bwMode="auto">
          <a:xfrm rot="10800000" flipH="1" flipV="1">
            <a:off x="479611" y="3067161"/>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QIC Maintenance History</a:t>
            </a:r>
            <a:endParaRPr lang="en-US" dirty="0">
              <a:solidFill>
                <a:prstClr val="black"/>
              </a:solidFill>
              <a:latin typeface="Franklin Gothic Book" pitchFamily="34" charset="0"/>
            </a:endParaRPr>
          </a:p>
        </p:txBody>
      </p:sp>
      <p:sp>
        <p:nvSpPr>
          <p:cNvPr id="63" name="Rectangle 62"/>
          <p:cNvSpPr/>
          <p:nvPr>
            <p:custDataLst>
              <p:tags r:id="rId16"/>
            </p:custDataLst>
          </p:nvPr>
        </p:nvSpPr>
        <p:spPr bwMode="auto">
          <a:xfrm rot="10800000" flipH="1" flipV="1">
            <a:off x="479611" y="3734176"/>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QIC Service Life Assessment</a:t>
            </a:r>
            <a:endParaRPr lang="en-US" dirty="0">
              <a:solidFill>
                <a:prstClr val="black"/>
              </a:solidFill>
              <a:latin typeface="Franklin Gothic Book" pitchFamily="34" charset="0"/>
            </a:endParaRPr>
          </a:p>
        </p:txBody>
      </p:sp>
      <p:sp>
        <p:nvSpPr>
          <p:cNvPr id="64" name="Rectangle 63"/>
          <p:cNvSpPr/>
          <p:nvPr>
            <p:custDataLst>
              <p:tags r:id="rId17"/>
            </p:custDataLst>
          </p:nvPr>
        </p:nvSpPr>
        <p:spPr bwMode="auto">
          <a:xfrm rot="10800000" flipH="1" flipV="1">
            <a:off x="479611" y="4401191"/>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QIC 2013 Repairs</a:t>
            </a:r>
            <a:endParaRPr lang="en-US" dirty="0">
              <a:solidFill>
                <a:prstClr val="black"/>
              </a:solidFill>
              <a:latin typeface="Franklin Gothic Book" pitchFamily="34" charset="0"/>
            </a:endParaRPr>
          </a:p>
        </p:txBody>
      </p:sp>
      <p:sp>
        <p:nvSpPr>
          <p:cNvPr id="65" name="Rectangle 64"/>
          <p:cNvSpPr/>
          <p:nvPr>
            <p:custDataLst>
              <p:tags r:id="rId18"/>
            </p:custDataLst>
          </p:nvPr>
        </p:nvSpPr>
        <p:spPr bwMode="auto">
          <a:xfrm rot="10800000" flipH="1" flipV="1">
            <a:off x="479611" y="5068208"/>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2017 Inspection Findings</a:t>
            </a:r>
            <a:endParaRPr lang="en-US" dirty="0">
              <a:solidFill>
                <a:prstClr val="black"/>
              </a:solidFill>
              <a:latin typeface="Franklin Gothic Book" pitchFamily="34" charset="0"/>
            </a:endParaRPr>
          </a:p>
        </p:txBody>
      </p:sp>
      <p:sp>
        <p:nvSpPr>
          <p:cNvPr id="10" name="Freeform 12"/>
          <p:cNvSpPr>
            <a:spLocks/>
          </p:cNvSpPr>
          <p:nvPr>
            <p:custDataLst>
              <p:tags r:id="rId19"/>
            </p:custDataLst>
          </p:nvPr>
        </p:nvSpPr>
        <p:spPr bwMode="auto">
          <a:xfrm rot="10800000" flipH="1" flipV="1">
            <a:off x="333376" y="1066116"/>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dirty="0" smtClean="0">
                <a:solidFill>
                  <a:prstClr val="white"/>
                </a:solidFill>
                <a:latin typeface="Franklin Gothic Demi" panose="020B0703020102020204" pitchFamily="34" charset="0"/>
              </a:rPr>
              <a:t>1</a:t>
            </a:r>
          </a:p>
        </p:txBody>
      </p:sp>
      <p:sp>
        <p:nvSpPr>
          <p:cNvPr id="66" name="Freeform 12"/>
          <p:cNvSpPr>
            <a:spLocks/>
          </p:cNvSpPr>
          <p:nvPr>
            <p:custDataLst>
              <p:tags r:id="rId20"/>
            </p:custDataLst>
          </p:nvPr>
        </p:nvSpPr>
        <p:spPr bwMode="auto">
          <a:xfrm rot="10800000" flipH="1" flipV="1">
            <a:off x="333376" y="1733131"/>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dirty="0" smtClean="0">
                <a:solidFill>
                  <a:prstClr val="white"/>
                </a:solidFill>
                <a:latin typeface="Franklin Gothic Demi" panose="020B0703020102020204" pitchFamily="34" charset="0"/>
              </a:rPr>
              <a:t>2</a:t>
            </a:r>
            <a:endParaRPr lang="en-US" dirty="0">
              <a:solidFill>
                <a:prstClr val="white"/>
              </a:solidFill>
              <a:latin typeface="Franklin Gothic Demi" panose="020B0703020102020204" pitchFamily="34" charset="0"/>
            </a:endParaRPr>
          </a:p>
        </p:txBody>
      </p:sp>
      <p:sp>
        <p:nvSpPr>
          <p:cNvPr id="67" name="Freeform 12"/>
          <p:cNvSpPr>
            <a:spLocks/>
          </p:cNvSpPr>
          <p:nvPr>
            <p:custDataLst>
              <p:tags r:id="rId21"/>
            </p:custDataLst>
          </p:nvPr>
        </p:nvSpPr>
        <p:spPr bwMode="auto">
          <a:xfrm rot="10800000" flipH="1" flipV="1">
            <a:off x="333375" y="2400146"/>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dirty="0" smtClean="0">
                <a:solidFill>
                  <a:prstClr val="white"/>
                </a:solidFill>
                <a:latin typeface="Franklin Gothic Demi" panose="020B0703020102020204" pitchFamily="34" charset="0"/>
              </a:rPr>
              <a:t>3</a:t>
            </a:r>
            <a:endParaRPr lang="en-US" dirty="0">
              <a:solidFill>
                <a:prstClr val="white"/>
              </a:solidFill>
              <a:latin typeface="Franklin Gothic Demi" panose="020B0703020102020204" pitchFamily="34" charset="0"/>
            </a:endParaRPr>
          </a:p>
        </p:txBody>
      </p:sp>
      <p:sp>
        <p:nvSpPr>
          <p:cNvPr id="68" name="Freeform 12"/>
          <p:cNvSpPr>
            <a:spLocks/>
          </p:cNvSpPr>
          <p:nvPr>
            <p:custDataLst>
              <p:tags r:id="rId22"/>
            </p:custDataLst>
          </p:nvPr>
        </p:nvSpPr>
        <p:spPr bwMode="auto">
          <a:xfrm rot="10800000" flipH="1" flipV="1">
            <a:off x="333375" y="3067161"/>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dirty="0" smtClean="0">
                <a:solidFill>
                  <a:prstClr val="white"/>
                </a:solidFill>
                <a:latin typeface="Franklin Gothic Demi" panose="020B0703020102020204" pitchFamily="34" charset="0"/>
              </a:rPr>
              <a:t>4</a:t>
            </a:r>
            <a:endParaRPr lang="en-US" dirty="0">
              <a:solidFill>
                <a:prstClr val="white"/>
              </a:solidFill>
              <a:latin typeface="Franklin Gothic Demi" panose="020B0703020102020204" pitchFamily="34" charset="0"/>
            </a:endParaRPr>
          </a:p>
        </p:txBody>
      </p:sp>
      <p:sp>
        <p:nvSpPr>
          <p:cNvPr id="69" name="Freeform 12"/>
          <p:cNvSpPr>
            <a:spLocks/>
          </p:cNvSpPr>
          <p:nvPr>
            <p:custDataLst>
              <p:tags r:id="rId23"/>
            </p:custDataLst>
          </p:nvPr>
        </p:nvSpPr>
        <p:spPr bwMode="auto">
          <a:xfrm rot="10800000" flipH="1" flipV="1">
            <a:off x="333376" y="3734176"/>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dirty="0" smtClean="0">
                <a:solidFill>
                  <a:prstClr val="white"/>
                </a:solidFill>
                <a:latin typeface="Franklin Gothic Demi" panose="020B0703020102020204" pitchFamily="34" charset="0"/>
              </a:rPr>
              <a:t>5</a:t>
            </a:r>
            <a:endParaRPr lang="en-US" dirty="0">
              <a:solidFill>
                <a:prstClr val="white"/>
              </a:solidFill>
              <a:latin typeface="Franklin Gothic Demi" panose="020B0703020102020204" pitchFamily="34" charset="0"/>
            </a:endParaRPr>
          </a:p>
        </p:txBody>
      </p:sp>
      <p:sp>
        <p:nvSpPr>
          <p:cNvPr id="70" name="Freeform 12"/>
          <p:cNvSpPr>
            <a:spLocks/>
          </p:cNvSpPr>
          <p:nvPr>
            <p:custDataLst>
              <p:tags r:id="rId24"/>
            </p:custDataLst>
          </p:nvPr>
        </p:nvSpPr>
        <p:spPr bwMode="auto">
          <a:xfrm rot="10800000" flipH="1" flipV="1">
            <a:off x="333376" y="4401191"/>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dirty="0" smtClean="0">
                <a:solidFill>
                  <a:prstClr val="white"/>
                </a:solidFill>
                <a:latin typeface="Franklin Gothic Demi" panose="020B0703020102020204" pitchFamily="34" charset="0"/>
              </a:rPr>
              <a:t>6</a:t>
            </a:r>
            <a:endParaRPr lang="en-US" dirty="0">
              <a:solidFill>
                <a:prstClr val="white"/>
              </a:solidFill>
              <a:latin typeface="Franklin Gothic Demi" panose="020B0703020102020204" pitchFamily="34" charset="0"/>
            </a:endParaRPr>
          </a:p>
        </p:txBody>
      </p:sp>
      <p:sp>
        <p:nvSpPr>
          <p:cNvPr id="71" name="Freeform 12"/>
          <p:cNvSpPr>
            <a:spLocks/>
          </p:cNvSpPr>
          <p:nvPr>
            <p:custDataLst>
              <p:tags r:id="rId25"/>
            </p:custDataLst>
          </p:nvPr>
        </p:nvSpPr>
        <p:spPr bwMode="auto">
          <a:xfrm rot="10800000" flipH="1" flipV="1">
            <a:off x="333375" y="5068208"/>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dirty="0" smtClean="0">
                <a:solidFill>
                  <a:prstClr val="white"/>
                </a:solidFill>
                <a:latin typeface="Franklin Gothic Demi" panose="020B0703020102020204" pitchFamily="34" charset="0"/>
              </a:rPr>
              <a:t>7</a:t>
            </a:r>
            <a:endParaRPr lang="en-US" dirty="0">
              <a:solidFill>
                <a:prstClr val="white"/>
              </a:solidFill>
              <a:latin typeface="Franklin Gothic Demi" panose="020B0703020102020204" pitchFamily="34" charset="0"/>
            </a:endParaRPr>
          </a:p>
        </p:txBody>
      </p:sp>
      <p:sp>
        <p:nvSpPr>
          <p:cNvPr id="33" name="Isosceles Triangle 32"/>
          <p:cNvSpPr/>
          <p:nvPr/>
        </p:nvSpPr>
        <p:spPr>
          <a:xfrm rot="10800000">
            <a:off x="341312" y="2209800"/>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34" name="Isosceles Triangle 33"/>
          <p:cNvSpPr/>
          <p:nvPr/>
        </p:nvSpPr>
        <p:spPr>
          <a:xfrm rot="10800000">
            <a:off x="341312" y="2865120"/>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35" name="Isosceles Triangle 34"/>
          <p:cNvSpPr/>
          <p:nvPr/>
        </p:nvSpPr>
        <p:spPr>
          <a:xfrm rot="10800000">
            <a:off x="341312" y="3543300"/>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36" name="Isosceles Triangle 35"/>
          <p:cNvSpPr/>
          <p:nvPr/>
        </p:nvSpPr>
        <p:spPr>
          <a:xfrm rot="10800000">
            <a:off x="341312" y="4206240"/>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37" name="Isosceles Triangle 36"/>
          <p:cNvSpPr/>
          <p:nvPr/>
        </p:nvSpPr>
        <p:spPr>
          <a:xfrm rot="10800000">
            <a:off x="341312" y="4876800"/>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38" name="Isosceles Triangle 37"/>
          <p:cNvSpPr/>
          <p:nvPr>
            <p:custDataLst>
              <p:tags r:id="rId26"/>
            </p:custDataLst>
          </p:nvPr>
        </p:nvSpPr>
        <p:spPr>
          <a:xfrm rot="10800000">
            <a:off x="341312" y="5539740"/>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lstStyle/>
          <a:p>
            <a:pPr eaLnBrk="1" hangingPunct="1"/>
            <a:r>
              <a:rPr lang="en-US" dirty="0" smtClean="0"/>
              <a:t>Bridge Elements</a:t>
            </a:r>
          </a:p>
        </p:txBody>
      </p:sp>
      <p:pic>
        <p:nvPicPr>
          <p:cNvPr id="16387" name="Picture 4" descr="SPI cab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8176" y="1056132"/>
            <a:ext cx="6327648" cy="47457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20</a:t>
            </a:fld>
            <a:endParaRPr lang="en-US" dirty="0"/>
          </a:p>
        </p:txBody>
      </p:sp>
      <p:sp>
        <p:nvSpPr>
          <p:cNvPr id="5" name="TextBox 4"/>
          <p:cNvSpPr txBox="1"/>
          <p:nvPr/>
        </p:nvSpPr>
        <p:spPr>
          <a:xfrm>
            <a:off x="3200400" y="5867400"/>
            <a:ext cx="2743200" cy="307777"/>
          </a:xfrm>
          <a:prstGeom prst="rect">
            <a:avLst/>
          </a:prstGeom>
          <a:noFill/>
        </p:spPr>
        <p:txBody>
          <a:bodyPr wrap="square" rtlCol="0">
            <a:spAutoFit/>
          </a:bodyPr>
          <a:lstStyle/>
          <a:p>
            <a:r>
              <a:rPr lang="en-US" sz="1400" dirty="0" smtClean="0"/>
              <a:t>Early Warning Collapse Detention</a:t>
            </a:r>
          </a:p>
        </p:txBody>
      </p:sp>
    </p:spTree>
    <p:extLst>
      <p:ext uri="{BB962C8B-B14F-4D97-AF65-F5344CB8AC3E}">
        <p14:creationId xmlns:p14="http://schemas.microsoft.com/office/powerpoint/2010/main" val="306122292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title"/>
          </p:nvPr>
        </p:nvSpPr>
        <p:spPr/>
        <p:txBody>
          <a:bodyPr/>
          <a:lstStyle/>
          <a:p>
            <a:pPr eaLnBrk="1" hangingPunct="1"/>
            <a:r>
              <a:rPr lang="en-US" dirty="0" smtClean="0"/>
              <a:t>Bridge Elements</a:t>
            </a:r>
          </a:p>
        </p:txBody>
      </p:sp>
      <p:pic>
        <p:nvPicPr>
          <p:cNvPr id="18435" name="Picture 4" descr="LED clo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8176" y="1056132"/>
            <a:ext cx="6327648" cy="47457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21</a:t>
            </a:fld>
            <a:endParaRPr lang="en-US" dirty="0"/>
          </a:p>
        </p:txBody>
      </p:sp>
      <p:sp>
        <p:nvSpPr>
          <p:cNvPr id="5" name="TextBox 4"/>
          <p:cNvSpPr txBox="1"/>
          <p:nvPr/>
        </p:nvSpPr>
        <p:spPr>
          <a:xfrm>
            <a:off x="3276600" y="5867400"/>
            <a:ext cx="2743200" cy="307777"/>
          </a:xfrm>
          <a:prstGeom prst="rect">
            <a:avLst/>
          </a:prstGeom>
          <a:noFill/>
        </p:spPr>
        <p:txBody>
          <a:bodyPr wrap="square" rtlCol="0">
            <a:spAutoFit/>
          </a:bodyPr>
          <a:lstStyle/>
          <a:p>
            <a:r>
              <a:rPr lang="en-US" sz="1400" dirty="0" smtClean="0"/>
              <a:t>Early Warning Collapse Detention</a:t>
            </a:r>
          </a:p>
        </p:txBody>
      </p:sp>
    </p:spTree>
    <p:extLst>
      <p:ext uri="{BB962C8B-B14F-4D97-AF65-F5344CB8AC3E}">
        <p14:creationId xmlns:p14="http://schemas.microsoft.com/office/powerpoint/2010/main" val="13768895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Conduit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8176" y="1056132"/>
            <a:ext cx="6327648" cy="47457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22</a:t>
            </a:fld>
            <a:endParaRPr lang="en-US" dirty="0"/>
          </a:p>
        </p:txBody>
      </p:sp>
      <p:sp>
        <p:nvSpPr>
          <p:cNvPr id="4" name="Rectangle 5"/>
          <p:cNvSpPr>
            <a:spLocks noGrp="1" noChangeArrowheads="1"/>
          </p:cNvSpPr>
          <p:nvPr>
            <p:ph type="title"/>
          </p:nvPr>
        </p:nvSpPr>
        <p:spPr>
          <a:xfrm>
            <a:off x="304800" y="76200"/>
            <a:ext cx="8353425" cy="461665"/>
          </a:xfrm>
        </p:spPr>
        <p:txBody>
          <a:bodyPr/>
          <a:lstStyle/>
          <a:p>
            <a:pPr eaLnBrk="1" hangingPunct="1"/>
            <a:r>
              <a:rPr lang="en-US" dirty="0" smtClean="0"/>
              <a:t>Bridge Elements</a:t>
            </a:r>
          </a:p>
        </p:txBody>
      </p:sp>
      <p:sp>
        <p:nvSpPr>
          <p:cNvPr id="6" name="TextBox 5"/>
          <p:cNvSpPr txBox="1"/>
          <p:nvPr/>
        </p:nvSpPr>
        <p:spPr>
          <a:xfrm>
            <a:off x="3200400" y="5867400"/>
            <a:ext cx="2743200" cy="307777"/>
          </a:xfrm>
          <a:prstGeom prst="rect">
            <a:avLst/>
          </a:prstGeom>
          <a:noFill/>
        </p:spPr>
        <p:txBody>
          <a:bodyPr wrap="square" rtlCol="0">
            <a:spAutoFit/>
          </a:bodyPr>
          <a:lstStyle/>
          <a:p>
            <a:r>
              <a:rPr lang="en-US" sz="1400" dirty="0" smtClean="0"/>
              <a:t>Early Warning Collapse Detention</a:t>
            </a:r>
          </a:p>
        </p:txBody>
      </p:sp>
    </p:spTree>
    <p:extLst>
      <p:ext uri="{BB962C8B-B14F-4D97-AF65-F5344CB8AC3E}">
        <p14:creationId xmlns:p14="http://schemas.microsoft.com/office/powerpoint/2010/main" val="9855169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410655" y="1056132"/>
            <a:ext cx="6322689" cy="47457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23</a:t>
            </a:fld>
            <a:endParaRPr lang="en-US" dirty="0"/>
          </a:p>
        </p:txBody>
      </p:sp>
      <p:sp>
        <p:nvSpPr>
          <p:cNvPr id="4" name="Rectangle 5"/>
          <p:cNvSpPr>
            <a:spLocks noGrp="1" noChangeArrowheads="1"/>
          </p:cNvSpPr>
          <p:nvPr>
            <p:ph type="title"/>
          </p:nvPr>
        </p:nvSpPr>
        <p:spPr>
          <a:xfrm>
            <a:off x="304800" y="76200"/>
            <a:ext cx="8353425" cy="461665"/>
          </a:xfrm>
        </p:spPr>
        <p:txBody>
          <a:bodyPr/>
          <a:lstStyle/>
          <a:p>
            <a:pPr eaLnBrk="1" hangingPunct="1"/>
            <a:r>
              <a:rPr lang="en-US" dirty="0" smtClean="0"/>
              <a:t>Bridge Elements</a:t>
            </a:r>
          </a:p>
        </p:txBody>
      </p:sp>
      <p:sp>
        <p:nvSpPr>
          <p:cNvPr id="5" name="TextBox 4"/>
          <p:cNvSpPr txBox="1"/>
          <p:nvPr/>
        </p:nvSpPr>
        <p:spPr>
          <a:xfrm>
            <a:off x="1905000" y="5943601"/>
            <a:ext cx="5410199" cy="307777"/>
          </a:xfrm>
          <a:prstGeom prst="rect">
            <a:avLst/>
          </a:prstGeom>
          <a:noFill/>
        </p:spPr>
        <p:txBody>
          <a:bodyPr wrap="square" rtlCol="0">
            <a:spAutoFit/>
          </a:bodyPr>
          <a:lstStyle/>
          <a:p>
            <a:r>
              <a:rPr lang="en-US" sz="1400" dirty="0" smtClean="0"/>
              <a:t>Cathodic Protection showing damaged conduit and instrumentation</a:t>
            </a:r>
          </a:p>
        </p:txBody>
      </p:sp>
    </p:spTree>
    <p:extLst>
      <p:ext uri="{BB962C8B-B14F-4D97-AF65-F5344CB8AC3E}">
        <p14:creationId xmlns:p14="http://schemas.microsoft.com/office/powerpoint/2010/main" val="26288158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Elements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24</a:t>
            </a:fld>
            <a:endParaRPr lang="en-US" dirty="0"/>
          </a:p>
        </p:txBody>
      </p:sp>
      <p:pic>
        <p:nvPicPr>
          <p:cNvPr id="155650" name="Picture 2" descr="T:\PHRMAINTCONT\QIC\PICS\Leo\Cathodic Protection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8534" y="1056132"/>
            <a:ext cx="6326933" cy="4745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81401" y="5867400"/>
            <a:ext cx="1752599" cy="307777"/>
          </a:xfrm>
          <a:prstGeom prst="rect">
            <a:avLst/>
          </a:prstGeom>
          <a:noFill/>
        </p:spPr>
        <p:txBody>
          <a:bodyPr wrap="square" rtlCol="0">
            <a:spAutoFit/>
          </a:bodyPr>
          <a:lstStyle/>
          <a:p>
            <a:r>
              <a:rPr lang="en-US" sz="1400" dirty="0" smtClean="0"/>
              <a:t>Cathodic Protection</a:t>
            </a:r>
          </a:p>
        </p:txBody>
      </p:sp>
    </p:spTree>
    <p:extLst>
      <p:ext uri="{BB962C8B-B14F-4D97-AF65-F5344CB8AC3E}">
        <p14:creationId xmlns:p14="http://schemas.microsoft.com/office/powerpoint/2010/main" val="26451911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Elements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25</a:t>
            </a:fld>
            <a:endParaRPr lang="en-US" dirty="0"/>
          </a:p>
        </p:txBody>
      </p:sp>
      <p:pic>
        <p:nvPicPr>
          <p:cNvPr id="165890" name="Picture 2" descr="T:\PHRMAINTCONT\QIC\PICS\Leo\Pile Jack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971273"/>
            <a:ext cx="6326934" cy="4745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76700" y="5791200"/>
            <a:ext cx="990600" cy="307777"/>
          </a:xfrm>
          <a:prstGeom prst="rect">
            <a:avLst/>
          </a:prstGeom>
          <a:noFill/>
        </p:spPr>
        <p:txBody>
          <a:bodyPr wrap="square" rtlCol="0">
            <a:spAutoFit/>
          </a:bodyPr>
          <a:lstStyle/>
          <a:p>
            <a:r>
              <a:rPr lang="en-US" sz="1400" dirty="0" smtClean="0"/>
              <a:t>Pile Jacket</a:t>
            </a:r>
          </a:p>
        </p:txBody>
      </p:sp>
    </p:spTree>
    <p:extLst>
      <p:ext uri="{BB962C8B-B14F-4D97-AF65-F5344CB8AC3E}">
        <p14:creationId xmlns:p14="http://schemas.microsoft.com/office/powerpoint/2010/main" val="34688563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Bridge Elements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26</a:t>
            </a:fld>
            <a:endParaRPr lang="en-US" dirty="0"/>
          </a:p>
        </p:txBody>
      </p:sp>
      <p:pic>
        <p:nvPicPr>
          <p:cNvPr id="159746" name="Picture 2" descr="T:\PHRMAINTCONT\QIC\PICS\Leo\Navigation Lights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8391" y="1056132"/>
            <a:ext cx="6327219" cy="4745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48100" y="5867400"/>
            <a:ext cx="1638300" cy="307777"/>
          </a:xfrm>
          <a:prstGeom prst="rect">
            <a:avLst/>
          </a:prstGeom>
          <a:noFill/>
        </p:spPr>
        <p:txBody>
          <a:bodyPr wrap="square" rtlCol="0">
            <a:spAutoFit/>
          </a:bodyPr>
          <a:lstStyle/>
          <a:p>
            <a:r>
              <a:rPr lang="en-US" sz="1400" dirty="0" smtClean="0"/>
              <a:t>Navigation Lights</a:t>
            </a:r>
          </a:p>
        </p:txBody>
      </p:sp>
    </p:spTree>
    <p:extLst>
      <p:ext uri="{BB962C8B-B14F-4D97-AF65-F5344CB8AC3E}">
        <p14:creationId xmlns:p14="http://schemas.microsoft.com/office/powerpoint/2010/main" val="31459140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QIC Maintenance History</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27</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841008911"/>
              </p:ext>
            </p:extLst>
          </p:nvPr>
        </p:nvGraphicFramePr>
        <p:xfrm>
          <a:off x="1066800" y="685800"/>
          <a:ext cx="6934200" cy="5351733"/>
        </p:xfrm>
        <a:graphic>
          <a:graphicData uri="http://schemas.openxmlformats.org/drawingml/2006/table">
            <a:tbl>
              <a:tblPr>
                <a:tableStyleId>{5C22544A-7EE6-4342-B048-85BDC9FD1C3A}</a:tableStyleId>
              </a:tblPr>
              <a:tblGrid>
                <a:gridCol w="1206667"/>
                <a:gridCol w="3746333"/>
                <a:gridCol w="1981200"/>
              </a:tblGrid>
              <a:tr h="374771">
                <a:tc>
                  <a:txBody>
                    <a:bodyPr/>
                    <a:lstStyle/>
                    <a:p>
                      <a:pPr marL="0" marR="0" algn="ctr" fontAlgn="b">
                        <a:lnSpc>
                          <a:spcPts val="1145"/>
                        </a:lnSpc>
                        <a:spcBef>
                          <a:spcPts val="0"/>
                        </a:spcBef>
                        <a:spcAft>
                          <a:spcPts val="0"/>
                        </a:spcAft>
                      </a:pPr>
                      <a:r>
                        <a:rPr lang="en-US" sz="1400" b="1" kern="1200" dirty="0">
                          <a:solidFill>
                            <a:schemeClr val="bg1"/>
                          </a:solidFill>
                          <a:effectLst/>
                        </a:rPr>
                        <a:t>FY</a:t>
                      </a:r>
                      <a:endParaRPr lang="en-US" sz="1400" b="1" dirty="0">
                        <a:solidFill>
                          <a:schemeClr val="bg1"/>
                        </a:solidFill>
                        <a:effectLst/>
                        <a:latin typeface="Calibri"/>
                        <a:ea typeface="Calibri"/>
                        <a:cs typeface="Times New Roman"/>
                      </a:endParaRPr>
                    </a:p>
                  </a:txBody>
                  <a:tcPr marL="8255" marR="8255" marT="8255" marB="0" anchor="ctr">
                    <a:solidFill>
                      <a:schemeClr val="accent2">
                        <a:lumMod val="50000"/>
                      </a:schemeClr>
                    </a:solidFill>
                  </a:tcPr>
                </a:tc>
                <a:tc>
                  <a:txBody>
                    <a:bodyPr/>
                    <a:lstStyle/>
                    <a:p>
                      <a:pPr marL="0" marR="0" fontAlgn="b">
                        <a:lnSpc>
                          <a:spcPts val="1145"/>
                        </a:lnSpc>
                        <a:spcBef>
                          <a:spcPts val="0"/>
                        </a:spcBef>
                        <a:spcAft>
                          <a:spcPts val="0"/>
                        </a:spcAft>
                      </a:pPr>
                      <a:r>
                        <a:rPr lang="en-US" sz="1400" b="1" kern="1200" dirty="0" smtClean="0">
                          <a:solidFill>
                            <a:schemeClr val="bg1"/>
                          </a:solidFill>
                          <a:effectLst/>
                        </a:rPr>
                        <a:t>PROJECT DESCRIPTION</a:t>
                      </a:r>
                      <a:endParaRPr lang="en-US" sz="1400" b="1" dirty="0">
                        <a:solidFill>
                          <a:schemeClr val="bg1"/>
                        </a:solidFill>
                        <a:effectLst/>
                        <a:latin typeface="Calibri"/>
                        <a:ea typeface="Calibri"/>
                        <a:cs typeface="Times New Roman"/>
                      </a:endParaRPr>
                    </a:p>
                  </a:txBody>
                  <a:tcPr marL="8255" marR="8255" marT="8255" marB="0" anchor="ctr">
                    <a:solidFill>
                      <a:schemeClr val="accent2">
                        <a:lumMod val="50000"/>
                      </a:schemeClr>
                    </a:solidFill>
                  </a:tcPr>
                </a:tc>
                <a:tc>
                  <a:txBody>
                    <a:bodyPr/>
                    <a:lstStyle/>
                    <a:p>
                      <a:pPr marL="0" marR="0" algn="ctr" fontAlgn="b">
                        <a:lnSpc>
                          <a:spcPts val="1145"/>
                        </a:lnSpc>
                        <a:spcBef>
                          <a:spcPts val="0"/>
                        </a:spcBef>
                        <a:spcAft>
                          <a:spcPts val="0"/>
                        </a:spcAft>
                      </a:pPr>
                      <a:r>
                        <a:rPr lang="en-US" sz="1400" b="1" kern="1200" dirty="0" smtClean="0">
                          <a:solidFill>
                            <a:schemeClr val="bg1"/>
                          </a:solidFill>
                          <a:effectLst/>
                        </a:rPr>
                        <a:t>PROJECT COST</a:t>
                      </a:r>
                      <a:endParaRPr lang="en-US" sz="1400" b="1" dirty="0">
                        <a:solidFill>
                          <a:schemeClr val="bg1"/>
                        </a:solidFill>
                        <a:effectLst/>
                        <a:latin typeface="Calibri"/>
                        <a:ea typeface="Calibri"/>
                        <a:cs typeface="Times New Roman"/>
                      </a:endParaRPr>
                    </a:p>
                  </a:txBody>
                  <a:tcPr marL="8255" marR="8255" marT="8255" marB="0" anchor="ctr">
                    <a:solidFill>
                      <a:schemeClr val="accent2">
                        <a:lumMod val="50000"/>
                      </a:schemeClr>
                    </a:solidFill>
                  </a:tcPr>
                </a:tc>
              </a:tr>
              <a:tr h="221552">
                <a:tc>
                  <a:txBody>
                    <a:bodyPr/>
                    <a:lstStyle/>
                    <a:p>
                      <a:pPr marL="0" marR="0" fontAlgn="b">
                        <a:lnSpc>
                          <a:spcPts val="1145"/>
                        </a:lnSpc>
                        <a:spcBef>
                          <a:spcPts val="0"/>
                        </a:spcBef>
                        <a:spcAft>
                          <a:spcPts val="0"/>
                        </a:spcAft>
                      </a:pPr>
                      <a:r>
                        <a:rPr lang="en-US" sz="1400" kern="1200" dirty="0">
                          <a:effectLst/>
                        </a:rPr>
                        <a:t> </a:t>
                      </a:r>
                      <a:endParaRPr lang="en-US" sz="1400" dirty="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dirty="0">
                          <a:effectLst/>
                        </a:rPr>
                        <a:t> </a:t>
                      </a:r>
                      <a:endParaRPr lang="en-US" sz="1400" dirty="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a:effectLst/>
                        </a:rPr>
                        <a:t> </a:t>
                      </a:r>
                      <a:endParaRPr lang="en-US" sz="140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dirty="0">
                          <a:effectLst/>
                        </a:rPr>
                        <a:t>1997</a:t>
                      </a:r>
                      <a:endParaRPr lang="en-US" sz="1400" dirty="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dirty="0" smtClean="0">
                          <a:effectLst/>
                        </a:rPr>
                        <a:t>CATHODIC </a:t>
                      </a:r>
                      <a:r>
                        <a:rPr lang="en-US" sz="1400" kern="1200" dirty="0">
                          <a:effectLst/>
                        </a:rPr>
                        <a:t>PROTECTION </a:t>
                      </a:r>
                      <a:r>
                        <a:rPr lang="en-US" sz="1400" kern="1200" dirty="0" smtClean="0">
                          <a:effectLst/>
                        </a:rPr>
                        <a:t>(BENT 19-24) </a:t>
                      </a:r>
                      <a:endParaRPr lang="en-US" sz="1400" dirty="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$478,000.00</a:t>
                      </a:r>
                      <a:endParaRPr lang="en-US" sz="1400" dirty="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dirty="0">
                          <a:effectLst/>
                        </a:rPr>
                        <a:t>1997</a:t>
                      </a:r>
                      <a:endParaRPr lang="en-US" sz="1400" dirty="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dirty="0">
                          <a:effectLst/>
                        </a:rPr>
                        <a:t>REHAB/PAINT MAIN SPAN</a:t>
                      </a:r>
                      <a:endParaRPr lang="en-US" sz="1400" dirty="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$618,601.71</a:t>
                      </a:r>
                      <a:endParaRPr lang="en-US" sz="1400" dirty="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a:effectLst/>
                        </a:rPr>
                        <a:t>2001</a:t>
                      </a:r>
                      <a:endParaRPr lang="en-US" sz="140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dirty="0">
                          <a:effectLst/>
                        </a:rPr>
                        <a:t>EMERGENCY REPAIRS </a:t>
                      </a:r>
                      <a:r>
                        <a:rPr lang="en-US" sz="1400" kern="1200" dirty="0" smtClean="0">
                          <a:effectLst/>
                        </a:rPr>
                        <a:t>(SPAN </a:t>
                      </a:r>
                      <a:r>
                        <a:rPr lang="en-US" sz="1400" kern="1200" dirty="0">
                          <a:effectLst/>
                        </a:rPr>
                        <a:t>29-33) </a:t>
                      </a:r>
                      <a:endParaRPr lang="en-US" sz="1400" dirty="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$5,918,012.88</a:t>
                      </a:r>
                      <a:endParaRPr lang="en-US" sz="1400" dirty="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a:effectLst/>
                        </a:rPr>
                        <a:t>2003</a:t>
                      </a:r>
                      <a:endParaRPr lang="en-US" sz="140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dirty="0">
                          <a:effectLst/>
                        </a:rPr>
                        <a:t>CATHODIC PROTECTION  </a:t>
                      </a:r>
                      <a:endParaRPr lang="en-US" sz="1400" dirty="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$3,117,394.00</a:t>
                      </a:r>
                      <a:endParaRPr lang="en-US" sz="1400" dirty="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dirty="0">
                          <a:effectLst/>
                        </a:rPr>
                        <a:t> </a:t>
                      </a:r>
                      <a:endParaRPr lang="en-US" sz="1400" dirty="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dirty="0">
                          <a:effectLst/>
                        </a:rPr>
                        <a:t> </a:t>
                      </a:r>
                      <a:endParaRPr lang="en-US" sz="1400" dirty="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$445,000.00</a:t>
                      </a:r>
                      <a:endParaRPr lang="en-US" sz="1400" dirty="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a:effectLst/>
                        </a:rPr>
                        <a:t>2003</a:t>
                      </a:r>
                      <a:endParaRPr lang="en-US" sz="140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dirty="0">
                          <a:effectLst/>
                        </a:rPr>
                        <a:t>EARLY WARNING DETECTION </a:t>
                      </a:r>
                      <a:endParaRPr lang="en-US" sz="1400" dirty="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$842,861.00</a:t>
                      </a:r>
                      <a:endParaRPr lang="en-US" sz="1400" dirty="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a:effectLst/>
                        </a:rPr>
                        <a:t>2003</a:t>
                      </a:r>
                      <a:endParaRPr lang="en-US" sz="140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dirty="0">
                          <a:effectLst/>
                        </a:rPr>
                        <a:t>PIER PROTECTION &amp; FENDER </a:t>
                      </a:r>
                      <a:r>
                        <a:rPr lang="en-US" sz="1400" kern="1200" dirty="0" smtClean="0">
                          <a:effectLst/>
                        </a:rPr>
                        <a:t>SYSTEM</a:t>
                      </a:r>
                      <a:endParaRPr lang="en-US" sz="1400" dirty="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$3,262,255.00</a:t>
                      </a:r>
                      <a:endParaRPr lang="en-US" sz="1400" dirty="0">
                        <a:effectLst/>
                        <a:latin typeface="Calibri"/>
                        <a:ea typeface="Calibri"/>
                        <a:cs typeface="Times New Roman"/>
                      </a:endParaRPr>
                    </a:p>
                  </a:txBody>
                  <a:tcPr marL="8255" marR="8255" marT="8255" marB="0" anchor="b"/>
                </a:tc>
              </a:tr>
              <a:tr h="215013">
                <a:tc>
                  <a:txBody>
                    <a:bodyPr/>
                    <a:lstStyle/>
                    <a:p>
                      <a:pPr marL="0" marR="0" algn="ctr" fontAlgn="b">
                        <a:lnSpc>
                          <a:spcPts val="1145"/>
                        </a:lnSpc>
                        <a:spcBef>
                          <a:spcPts val="0"/>
                        </a:spcBef>
                        <a:spcAft>
                          <a:spcPts val="0"/>
                        </a:spcAft>
                      </a:pPr>
                      <a:r>
                        <a:rPr lang="en-US" sz="1400" kern="1200" dirty="0">
                          <a:effectLst/>
                        </a:rPr>
                        <a:t> </a:t>
                      </a:r>
                      <a:endParaRPr lang="en-US" sz="1400" dirty="0">
                        <a:effectLst/>
                        <a:latin typeface="Calibri"/>
                        <a:ea typeface="Calibri"/>
                        <a:cs typeface="Times New Roman"/>
                      </a:endParaRPr>
                    </a:p>
                  </a:txBody>
                  <a:tcPr marL="8255" marR="8255" marT="8255" marB="0" anchor="b"/>
                </a:tc>
                <a:tc>
                  <a:txBody>
                    <a:bodyPr/>
                    <a:lstStyle/>
                    <a:p>
                      <a:pPr>
                        <a:lnSpc>
                          <a:spcPct val="115000"/>
                        </a:lnSpc>
                      </a:pPr>
                      <a:endParaRPr lang="en-US" sz="1400" dirty="0">
                        <a:effectLst/>
                        <a:latin typeface="Calibri"/>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$2,602,800.00</a:t>
                      </a:r>
                      <a:endParaRPr lang="en-US" sz="1400" dirty="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dirty="0">
                          <a:effectLst/>
                        </a:rPr>
                        <a:t>2003</a:t>
                      </a:r>
                      <a:endParaRPr lang="en-US" sz="1400" dirty="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dirty="0">
                          <a:effectLst/>
                        </a:rPr>
                        <a:t>PIER PROTECTION &amp; FENDER </a:t>
                      </a:r>
                      <a:r>
                        <a:rPr lang="en-US" sz="1400" kern="1200" dirty="0" smtClean="0">
                          <a:effectLst/>
                        </a:rPr>
                        <a:t>SYSTEM</a:t>
                      </a:r>
                      <a:endParaRPr lang="en-US" sz="1400" dirty="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$6,589,207.38</a:t>
                      </a:r>
                      <a:endParaRPr lang="en-US" sz="1400" dirty="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a:effectLst/>
                        </a:rPr>
                        <a:t>2004</a:t>
                      </a:r>
                      <a:endParaRPr lang="en-US" sz="140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dirty="0">
                          <a:effectLst/>
                        </a:rPr>
                        <a:t>CATHODIC PROTECTION</a:t>
                      </a:r>
                      <a:endParaRPr lang="en-US" sz="1400" dirty="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$1,296,103.06</a:t>
                      </a:r>
                      <a:endParaRPr lang="en-US" sz="1400" dirty="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a:effectLst/>
                        </a:rPr>
                        <a:t>2007</a:t>
                      </a:r>
                      <a:endParaRPr lang="en-US" sz="140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dirty="0">
                          <a:effectLst/>
                        </a:rPr>
                        <a:t>DOLPHIN &amp; FENDER REPAIRS</a:t>
                      </a:r>
                      <a:endParaRPr lang="en-US" sz="1400" dirty="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$1,084,750.00</a:t>
                      </a:r>
                      <a:endParaRPr lang="en-US" sz="1400" dirty="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a:effectLst/>
                        </a:rPr>
                        <a:t>2009</a:t>
                      </a:r>
                      <a:endParaRPr lang="en-US" sz="140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dirty="0">
                          <a:effectLst/>
                        </a:rPr>
                        <a:t>REPAIRS TO DECK SPAN #3</a:t>
                      </a:r>
                      <a:endParaRPr lang="en-US" sz="1400" dirty="0">
                        <a:effectLst/>
                        <a:latin typeface="Calibri"/>
                        <a:ea typeface="Calibri"/>
                        <a:cs typeface="Times New Roman"/>
                      </a:endParaRPr>
                    </a:p>
                  </a:txBody>
                  <a:tcPr marL="8255" marR="8255" marT="8255" marB="0" anchor="b"/>
                </a:tc>
                <a:tc>
                  <a:txBody>
                    <a:bodyPr/>
                    <a:lstStyle/>
                    <a:p>
                      <a:pPr marL="0" marR="0" algn="ctr" fontAlgn="ctr">
                        <a:lnSpc>
                          <a:spcPts val="1145"/>
                        </a:lnSpc>
                        <a:spcBef>
                          <a:spcPts val="0"/>
                        </a:spcBef>
                        <a:spcAft>
                          <a:spcPts val="0"/>
                        </a:spcAft>
                      </a:pPr>
                      <a:r>
                        <a:rPr lang="en-US" sz="1400" kern="1200" dirty="0">
                          <a:effectLst/>
                        </a:rPr>
                        <a:t>$55,482.80 </a:t>
                      </a:r>
                      <a:endParaRPr lang="en-US" sz="1400" dirty="0">
                        <a:effectLst/>
                        <a:latin typeface="Calibri"/>
                        <a:ea typeface="Calibri"/>
                        <a:cs typeface="Times New Roman"/>
                      </a:endParaRPr>
                    </a:p>
                  </a:txBody>
                  <a:tcPr marL="8255" marR="8255" marT="8255" marB="0" anchor="ctr"/>
                </a:tc>
              </a:tr>
              <a:tr h="221552">
                <a:tc>
                  <a:txBody>
                    <a:bodyPr/>
                    <a:lstStyle/>
                    <a:p>
                      <a:pPr marL="0" marR="0" algn="ctr" fontAlgn="b">
                        <a:lnSpc>
                          <a:spcPts val="1145"/>
                        </a:lnSpc>
                        <a:spcBef>
                          <a:spcPts val="0"/>
                        </a:spcBef>
                        <a:spcAft>
                          <a:spcPts val="0"/>
                        </a:spcAft>
                      </a:pPr>
                      <a:r>
                        <a:rPr lang="en-US" sz="1400" kern="1200">
                          <a:effectLst/>
                        </a:rPr>
                        <a:t>2010</a:t>
                      </a:r>
                      <a:endParaRPr lang="en-US" sz="140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dirty="0">
                          <a:effectLst/>
                        </a:rPr>
                        <a:t>REHAB/PAINT MAIN SPAN/CATH </a:t>
                      </a:r>
                      <a:r>
                        <a:rPr lang="en-US" sz="1400" kern="1200" dirty="0" smtClean="0">
                          <a:effectLst/>
                        </a:rPr>
                        <a:t>PROTECTION</a:t>
                      </a:r>
                      <a:endParaRPr lang="en-US" sz="1400" dirty="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$3,940,365.06</a:t>
                      </a:r>
                      <a:endParaRPr lang="en-US" sz="1400" dirty="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a:effectLst/>
                        </a:rPr>
                        <a:t>2010</a:t>
                      </a:r>
                      <a:endParaRPr lang="en-US" sz="140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a:effectLst/>
                        </a:rPr>
                        <a:t>REPLACE ILLUMINATION POLES/FIXT</a:t>
                      </a:r>
                      <a:endParaRPr lang="en-US" sz="140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$410,856.68</a:t>
                      </a:r>
                      <a:endParaRPr lang="en-US" sz="1400" dirty="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a:effectLst/>
                        </a:rPr>
                        <a:t>2010</a:t>
                      </a:r>
                      <a:endParaRPr lang="en-US" sz="140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a:effectLst/>
                        </a:rPr>
                        <a:t>DOLPHIN &amp; FENDER REPAIRS</a:t>
                      </a:r>
                      <a:endParaRPr lang="en-US" sz="140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$13,336.27</a:t>
                      </a:r>
                      <a:endParaRPr lang="en-US" sz="1400" dirty="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a:effectLst/>
                        </a:rPr>
                        <a:t>2011</a:t>
                      </a:r>
                      <a:endParaRPr lang="en-US" sz="140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a:effectLst/>
                        </a:rPr>
                        <a:t>DOLPHIN &amp; FENDER REPAIRS</a:t>
                      </a:r>
                      <a:endParaRPr lang="en-US" sz="140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$17,001.25</a:t>
                      </a:r>
                      <a:endParaRPr lang="en-US" sz="1400" dirty="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a:effectLst/>
                        </a:rPr>
                        <a:t>2012</a:t>
                      </a:r>
                      <a:endParaRPr lang="en-US" sz="140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a:effectLst/>
                        </a:rPr>
                        <a:t>DOLPHIN &amp; FENDER REPAIRS</a:t>
                      </a:r>
                      <a:endParaRPr lang="en-US" sz="140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$263,909.00</a:t>
                      </a:r>
                      <a:endParaRPr lang="en-US" sz="1400" dirty="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a:effectLst/>
                        </a:rPr>
                        <a:t>2013</a:t>
                      </a:r>
                      <a:endParaRPr lang="en-US" sz="140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dirty="0">
                          <a:effectLst/>
                        </a:rPr>
                        <a:t>STRUCTURE REPAIRS, RAIL RETROFIT, SILANE</a:t>
                      </a:r>
                      <a:endParaRPr lang="en-US" sz="1400" dirty="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$2,811,843.96</a:t>
                      </a:r>
                      <a:endParaRPr lang="en-US" sz="1400" dirty="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a:effectLst/>
                        </a:rPr>
                        <a:t> </a:t>
                      </a:r>
                      <a:endParaRPr lang="en-US" sz="140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a:effectLst/>
                        </a:rPr>
                        <a:t>TREATMENT, BEAM END REPAIR</a:t>
                      </a:r>
                      <a:endParaRPr lang="en-US" sz="140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 </a:t>
                      </a:r>
                      <a:endParaRPr lang="en-US" sz="1400" dirty="0">
                        <a:effectLst/>
                        <a:latin typeface="Calibri"/>
                        <a:ea typeface="Calibri"/>
                        <a:cs typeface="Times New Roman"/>
                      </a:endParaRPr>
                    </a:p>
                  </a:txBody>
                  <a:tcPr marL="8255" marR="8255" marT="8255" marB="0" anchor="b"/>
                </a:tc>
              </a:tr>
              <a:tr h="221552">
                <a:tc>
                  <a:txBody>
                    <a:bodyPr/>
                    <a:lstStyle/>
                    <a:p>
                      <a:pPr marL="0" marR="0" algn="ctr" fontAlgn="b">
                        <a:lnSpc>
                          <a:spcPts val="1145"/>
                        </a:lnSpc>
                        <a:spcBef>
                          <a:spcPts val="0"/>
                        </a:spcBef>
                        <a:spcAft>
                          <a:spcPts val="0"/>
                        </a:spcAft>
                      </a:pPr>
                      <a:r>
                        <a:rPr lang="en-US" sz="1400" kern="1200">
                          <a:effectLst/>
                        </a:rPr>
                        <a:t> </a:t>
                      </a:r>
                      <a:endParaRPr lang="en-US" sz="140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kern="1200">
                          <a:effectLst/>
                        </a:rPr>
                        <a:t> </a:t>
                      </a:r>
                      <a:endParaRPr lang="en-US" sz="140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kern="1200" dirty="0">
                          <a:effectLst/>
                        </a:rPr>
                        <a:t> </a:t>
                      </a:r>
                      <a:endParaRPr lang="en-US" sz="1400" dirty="0">
                        <a:effectLst/>
                        <a:latin typeface="Calibri"/>
                        <a:ea typeface="Calibri"/>
                        <a:cs typeface="Times New Roman"/>
                      </a:endParaRPr>
                    </a:p>
                  </a:txBody>
                  <a:tcPr marL="8255" marR="8255" marT="8255" marB="0" anchor="b"/>
                </a:tc>
              </a:tr>
              <a:tr h="292303">
                <a:tc>
                  <a:txBody>
                    <a:bodyPr/>
                    <a:lstStyle/>
                    <a:p>
                      <a:pPr marL="0" marR="0" fontAlgn="b">
                        <a:lnSpc>
                          <a:spcPts val="1145"/>
                        </a:lnSpc>
                        <a:spcBef>
                          <a:spcPts val="0"/>
                        </a:spcBef>
                        <a:spcAft>
                          <a:spcPts val="0"/>
                        </a:spcAft>
                      </a:pPr>
                      <a:r>
                        <a:rPr lang="en-US" sz="1400" kern="1200" dirty="0">
                          <a:effectLst/>
                        </a:rPr>
                        <a:t> </a:t>
                      </a:r>
                      <a:endParaRPr lang="en-US" sz="1400" dirty="0">
                        <a:effectLst/>
                        <a:latin typeface="Calibri"/>
                        <a:ea typeface="Calibri"/>
                        <a:cs typeface="Times New Roman"/>
                      </a:endParaRPr>
                    </a:p>
                  </a:txBody>
                  <a:tcPr marL="8255" marR="8255" marT="8255" marB="0" anchor="b"/>
                </a:tc>
                <a:tc>
                  <a:txBody>
                    <a:bodyPr/>
                    <a:lstStyle/>
                    <a:p>
                      <a:pPr marL="0" marR="0" fontAlgn="b">
                        <a:lnSpc>
                          <a:spcPts val="1145"/>
                        </a:lnSpc>
                        <a:spcBef>
                          <a:spcPts val="0"/>
                        </a:spcBef>
                        <a:spcAft>
                          <a:spcPts val="0"/>
                        </a:spcAft>
                      </a:pPr>
                      <a:r>
                        <a:rPr lang="en-US" sz="1400" b="1" kern="1200" dirty="0">
                          <a:effectLst/>
                        </a:rPr>
                        <a:t>PROJECTED TOTAL</a:t>
                      </a:r>
                      <a:endParaRPr lang="en-US" sz="1400" b="1" dirty="0">
                        <a:effectLst/>
                        <a:latin typeface="Calibri"/>
                        <a:ea typeface="Calibri"/>
                        <a:cs typeface="Times New Roman"/>
                      </a:endParaRPr>
                    </a:p>
                  </a:txBody>
                  <a:tcPr marL="8255" marR="8255" marT="8255" marB="0" anchor="b"/>
                </a:tc>
                <a:tc>
                  <a:txBody>
                    <a:bodyPr/>
                    <a:lstStyle/>
                    <a:p>
                      <a:pPr marL="0" marR="0" algn="ctr" fontAlgn="b">
                        <a:lnSpc>
                          <a:spcPts val="1145"/>
                        </a:lnSpc>
                        <a:spcBef>
                          <a:spcPts val="0"/>
                        </a:spcBef>
                        <a:spcAft>
                          <a:spcPts val="0"/>
                        </a:spcAft>
                      </a:pPr>
                      <a:r>
                        <a:rPr lang="en-US" sz="1400" b="1" kern="1200" dirty="0">
                          <a:effectLst/>
                        </a:rPr>
                        <a:t>$33,767,780.05</a:t>
                      </a:r>
                      <a:endParaRPr lang="en-US" sz="1400" b="1" dirty="0">
                        <a:effectLst/>
                        <a:latin typeface="Calibri"/>
                        <a:ea typeface="Calibri"/>
                        <a:cs typeface="Times New Roman"/>
                      </a:endParaRPr>
                    </a:p>
                  </a:txBody>
                  <a:tcPr marL="8255" marR="8255" marT="8255" marB="0" anchor="b"/>
                </a:tc>
              </a:tr>
            </a:tbl>
          </a:graphicData>
        </a:graphic>
      </p:graphicFrame>
    </p:spTree>
    <p:extLst>
      <p:ext uri="{BB962C8B-B14F-4D97-AF65-F5344CB8AC3E}">
        <p14:creationId xmlns:p14="http://schemas.microsoft.com/office/powerpoint/2010/main" val="1582692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28</a:t>
            </a:fld>
            <a:endParaRPr lang="en-US" dirty="0"/>
          </a:p>
        </p:txBody>
      </p:sp>
      <p:sp>
        <p:nvSpPr>
          <p:cNvPr id="4" name="Title 1"/>
          <p:cNvSpPr>
            <a:spLocks noGrp="1"/>
          </p:cNvSpPr>
          <p:nvPr>
            <p:ph type="title"/>
          </p:nvPr>
        </p:nvSpPr>
        <p:spPr>
          <a:xfrm>
            <a:off x="304800" y="76200"/>
            <a:ext cx="8353425" cy="461665"/>
          </a:xfrm>
        </p:spPr>
        <p:txBody>
          <a:bodyPr/>
          <a:lstStyle/>
          <a:p>
            <a:r>
              <a:rPr lang="en-US" dirty="0" smtClean="0"/>
              <a:t>QIC Service Life Assessment	</a:t>
            </a:r>
            <a:endParaRPr lang="en-US" dirty="0"/>
          </a:p>
        </p:txBody>
      </p:sp>
      <p:sp>
        <p:nvSpPr>
          <p:cNvPr id="5" name="object 8"/>
          <p:cNvSpPr/>
          <p:nvPr/>
        </p:nvSpPr>
        <p:spPr>
          <a:xfrm>
            <a:off x="4114800" y="762000"/>
            <a:ext cx="4706873" cy="5429843"/>
          </a:xfrm>
          <a:prstGeom prst="rect">
            <a:avLst/>
          </a:prstGeom>
          <a:blipFill>
            <a:blip r:embed="rId2" cstate="print"/>
            <a:stretch>
              <a:fillRect/>
            </a:stretch>
          </a:blipFill>
        </p:spPr>
        <p:txBody>
          <a:bodyPr wrap="square" lIns="0" tIns="0" rIns="0" bIns="0" rtlCol="0">
            <a:noAutofit/>
          </a:bodyPr>
          <a:lstStyle/>
          <a:p>
            <a:endParaRPr/>
          </a:p>
        </p:txBody>
      </p:sp>
      <p:sp>
        <p:nvSpPr>
          <p:cNvPr id="6" name="object 10"/>
          <p:cNvSpPr txBox="1"/>
          <p:nvPr/>
        </p:nvSpPr>
        <p:spPr>
          <a:xfrm>
            <a:off x="152400" y="2362200"/>
            <a:ext cx="3886200" cy="2362200"/>
          </a:xfrm>
          <a:prstGeom prst="rect">
            <a:avLst/>
          </a:prstGeom>
        </p:spPr>
        <p:txBody>
          <a:bodyPr vert="horz" wrap="square" lIns="0" tIns="0" rIns="0" bIns="0" rtlCol="0">
            <a:noAutofit/>
          </a:bodyPr>
          <a:lstStyle/>
          <a:p>
            <a:pPr marL="210185" marR="12700" indent="-198120">
              <a:lnSpc>
                <a:spcPct val="100000"/>
              </a:lnSpc>
            </a:pPr>
            <a:r>
              <a:rPr sz="1800" b="1" spc="-10" dirty="0" smtClean="0">
                <a:latin typeface="Franklin Gothic Book" panose="020B0503020102020204" pitchFamily="34" charset="0"/>
                <a:cs typeface="Candara"/>
              </a:rPr>
              <a:t>Condition</a:t>
            </a:r>
            <a:r>
              <a:rPr sz="1800" b="1" spc="-25" dirty="0" smtClean="0">
                <a:latin typeface="Franklin Gothic Book" panose="020B0503020102020204" pitchFamily="34" charset="0"/>
                <a:cs typeface="Candara"/>
              </a:rPr>
              <a:t> </a:t>
            </a:r>
            <a:r>
              <a:rPr sz="1800" b="1" spc="-5" dirty="0" smtClean="0">
                <a:latin typeface="Franklin Gothic Book" panose="020B0503020102020204" pitchFamily="34" charset="0"/>
                <a:cs typeface="Candara"/>
              </a:rPr>
              <a:t>an</a:t>
            </a:r>
            <a:r>
              <a:rPr sz="1800" b="1" spc="0" dirty="0" smtClean="0">
                <a:latin typeface="Franklin Gothic Book" panose="020B0503020102020204" pitchFamily="34" charset="0"/>
                <a:cs typeface="Candara"/>
              </a:rPr>
              <a:t>d</a:t>
            </a:r>
            <a:r>
              <a:rPr sz="1800" b="1" spc="-10" dirty="0" smtClean="0">
                <a:latin typeface="Franklin Gothic Book" panose="020B0503020102020204" pitchFamily="34" charset="0"/>
                <a:cs typeface="Candara"/>
              </a:rPr>
              <a:t> </a:t>
            </a:r>
            <a:r>
              <a:rPr sz="1800" b="1" spc="0" dirty="0" smtClean="0">
                <a:latin typeface="Franklin Gothic Book" panose="020B0503020102020204" pitchFamily="34" charset="0"/>
                <a:cs typeface="Candara"/>
              </a:rPr>
              <a:t>Service</a:t>
            </a:r>
            <a:r>
              <a:rPr sz="1800" b="1" spc="-25" dirty="0" smtClean="0">
                <a:latin typeface="Franklin Gothic Book" panose="020B0503020102020204" pitchFamily="34" charset="0"/>
                <a:cs typeface="Candara"/>
              </a:rPr>
              <a:t> </a:t>
            </a:r>
            <a:r>
              <a:rPr sz="1800" b="1" spc="0" dirty="0" smtClean="0">
                <a:latin typeface="Franklin Gothic Book" panose="020B0503020102020204" pitchFamily="34" charset="0"/>
                <a:cs typeface="Candara"/>
              </a:rPr>
              <a:t>Life Assessment</a:t>
            </a:r>
            <a:r>
              <a:rPr sz="1800" b="1" spc="-30" dirty="0" smtClean="0">
                <a:latin typeface="Franklin Gothic Book" panose="020B0503020102020204" pitchFamily="34" charset="0"/>
                <a:cs typeface="Candara"/>
              </a:rPr>
              <a:t> </a:t>
            </a:r>
            <a:r>
              <a:rPr sz="1800" b="1" spc="-5" dirty="0" smtClean="0">
                <a:latin typeface="Franklin Gothic Book" panose="020B0503020102020204" pitchFamily="34" charset="0"/>
                <a:cs typeface="Candara"/>
              </a:rPr>
              <a:t>(08/2009)</a:t>
            </a:r>
            <a:endParaRPr lang="en-US" sz="1800" b="1" spc="-5" dirty="0" smtClean="0">
              <a:latin typeface="Franklin Gothic Book" panose="020B0503020102020204" pitchFamily="34" charset="0"/>
              <a:cs typeface="Candara"/>
            </a:endParaRPr>
          </a:p>
          <a:p>
            <a:pPr marL="210185" marR="12700" indent="-198120">
              <a:lnSpc>
                <a:spcPct val="100000"/>
              </a:lnSpc>
            </a:pPr>
            <a:endParaRPr lang="en-US" spc="-5" dirty="0">
              <a:latin typeface="Franklin Gothic Book" panose="020B0503020102020204" pitchFamily="34" charset="0"/>
              <a:cs typeface="Candara"/>
            </a:endParaRPr>
          </a:p>
          <a:p>
            <a:pPr marL="297815" marR="12700" indent="-285750">
              <a:lnSpc>
                <a:spcPct val="100000"/>
              </a:lnSpc>
              <a:buFont typeface="Wingdings" panose="05000000000000000000" pitchFamily="2" charset="2"/>
              <a:buChar char="§"/>
            </a:pPr>
            <a:r>
              <a:rPr lang="en-US" dirty="0" smtClean="0"/>
              <a:t>Based </a:t>
            </a:r>
            <a:r>
              <a:rPr lang="en-US" dirty="0"/>
              <a:t>on the assessment findings, the Causeway is in good condition considering its age and service environment. </a:t>
            </a:r>
            <a:endParaRPr lang="en-US" sz="1800" spc="-5" dirty="0" smtClean="0">
              <a:latin typeface="Franklin Gothic Book" panose="020B0503020102020204" pitchFamily="34" charset="0"/>
              <a:cs typeface="Candara"/>
            </a:endParaRPr>
          </a:p>
          <a:p>
            <a:pPr marL="210185" marR="12700" indent="-198120">
              <a:lnSpc>
                <a:spcPct val="100000"/>
              </a:lnSpc>
            </a:pPr>
            <a:endParaRPr sz="1800" dirty="0">
              <a:latin typeface="Franklin Gothic Book" panose="020B0503020102020204" pitchFamily="34" charset="0"/>
              <a:cs typeface="Candara"/>
            </a:endParaRPr>
          </a:p>
        </p:txBody>
      </p:sp>
      <p:sp>
        <p:nvSpPr>
          <p:cNvPr id="7" name="Rectangle 6"/>
          <p:cNvSpPr/>
          <p:nvPr/>
        </p:nvSpPr>
        <p:spPr>
          <a:xfrm>
            <a:off x="381000" y="3292255"/>
            <a:ext cx="6705600" cy="369332"/>
          </a:xfrm>
          <a:prstGeom prst="rect">
            <a:avLst/>
          </a:prstGeom>
        </p:spPr>
        <p:txBody>
          <a:bodyPr wrap="square">
            <a:spAutoFit/>
          </a:bodyPr>
          <a:lstStyle/>
          <a:p>
            <a:r>
              <a:rPr lang="en-US" dirty="0" smtClean="0"/>
              <a:t> </a:t>
            </a:r>
            <a:endParaRPr lang="en-US" dirty="0"/>
          </a:p>
        </p:txBody>
      </p:sp>
    </p:spTree>
    <p:extLst>
      <p:ext uri="{BB962C8B-B14F-4D97-AF65-F5344CB8AC3E}">
        <p14:creationId xmlns:p14="http://schemas.microsoft.com/office/powerpoint/2010/main" val="270909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QIC Service Life Assessment	</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29</a:t>
            </a:fld>
            <a:endParaRPr lang="en-US" dirty="0"/>
          </a:p>
        </p:txBody>
      </p:sp>
      <p:sp>
        <p:nvSpPr>
          <p:cNvPr id="4" name="Rectangle 3"/>
          <p:cNvSpPr/>
          <p:nvPr/>
        </p:nvSpPr>
        <p:spPr>
          <a:xfrm>
            <a:off x="533400" y="761998"/>
            <a:ext cx="8153400" cy="5493812"/>
          </a:xfrm>
          <a:prstGeom prst="rect">
            <a:avLst/>
          </a:prstGeom>
        </p:spPr>
        <p:txBody>
          <a:bodyPr wrap="square">
            <a:spAutoFit/>
          </a:bodyPr>
          <a:lstStyle/>
          <a:p>
            <a:r>
              <a:rPr lang="en-US" b="1" dirty="0" smtClean="0"/>
              <a:t>Strategies </a:t>
            </a:r>
            <a:r>
              <a:rPr lang="en-US" b="1" dirty="0"/>
              <a:t>For Extending the Life of the </a:t>
            </a:r>
            <a:r>
              <a:rPr lang="en-US" b="1" dirty="0" smtClean="0"/>
              <a:t>Structure:</a:t>
            </a:r>
          </a:p>
          <a:p>
            <a:pPr lvl="0"/>
            <a:endParaRPr lang="en-US" dirty="0"/>
          </a:p>
          <a:p>
            <a:pPr marL="342900" lvl="0" indent="-342900">
              <a:buFont typeface="+mj-lt"/>
              <a:buAutoNum type="arabicPeriod"/>
            </a:pPr>
            <a:r>
              <a:rPr lang="en-US" dirty="0" smtClean="0"/>
              <a:t>Not </a:t>
            </a:r>
            <a:r>
              <a:rPr lang="en-US" dirty="0"/>
              <a:t>employing any significant remediation </a:t>
            </a:r>
            <a:r>
              <a:rPr lang="en-US" dirty="0" smtClean="0"/>
              <a:t>efforts and only continuing with “routine” maintenance.</a:t>
            </a:r>
          </a:p>
          <a:p>
            <a:pPr marL="342900" lvl="0" indent="-342900">
              <a:buFont typeface="+mj-lt"/>
              <a:buAutoNum type="arabicPeriod"/>
            </a:pPr>
            <a:endParaRPr lang="en-US" dirty="0" smtClean="0"/>
          </a:p>
          <a:p>
            <a:pPr marL="342900" lvl="0" indent="-342900">
              <a:buFont typeface="+mj-lt"/>
              <a:buAutoNum type="arabicPeriod"/>
            </a:pPr>
            <a:r>
              <a:rPr lang="en-US" dirty="0" smtClean="0"/>
              <a:t>Employing both remediation and routine maintenance efforts to optimize the service life relative to cost.</a:t>
            </a:r>
          </a:p>
          <a:p>
            <a:pPr marL="342900" lvl="0" indent="-342900">
              <a:buFont typeface="+mj-lt"/>
              <a:buAutoNum type="arabicPeriod"/>
            </a:pPr>
            <a:endParaRPr lang="en-US" dirty="0" smtClean="0"/>
          </a:p>
          <a:p>
            <a:pPr marL="342900" lvl="0" indent="-342900">
              <a:buFont typeface="+mj-lt"/>
              <a:buAutoNum type="arabicPeriod"/>
            </a:pPr>
            <a:r>
              <a:rPr lang="en-US" dirty="0" smtClean="0"/>
              <a:t>Employing comprehensive remediation efforts to extend the service life of the beams and lower substructure elements to approximately that of the other elements.</a:t>
            </a:r>
          </a:p>
          <a:p>
            <a:pPr lvl="0"/>
            <a:endParaRPr lang="en-US" dirty="0" smtClean="0"/>
          </a:p>
          <a:p>
            <a:pPr marL="285750" indent="-285750">
              <a:lnSpc>
                <a:spcPct val="150000"/>
              </a:lnSpc>
              <a:buFont typeface="Arial" pitchFamily="34" charset="0"/>
              <a:buChar char="•"/>
            </a:pPr>
            <a:r>
              <a:rPr lang="en-US" dirty="0" smtClean="0"/>
              <a:t>Present </a:t>
            </a:r>
            <a:r>
              <a:rPr lang="en-US" dirty="0"/>
              <a:t>estimated cost for QIC Replacement is ~ $ 125 </a:t>
            </a:r>
            <a:r>
              <a:rPr lang="en-US" dirty="0" smtClean="0"/>
              <a:t>M. (2009)</a:t>
            </a:r>
          </a:p>
          <a:p>
            <a:pPr marL="285750" indent="-285750">
              <a:lnSpc>
                <a:spcPct val="150000"/>
              </a:lnSpc>
              <a:buFont typeface="Arial" pitchFamily="34" charset="0"/>
              <a:buChar char="•"/>
            </a:pPr>
            <a:r>
              <a:rPr lang="en-US" dirty="0" smtClean="0"/>
              <a:t>Service </a:t>
            </a:r>
            <a:r>
              <a:rPr lang="en-US" dirty="0"/>
              <a:t>Life – bridge able to satisfy state legal load of </a:t>
            </a:r>
            <a:r>
              <a:rPr lang="en-US" dirty="0" smtClean="0"/>
              <a:t>80,000 pounds.</a:t>
            </a:r>
            <a:r>
              <a:rPr lang="en-US" dirty="0"/>
              <a:t>  </a:t>
            </a:r>
            <a:r>
              <a:rPr lang="en-US" dirty="0" smtClean="0"/>
              <a:t>TxDOT’s goal is to avoid </a:t>
            </a:r>
            <a:r>
              <a:rPr lang="en-US" dirty="0"/>
              <a:t>load posting of </a:t>
            </a:r>
            <a:r>
              <a:rPr lang="en-US" dirty="0" smtClean="0"/>
              <a:t>bridge.</a:t>
            </a:r>
          </a:p>
          <a:p>
            <a:pPr marL="285750" indent="-285750">
              <a:lnSpc>
                <a:spcPct val="150000"/>
              </a:lnSpc>
              <a:buFont typeface="Arial" pitchFamily="34" charset="0"/>
              <a:buChar char="•"/>
            </a:pPr>
            <a:r>
              <a:rPr lang="en-US" dirty="0" smtClean="0"/>
              <a:t>No </a:t>
            </a:r>
            <a:r>
              <a:rPr lang="en-US" dirty="0"/>
              <a:t>significant maintenance remedies performed for </a:t>
            </a:r>
            <a:r>
              <a:rPr lang="en-US" dirty="0" smtClean="0"/>
              <a:t>the first 20 years (1974 to 1995).</a:t>
            </a:r>
            <a:endParaRPr lang="en-US" dirty="0"/>
          </a:p>
        </p:txBody>
      </p:sp>
    </p:spTree>
    <p:extLst>
      <p:ext uri="{BB962C8B-B14F-4D97-AF65-F5344CB8AC3E}">
        <p14:creationId xmlns:p14="http://schemas.microsoft.com/office/powerpoint/2010/main" val="275536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1000"/>
                                        <p:tgtEl>
                                          <p:spTgt spid="4">
                                            <p:txEl>
                                              <p:pRg st="9" end="9"/>
                                            </p:txEl>
                                          </p:spTgt>
                                        </p:tgtEl>
                                      </p:cBhvr>
                                    </p:animEffect>
                                    <p:anim calcmode="lin" valueType="num">
                                      <p:cBhvr>
                                        <p:cTn id="4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10" end="10"/>
                                            </p:txEl>
                                          </p:spTgt>
                                        </p:tgtEl>
                                        <p:attrNameLst>
                                          <p:attrName>style.visibility</p:attrName>
                                        </p:attrNameLst>
                                      </p:cBhvr>
                                      <p:to>
                                        <p:strVal val="visible"/>
                                      </p:to>
                                    </p:set>
                                    <p:animEffect transition="in" filter="fade">
                                      <p:cBhvr>
                                        <p:cTn id="49" dur="1000"/>
                                        <p:tgtEl>
                                          <p:spTgt spid="4">
                                            <p:txEl>
                                              <p:pRg st="10" end="10"/>
                                            </p:txEl>
                                          </p:spTgt>
                                        </p:tgtEl>
                                      </p:cBhvr>
                                    </p:animEffect>
                                    <p:anim calcmode="lin" valueType="num">
                                      <p:cBhvr>
                                        <p:cTn id="50"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custDataLst>
              <p:tags r:id="rId2"/>
            </p:custDataLst>
          </p:nvPr>
        </p:nvSpPr>
        <p:spPr bwMode="auto">
          <a:xfrm rot="10800000" flipH="1" flipV="1">
            <a:off x="489136" y="3057636"/>
            <a:ext cx="6934200"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a:solidFill>
                  <a:prstClr val="black"/>
                </a:solidFill>
                <a:latin typeface="Franklin Gothic Book" pitchFamily="34" charset="0"/>
              </a:rPr>
              <a:t>Questions</a:t>
            </a:r>
          </a:p>
        </p:txBody>
      </p:sp>
      <p:graphicFrame>
        <p:nvGraphicFramePr>
          <p:cNvPr id="61" name="Object 60" hidden="1"/>
          <p:cNvGraphicFramePr>
            <a:graphicFrameLocks/>
          </p:cNvGraphicFramePr>
          <p:nvPr>
            <p:custDataLst>
              <p:tags r:id="rId3"/>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52620" name="think-cell Slide" r:id="rId19" imgW="0" imgH="0" progId="">
                  <p:embed/>
                </p:oleObj>
              </mc:Choice>
              <mc:Fallback>
                <p:oleObj name="think-cell Slide" r:id="rId19"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Isosceles Triangle 31"/>
          <p:cNvSpPr/>
          <p:nvPr/>
        </p:nvSpPr>
        <p:spPr>
          <a:xfrm rot="10800000">
            <a:off x="341312" y="1535906"/>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5" name="Title 4"/>
          <p:cNvSpPr>
            <a:spLocks noGrp="1"/>
          </p:cNvSpPr>
          <p:nvPr>
            <p:ph type="title"/>
            <p:custDataLst>
              <p:tags r:id="rId4"/>
            </p:custDataLst>
          </p:nvPr>
        </p:nvSpPr>
        <p:spPr>
          <a:xfrm>
            <a:off x="301752" y="73152"/>
            <a:ext cx="8353425" cy="461665"/>
          </a:xfrm>
        </p:spPr>
        <p:txBody>
          <a:bodyPr/>
          <a:lstStyle/>
          <a:p>
            <a:r>
              <a:rPr lang="en-US" dirty="0" smtClean="0"/>
              <a:t>Table of contents</a:t>
            </a:r>
            <a:endParaRPr lang="en-US" dirty="0"/>
          </a:p>
        </p:txBody>
      </p:sp>
      <p:sp>
        <p:nvSpPr>
          <p:cNvPr id="4" name="Slide Number Placeholder 3"/>
          <p:cNvSpPr>
            <a:spLocks noGrp="1"/>
          </p:cNvSpPr>
          <p:nvPr>
            <p:ph type="sldNum" sz="quarter" idx="4"/>
            <p:custDataLst>
              <p:tags r:id="rId5"/>
            </p:custDataLst>
          </p:nvPr>
        </p:nvSpPr>
        <p:spPr/>
        <p:txBody>
          <a:bodyPr/>
          <a:lstStyle/>
          <a:p>
            <a:pPr lvl="1"/>
            <a:fld id="{126B356D-DBE9-445A-9C43-3D3F41468F04}" type="slidenum">
              <a:rPr lang="en-US" smtClean="0"/>
              <a:pPr lvl="1"/>
              <a:t>3</a:t>
            </a:fld>
            <a:endParaRPr lang="en-US" dirty="0"/>
          </a:p>
        </p:txBody>
      </p:sp>
      <p:sp>
        <p:nvSpPr>
          <p:cNvPr id="45" name="Rectangle 44"/>
          <p:cNvSpPr/>
          <p:nvPr>
            <p:custDataLst>
              <p:tags r:id="rId6"/>
            </p:custDataLst>
          </p:nvPr>
        </p:nvSpPr>
        <p:spPr bwMode="auto">
          <a:xfrm>
            <a:off x="7848601" y="1733131"/>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60-61</a:t>
            </a:r>
            <a:endParaRPr lang="en-US" dirty="0">
              <a:solidFill>
                <a:prstClr val="black"/>
              </a:solidFill>
              <a:latin typeface="Franklin Gothic Book" pitchFamily="34" charset="0"/>
            </a:endParaRPr>
          </a:p>
        </p:txBody>
      </p:sp>
      <p:sp>
        <p:nvSpPr>
          <p:cNvPr id="46" name="Rectangle 45"/>
          <p:cNvSpPr/>
          <p:nvPr>
            <p:custDataLst>
              <p:tags r:id="rId7"/>
            </p:custDataLst>
          </p:nvPr>
        </p:nvSpPr>
        <p:spPr bwMode="auto">
          <a:xfrm>
            <a:off x="7848601" y="2400146"/>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62</a:t>
            </a:r>
            <a:endParaRPr lang="en-US" dirty="0">
              <a:solidFill>
                <a:prstClr val="black"/>
              </a:solidFill>
              <a:latin typeface="Franklin Gothic Book" pitchFamily="34" charset="0"/>
            </a:endParaRPr>
          </a:p>
        </p:txBody>
      </p:sp>
      <p:sp>
        <p:nvSpPr>
          <p:cNvPr id="50" name="Rectangle 49"/>
          <p:cNvSpPr/>
          <p:nvPr>
            <p:custDataLst>
              <p:tags r:id="rId8"/>
            </p:custDataLst>
          </p:nvPr>
        </p:nvSpPr>
        <p:spPr bwMode="auto">
          <a:xfrm>
            <a:off x="7848601" y="3067161"/>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63</a:t>
            </a:r>
            <a:endParaRPr lang="en-US" dirty="0">
              <a:solidFill>
                <a:prstClr val="black"/>
              </a:solidFill>
              <a:latin typeface="Franklin Gothic Book" pitchFamily="34" charset="0"/>
            </a:endParaRPr>
          </a:p>
        </p:txBody>
      </p:sp>
      <p:sp>
        <p:nvSpPr>
          <p:cNvPr id="53" name="Rectangle 52"/>
          <p:cNvSpPr/>
          <p:nvPr>
            <p:custDataLst>
              <p:tags r:id="rId9"/>
            </p:custDataLst>
          </p:nvPr>
        </p:nvSpPr>
        <p:spPr bwMode="auto">
          <a:xfrm>
            <a:off x="7848600" y="1066116"/>
            <a:ext cx="953487"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0" tIns="0" rIns="0" bIns="0" numCol="1" anchor="ctr"/>
          <a:lstStyle/>
          <a:p>
            <a:pPr algn="ct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57-59</a:t>
            </a:r>
            <a:endParaRPr lang="en-US" dirty="0">
              <a:solidFill>
                <a:prstClr val="black"/>
              </a:solidFill>
              <a:latin typeface="Franklin Gothic Book" pitchFamily="34" charset="0"/>
            </a:endParaRPr>
          </a:p>
        </p:txBody>
      </p:sp>
      <p:sp>
        <p:nvSpPr>
          <p:cNvPr id="9" name="Rectangle 8"/>
          <p:cNvSpPr/>
          <p:nvPr>
            <p:custDataLst>
              <p:tags r:id="rId10"/>
            </p:custDataLst>
          </p:nvPr>
        </p:nvSpPr>
        <p:spPr bwMode="auto">
          <a:xfrm rot="10800000" flipH="1" flipV="1">
            <a:off x="479611" y="1066116"/>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Fracture Critical Inspection</a:t>
            </a:r>
            <a:endParaRPr lang="en-US" dirty="0">
              <a:solidFill>
                <a:prstClr val="black"/>
              </a:solidFill>
              <a:latin typeface="Franklin Gothic Book" pitchFamily="34" charset="0"/>
            </a:endParaRPr>
          </a:p>
        </p:txBody>
      </p:sp>
      <p:sp>
        <p:nvSpPr>
          <p:cNvPr id="47" name="Rectangle 46"/>
          <p:cNvSpPr/>
          <p:nvPr>
            <p:custDataLst>
              <p:tags r:id="rId11"/>
            </p:custDataLst>
          </p:nvPr>
        </p:nvSpPr>
        <p:spPr bwMode="auto">
          <a:xfrm rot="10800000" flipH="1" flipV="1">
            <a:off x="479611" y="1733131"/>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endParaRPr lang="en-US" dirty="0" smtClean="0">
              <a:solidFill>
                <a:prstClr val="black"/>
              </a:solidFill>
              <a:latin typeface="Franklin Gothic Book" pitchFamily="34" charset="0"/>
            </a:endParaRPr>
          </a:p>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Reasons </a:t>
            </a:r>
            <a:r>
              <a:rPr lang="en-US" dirty="0">
                <a:solidFill>
                  <a:prstClr val="black"/>
                </a:solidFill>
                <a:latin typeface="Franklin Gothic Book" pitchFamily="34" charset="0"/>
              </a:rPr>
              <a:t>for QIC in Good Condition</a:t>
            </a:r>
          </a:p>
          <a:p>
            <a:pPr>
              <a:lnSpc>
                <a:spcPct val="120000"/>
              </a:lnSpc>
              <a:spcBef>
                <a:spcPct val="20000"/>
              </a:spcBef>
              <a:spcAft>
                <a:spcPts val="400"/>
              </a:spcAft>
              <a:buClr>
                <a:srgbClr val="B51821"/>
              </a:buClr>
              <a:buSzPct val="100000"/>
              <a:defRPr/>
            </a:pPr>
            <a:endParaRPr lang="en-US" dirty="0">
              <a:solidFill>
                <a:prstClr val="black"/>
              </a:solidFill>
              <a:latin typeface="Franklin Gothic Book" pitchFamily="34" charset="0"/>
            </a:endParaRPr>
          </a:p>
        </p:txBody>
      </p:sp>
      <p:sp>
        <p:nvSpPr>
          <p:cNvPr id="56" name="Rectangle 55"/>
          <p:cNvSpPr/>
          <p:nvPr>
            <p:custDataLst>
              <p:tags r:id="rId12"/>
            </p:custDataLst>
          </p:nvPr>
        </p:nvSpPr>
        <p:spPr bwMode="auto">
          <a:xfrm rot="10800000" flipH="1" flipV="1">
            <a:off x="479611" y="2400146"/>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TxDOT’s Plan Moving Forward</a:t>
            </a:r>
            <a:endParaRPr lang="en-US" dirty="0">
              <a:solidFill>
                <a:prstClr val="black"/>
              </a:solidFill>
              <a:latin typeface="Franklin Gothic Book" pitchFamily="34" charset="0"/>
            </a:endParaRPr>
          </a:p>
        </p:txBody>
      </p:sp>
      <p:sp>
        <p:nvSpPr>
          <p:cNvPr id="10" name="Freeform 12"/>
          <p:cNvSpPr>
            <a:spLocks/>
          </p:cNvSpPr>
          <p:nvPr>
            <p:custDataLst>
              <p:tags r:id="rId13"/>
            </p:custDataLst>
          </p:nvPr>
        </p:nvSpPr>
        <p:spPr bwMode="auto">
          <a:xfrm rot="10800000" flipH="1" flipV="1">
            <a:off x="333376" y="1066116"/>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dirty="0">
                <a:solidFill>
                  <a:prstClr val="white"/>
                </a:solidFill>
                <a:latin typeface="Franklin Gothic Demi" panose="020B0703020102020204" pitchFamily="34" charset="0"/>
              </a:rPr>
              <a:t>8</a:t>
            </a:r>
            <a:endParaRPr lang="en-US" dirty="0" smtClean="0">
              <a:solidFill>
                <a:prstClr val="white"/>
              </a:solidFill>
              <a:latin typeface="Franklin Gothic Demi" panose="020B0703020102020204" pitchFamily="34" charset="0"/>
            </a:endParaRPr>
          </a:p>
        </p:txBody>
      </p:sp>
      <p:sp>
        <p:nvSpPr>
          <p:cNvPr id="66" name="Freeform 12"/>
          <p:cNvSpPr>
            <a:spLocks/>
          </p:cNvSpPr>
          <p:nvPr>
            <p:custDataLst>
              <p:tags r:id="rId14"/>
            </p:custDataLst>
          </p:nvPr>
        </p:nvSpPr>
        <p:spPr bwMode="auto">
          <a:xfrm rot="10800000" flipH="1" flipV="1">
            <a:off x="333376" y="1733131"/>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dirty="0" smtClean="0">
                <a:solidFill>
                  <a:prstClr val="white"/>
                </a:solidFill>
                <a:latin typeface="Franklin Gothic Demi" panose="020B0703020102020204" pitchFamily="34" charset="0"/>
              </a:rPr>
              <a:t>9</a:t>
            </a:r>
            <a:endParaRPr lang="en-US" dirty="0">
              <a:solidFill>
                <a:prstClr val="white"/>
              </a:solidFill>
              <a:latin typeface="Franklin Gothic Demi" panose="020B0703020102020204" pitchFamily="34" charset="0"/>
            </a:endParaRPr>
          </a:p>
        </p:txBody>
      </p:sp>
      <p:sp>
        <p:nvSpPr>
          <p:cNvPr id="67" name="Freeform 12"/>
          <p:cNvSpPr>
            <a:spLocks/>
          </p:cNvSpPr>
          <p:nvPr>
            <p:custDataLst>
              <p:tags r:id="rId15"/>
            </p:custDataLst>
          </p:nvPr>
        </p:nvSpPr>
        <p:spPr bwMode="auto">
          <a:xfrm rot="10800000" flipH="1" flipV="1">
            <a:off x="333375" y="2400146"/>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dirty="0" smtClean="0">
                <a:solidFill>
                  <a:prstClr val="white"/>
                </a:solidFill>
                <a:latin typeface="Franklin Gothic Demi" panose="020B0703020102020204" pitchFamily="34" charset="0"/>
              </a:rPr>
              <a:t>10</a:t>
            </a:r>
            <a:endParaRPr lang="en-US" dirty="0">
              <a:solidFill>
                <a:prstClr val="white"/>
              </a:solidFill>
              <a:latin typeface="Franklin Gothic Demi" panose="020B0703020102020204" pitchFamily="34" charset="0"/>
            </a:endParaRPr>
          </a:p>
        </p:txBody>
      </p:sp>
      <p:sp>
        <p:nvSpPr>
          <p:cNvPr id="68" name="Freeform 12"/>
          <p:cNvSpPr>
            <a:spLocks/>
          </p:cNvSpPr>
          <p:nvPr>
            <p:custDataLst>
              <p:tags r:id="rId16"/>
            </p:custDataLst>
          </p:nvPr>
        </p:nvSpPr>
        <p:spPr bwMode="auto">
          <a:xfrm rot="10800000" flipH="1" flipV="1">
            <a:off x="333375" y="3067161"/>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dirty="0" smtClean="0">
                <a:solidFill>
                  <a:prstClr val="white"/>
                </a:solidFill>
                <a:latin typeface="Franklin Gothic Demi" panose="020B0703020102020204" pitchFamily="34" charset="0"/>
              </a:rPr>
              <a:t>11</a:t>
            </a:r>
            <a:endParaRPr lang="en-US" dirty="0">
              <a:solidFill>
                <a:prstClr val="white"/>
              </a:solidFill>
              <a:latin typeface="Franklin Gothic Demi" panose="020B0703020102020204" pitchFamily="34" charset="0"/>
            </a:endParaRPr>
          </a:p>
        </p:txBody>
      </p:sp>
      <p:sp>
        <p:nvSpPr>
          <p:cNvPr id="33" name="Isosceles Triangle 32"/>
          <p:cNvSpPr/>
          <p:nvPr/>
        </p:nvSpPr>
        <p:spPr>
          <a:xfrm rot="10800000">
            <a:off x="341312" y="2209800"/>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34" name="Isosceles Triangle 33"/>
          <p:cNvSpPr/>
          <p:nvPr/>
        </p:nvSpPr>
        <p:spPr>
          <a:xfrm rot="10800000">
            <a:off x="341312" y="2865120"/>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35" name="Isosceles Triangle 34"/>
          <p:cNvSpPr/>
          <p:nvPr/>
        </p:nvSpPr>
        <p:spPr>
          <a:xfrm rot="10800000">
            <a:off x="341312" y="3543300"/>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Tree>
    <p:extLst>
      <p:ext uri="{BB962C8B-B14F-4D97-AF65-F5344CB8AC3E}">
        <p14:creationId xmlns:p14="http://schemas.microsoft.com/office/powerpoint/2010/main" val="19031957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QIC Service Life Assessment</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30</a:t>
            </a:fld>
            <a:endParaRPr lang="en-US" dirty="0"/>
          </a:p>
        </p:txBody>
      </p:sp>
      <p:pic>
        <p:nvPicPr>
          <p:cNvPr id="182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399" y="762000"/>
            <a:ext cx="6553201"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8848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 1</a:t>
            </a:r>
            <a:endParaRPr lang="en-US" dirty="0"/>
          </a:p>
        </p:txBody>
      </p:sp>
      <p:sp>
        <p:nvSpPr>
          <p:cNvPr id="3" name="Slide Number Placeholder 2"/>
          <p:cNvSpPr>
            <a:spLocks noGrp="1"/>
          </p:cNvSpPr>
          <p:nvPr>
            <p:ph type="sldNum" sz="quarter" idx="4"/>
          </p:nvPr>
        </p:nvSpPr>
        <p:spPr/>
        <p:txBody>
          <a:bodyPr/>
          <a:lstStyle/>
          <a:p>
            <a:pPr lvl="1"/>
            <a:fld id="{126B356D-DBE9-445A-9C43-3D3F41468F04}" type="slidenum">
              <a:rPr lang="en-US" smtClean="0"/>
              <a:pPr lvl="1"/>
              <a:t>31</a:t>
            </a:fld>
            <a:endParaRPr lang="en-US" dirty="0"/>
          </a:p>
        </p:txBody>
      </p:sp>
      <p:sp>
        <p:nvSpPr>
          <p:cNvPr id="4" name="Rectangle 3"/>
          <p:cNvSpPr/>
          <p:nvPr/>
        </p:nvSpPr>
        <p:spPr>
          <a:xfrm>
            <a:off x="533400" y="1030843"/>
            <a:ext cx="8077200" cy="5432256"/>
          </a:xfrm>
          <a:prstGeom prst="rect">
            <a:avLst/>
          </a:prstGeom>
        </p:spPr>
        <p:txBody>
          <a:bodyPr wrap="square">
            <a:spAutoFit/>
          </a:bodyPr>
          <a:lstStyle/>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Entails only normal maintenance efforts.  Pre-stressed beams are the controlling element to yield a service life up to 2023.  Total </a:t>
            </a:r>
            <a:r>
              <a:rPr lang="en-US" dirty="0">
                <a:latin typeface="Franklin Gothic Book" pitchFamily="34" charset="0"/>
                <a:cs typeface="Arial" pitchFamily="34" charset="0"/>
              </a:rPr>
              <a:t>cost for this work is estimate at </a:t>
            </a:r>
            <a:r>
              <a:rPr lang="en-US" dirty="0" smtClean="0">
                <a:latin typeface="Franklin Gothic Book" pitchFamily="34" charset="0"/>
                <a:cs typeface="Arial" pitchFamily="34" charset="0"/>
              </a:rPr>
              <a:t>$6.9M.</a:t>
            </a:r>
          </a:p>
          <a:p>
            <a:pPr marL="230188" indent="-230188">
              <a:lnSpc>
                <a:spcPct val="150000"/>
              </a:lnSpc>
              <a:spcBef>
                <a:spcPts val="600"/>
              </a:spcBef>
              <a:buClr>
                <a:schemeClr val="accent1"/>
              </a:buClr>
              <a:buFont typeface="Wingdings" pitchFamily="2" charset="2"/>
              <a:buChar char="§"/>
            </a:pPr>
            <a:r>
              <a:rPr lang="en-US" dirty="0" smtClean="0">
                <a:latin typeface="Franklin Gothic Book" pitchFamily="34" charset="0"/>
                <a:cs typeface="Arial" pitchFamily="34" charset="0"/>
              </a:rPr>
              <a:t>Repair and paint steel girders ($4,500,000)</a:t>
            </a: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Repair non-functioning CP systems and broken appurtenances ($7,500)</a:t>
            </a: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Mill and replace seal coat at Steel Girder Spans 34 through 37 ($20,000)</a:t>
            </a: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Replace deteriorated anchor bolts and guard rails with a T-4 three-bolt railing system ($627,500)</a:t>
            </a: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Remove and replace deteriorated light standards ($680,000)</a:t>
            </a: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Install additional anode connections for thermally sprayed metalized coating at each pile cap ($22,500)</a:t>
            </a: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Coat all new and existing exposed anode connections for the thermally sprayed metalized coating with epoxy ($25,500)</a:t>
            </a: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Repair and paint exposed end connections for lateral tie roads ($117,000)</a:t>
            </a: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Completed VA BPM: 6207-63-00 and CSJ 0331-04-065 (2010 to 2013)</a:t>
            </a:r>
          </a:p>
          <a:p>
            <a:pPr marL="230188" indent="-230188">
              <a:spcBef>
                <a:spcPts val="600"/>
              </a:spcBef>
              <a:buClr>
                <a:schemeClr val="accent1"/>
              </a:buClr>
              <a:buFont typeface="Wingdings" pitchFamily="2" charset="2"/>
              <a:buChar char="§"/>
            </a:pPr>
            <a:endParaRPr lang="en-US" dirty="0">
              <a:latin typeface="Franklin Gothic Book"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animEffect transition="in" filter="fade">
                                      <p:cBhvr>
                                        <p:cTn id="63" dur="1000"/>
                                        <p:tgtEl>
                                          <p:spTgt spid="4">
                                            <p:txEl>
                                              <p:pRg st="8" end="8"/>
                                            </p:txEl>
                                          </p:spTgt>
                                        </p:tgtEl>
                                      </p:cBhvr>
                                    </p:animEffect>
                                    <p:anim calcmode="lin" valueType="num">
                                      <p:cBhvr>
                                        <p:cTn id="6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9" end="9"/>
                                            </p:txEl>
                                          </p:spTgt>
                                        </p:tgtEl>
                                        <p:attrNameLst>
                                          <p:attrName>style.visibility</p:attrName>
                                        </p:attrNameLst>
                                      </p:cBhvr>
                                      <p:to>
                                        <p:strVal val="visible"/>
                                      </p:to>
                                    </p:set>
                                    <p:animEffect transition="in" filter="fade">
                                      <p:cBhvr>
                                        <p:cTn id="70" dur="1000"/>
                                        <p:tgtEl>
                                          <p:spTgt spid="4">
                                            <p:txEl>
                                              <p:pRg st="9" end="9"/>
                                            </p:txEl>
                                          </p:spTgt>
                                        </p:tgtEl>
                                      </p:cBhvr>
                                    </p:animEffect>
                                    <p:anim calcmode="lin" valueType="num">
                                      <p:cBhvr>
                                        <p:cTn id="71"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 2</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32</a:t>
            </a:fld>
            <a:endParaRPr lang="en-US" dirty="0"/>
          </a:p>
        </p:txBody>
      </p:sp>
      <p:sp>
        <p:nvSpPr>
          <p:cNvPr id="5" name="Rectangle 4"/>
          <p:cNvSpPr/>
          <p:nvPr/>
        </p:nvSpPr>
        <p:spPr>
          <a:xfrm>
            <a:off x="533400" y="1026616"/>
            <a:ext cx="8077200" cy="4154984"/>
          </a:xfrm>
          <a:prstGeom prst="rect">
            <a:avLst/>
          </a:prstGeom>
        </p:spPr>
        <p:txBody>
          <a:bodyPr wrap="square">
            <a:spAutoFit/>
          </a:bodyPr>
          <a:lstStyle/>
          <a:p>
            <a:pPr marL="230188" indent="-230188">
              <a:spcBef>
                <a:spcPts val="600"/>
              </a:spcBef>
              <a:buClr>
                <a:schemeClr val="accent1"/>
              </a:buClr>
              <a:buFont typeface="Wingdings" pitchFamily="2" charset="2"/>
              <a:buChar char="§"/>
            </a:pPr>
            <a:r>
              <a:rPr lang="en-US" dirty="0">
                <a:latin typeface="Franklin Gothic Book" pitchFamily="34" charset="0"/>
                <a:cs typeface="Arial" pitchFamily="34" charset="0"/>
              </a:rPr>
              <a:t>Includes all items captured in Option 1 and extends the service life an additional 10 to 15 years (</a:t>
            </a:r>
            <a:r>
              <a:rPr lang="en-US" dirty="0" smtClean="0">
                <a:latin typeface="Franklin Gothic Book" pitchFamily="34" charset="0"/>
                <a:cs typeface="Arial" pitchFamily="34" charset="0"/>
              </a:rPr>
              <a:t>2033).  </a:t>
            </a:r>
            <a:r>
              <a:rPr lang="en-US" dirty="0">
                <a:latin typeface="Franklin Gothic Book" pitchFamily="34" charset="0"/>
                <a:cs typeface="Arial" pitchFamily="34" charset="0"/>
              </a:rPr>
              <a:t>Again the pre-stressed beams are the controlling element.  This includes the repair and repainting of the steel unit.  This will be the fourth repainting effort  (1983, 1995, 2010, 2020+ TBD).  Total cost for this work is estimated at </a:t>
            </a:r>
            <a:r>
              <a:rPr lang="en-US" dirty="0" smtClean="0">
                <a:latin typeface="Franklin Gothic Book" pitchFamily="34" charset="0"/>
                <a:cs typeface="Arial" pitchFamily="34" charset="0"/>
              </a:rPr>
              <a:t>$14M</a:t>
            </a:r>
            <a:r>
              <a:rPr lang="en-US" dirty="0">
                <a:latin typeface="Franklin Gothic Book" pitchFamily="34" charset="0"/>
                <a:cs typeface="Arial" pitchFamily="34" charset="0"/>
              </a:rPr>
              <a:t>. </a:t>
            </a:r>
            <a:endParaRPr lang="en-US" dirty="0" smtClean="0">
              <a:latin typeface="Franklin Gothic Book" pitchFamily="34" charset="0"/>
              <a:cs typeface="Arial" pitchFamily="34" charset="0"/>
            </a:endParaRP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Perform all items in Option 1 ($6,946,600) </a:t>
            </a:r>
            <a:r>
              <a:rPr lang="en-US" dirty="0" smtClean="0">
                <a:solidFill>
                  <a:srgbClr val="00B050"/>
                </a:solidFill>
                <a:latin typeface="Franklin Gothic Book" pitchFamily="34" charset="0"/>
                <a:cs typeface="Arial" pitchFamily="34" charset="0"/>
              </a:rPr>
              <a:t>COMPLETED</a:t>
            </a: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Repair all existing spalls and major cracks elements utilizing conventional repair techniques ($1,203,750)</a:t>
            </a: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Repair end patches at all Type 54 beams ($600,000)</a:t>
            </a: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Apply a single application of a penetrating silane sealer to all exposed surfaces of the Type 54 beams and diaphragms ($802,500)</a:t>
            </a: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Repair blistered/delaminated areas of aluminum metalizing ($28,000)</a:t>
            </a: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Completed above work VIA CSJ 0331-04-065 (2010-2013)</a:t>
            </a:r>
          </a:p>
        </p:txBody>
      </p:sp>
    </p:spTree>
    <p:extLst>
      <p:ext uri="{BB962C8B-B14F-4D97-AF65-F5344CB8AC3E}">
        <p14:creationId xmlns:p14="http://schemas.microsoft.com/office/powerpoint/2010/main" val="3072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 3</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33</a:t>
            </a:fld>
            <a:endParaRPr lang="en-US" dirty="0"/>
          </a:p>
        </p:txBody>
      </p:sp>
      <p:sp>
        <p:nvSpPr>
          <p:cNvPr id="4" name="Rectangle 3"/>
          <p:cNvSpPr/>
          <p:nvPr/>
        </p:nvSpPr>
        <p:spPr>
          <a:xfrm>
            <a:off x="533400" y="1034564"/>
            <a:ext cx="8077200" cy="4909036"/>
          </a:xfrm>
          <a:prstGeom prst="rect">
            <a:avLst/>
          </a:prstGeom>
        </p:spPr>
        <p:txBody>
          <a:bodyPr wrap="square">
            <a:spAutoFit/>
          </a:bodyPr>
          <a:lstStyle/>
          <a:p>
            <a:pPr marL="230188" indent="-230188">
              <a:spcBef>
                <a:spcPts val="600"/>
              </a:spcBef>
              <a:buClr>
                <a:schemeClr val="accent1"/>
              </a:buClr>
              <a:buFont typeface="Wingdings" pitchFamily="2" charset="2"/>
              <a:buChar char="§"/>
            </a:pPr>
            <a:r>
              <a:rPr lang="en-US" dirty="0">
                <a:latin typeface="Franklin Gothic Book" pitchFamily="34" charset="0"/>
                <a:cs typeface="Arial" pitchFamily="34" charset="0"/>
              </a:rPr>
              <a:t>Includes all items captured in Option 1 and 2 with additional remediation efforts for the beams and the existing cathodic protection system on the lower substructure to yield a service life up to </a:t>
            </a:r>
            <a:r>
              <a:rPr lang="en-US" dirty="0" smtClean="0">
                <a:latin typeface="Franklin Gothic Book" pitchFamily="34" charset="0"/>
                <a:cs typeface="Arial" pitchFamily="34" charset="0"/>
              </a:rPr>
              <a:t>40 </a:t>
            </a:r>
            <a:r>
              <a:rPr lang="en-US" dirty="0">
                <a:latin typeface="Franklin Gothic Book" pitchFamily="34" charset="0"/>
                <a:cs typeface="Arial" pitchFamily="34" charset="0"/>
              </a:rPr>
              <a:t>years (</a:t>
            </a:r>
            <a:r>
              <a:rPr lang="en-US" dirty="0" smtClean="0">
                <a:latin typeface="Franklin Gothic Book" pitchFamily="34" charset="0"/>
                <a:cs typeface="Arial" pitchFamily="34" charset="0"/>
              </a:rPr>
              <a:t>2043).  </a:t>
            </a:r>
            <a:r>
              <a:rPr lang="en-US" dirty="0">
                <a:latin typeface="Franklin Gothic Book" pitchFamily="34" charset="0"/>
                <a:cs typeface="Arial" pitchFamily="34" charset="0"/>
              </a:rPr>
              <a:t>Again the pre-stressed beams are the controlling element.  Total cost for this work is estimated at $ 21.5 M</a:t>
            </a:r>
            <a:r>
              <a:rPr lang="en-US" dirty="0" smtClean="0">
                <a:latin typeface="Franklin Gothic Book" pitchFamily="34" charset="0"/>
                <a:cs typeface="Arial" pitchFamily="34" charset="0"/>
              </a:rPr>
              <a:t>.</a:t>
            </a: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Perform all items in Option 1 and 2, except as noted below, within a one or two year time period ($14,079,850) - </a:t>
            </a:r>
            <a:r>
              <a:rPr lang="en-US" dirty="0" smtClean="0">
                <a:solidFill>
                  <a:srgbClr val="00B050"/>
                </a:solidFill>
                <a:latin typeface="Franklin Gothic Book" pitchFamily="34" charset="0"/>
                <a:cs typeface="Arial" pitchFamily="34" charset="0"/>
              </a:rPr>
              <a:t>COMPLETED</a:t>
            </a: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Apply CP system (zinc alloy thermal spray) to all Type 54 beams at ends, sides, and soffits (bottoms) for a distance of 3 feet from each end in approximately six to eight years following the first silane application ($2,000,000)</a:t>
            </a: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Apply second application of a penetrating silane sealer to beam and diaphragm surfaces without CP at same time CP system is applied ($802,500)</a:t>
            </a:r>
          </a:p>
          <a:p>
            <a:pPr marL="230188" indent="-230188">
              <a:spcBef>
                <a:spcPts val="600"/>
              </a:spcBef>
              <a:buClr>
                <a:schemeClr val="accent1"/>
              </a:buClr>
              <a:buFont typeface="Wingdings" pitchFamily="2" charset="2"/>
              <a:buChar char="§"/>
            </a:pPr>
            <a:r>
              <a:rPr lang="en-US" dirty="0" smtClean="0">
                <a:latin typeface="Franklin Gothic Book" pitchFamily="34" charset="0"/>
                <a:cs typeface="Arial" pitchFamily="34" charset="0"/>
              </a:rPr>
              <a:t>Replace zinc and aluminum alloy CP systems at lower substructure elements with new zinc alloy CP system at the same time CP system is applied to beams and pile caps ($4,587,500)</a:t>
            </a:r>
          </a:p>
          <a:p>
            <a:pPr>
              <a:spcBef>
                <a:spcPts val="600"/>
              </a:spcBef>
              <a:buClr>
                <a:schemeClr val="accent1"/>
              </a:buClr>
            </a:pPr>
            <a:endParaRPr lang="en-US" dirty="0">
              <a:latin typeface="Franklin Gothic Book" pitchFamily="34" charset="0"/>
              <a:cs typeface="Arial" pitchFamily="34" charset="0"/>
            </a:endParaRPr>
          </a:p>
        </p:txBody>
      </p:sp>
    </p:spTree>
    <p:extLst>
      <p:ext uri="{BB962C8B-B14F-4D97-AF65-F5344CB8AC3E}">
        <p14:creationId xmlns:p14="http://schemas.microsoft.com/office/powerpoint/2010/main" val="290362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Assessment Summary</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34</a:t>
            </a:fld>
            <a:endParaRPr lang="en-US" dirty="0"/>
          </a:p>
        </p:txBody>
      </p:sp>
      <p:sp>
        <p:nvSpPr>
          <p:cNvPr id="5" name="Rectangle 4"/>
          <p:cNvSpPr/>
          <p:nvPr/>
        </p:nvSpPr>
        <p:spPr>
          <a:xfrm>
            <a:off x="533400" y="1051679"/>
            <a:ext cx="8001000" cy="2723823"/>
          </a:xfrm>
          <a:prstGeom prst="rect">
            <a:avLst/>
          </a:prstGeom>
        </p:spPr>
        <p:txBody>
          <a:bodyPr wrap="square">
            <a:spAutoFit/>
          </a:bodyPr>
          <a:lstStyle/>
          <a:p>
            <a:pPr marL="285750" indent="-285750">
              <a:buFont typeface="Wingdings" panose="05000000000000000000" pitchFamily="2" charset="2"/>
              <a:buChar char="§"/>
            </a:pPr>
            <a:r>
              <a:rPr lang="en-US" dirty="0" smtClean="0"/>
              <a:t>The three options presented provides TxDOT a pathway for the QIC to systematically achieve an estimated service life of an additional 70 years (1973 to 2043).</a:t>
            </a:r>
          </a:p>
          <a:p>
            <a:endParaRPr lang="en-US" dirty="0" smtClean="0"/>
          </a:p>
          <a:p>
            <a:pPr marL="285750" indent="-285750">
              <a:buFont typeface="Wingdings" panose="05000000000000000000" pitchFamily="2" charset="2"/>
              <a:buChar char="§"/>
            </a:pPr>
            <a:r>
              <a:rPr lang="en-US" dirty="0" smtClean="0"/>
              <a:t>Controlling bridge elements are the pre-stressed beam and substructure elements.</a:t>
            </a:r>
          </a:p>
          <a:p>
            <a:pPr marL="285750" indent="-285750">
              <a:lnSpc>
                <a:spcPct val="250000"/>
              </a:lnSpc>
              <a:buFont typeface="Wingdings" panose="05000000000000000000" pitchFamily="2" charset="2"/>
              <a:buChar char="§"/>
            </a:pPr>
            <a:r>
              <a:rPr lang="en-US" dirty="0" smtClean="0"/>
              <a:t>The QIC is in good condition considering its age and service environment.</a:t>
            </a:r>
          </a:p>
          <a:p>
            <a:endParaRPr lang="en-US" dirty="0"/>
          </a:p>
        </p:txBody>
      </p:sp>
    </p:spTree>
    <p:extLst>
      <p:ext uri="{BB962C8B-B14F-4D97-AF65-F5344CB8AC3E}">
        <p14:creationId xmlns:p14="http://schemas.microsoft.com/office/powerpoint/2010/main" val="190118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Consider</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35</a:t>
            </a:fld>
            <a:endParaRPr lang="en-US" dirty="0"/>
          </a:p>
        </p:txBody>
      </p:sp>
      <p:sp>
        <p:nvSpPr>
          <p:cNvPr id="4" name="Rectangle 3"/>
          <p:cNvSpPr/>
          <p:nvPr/>
        </p:nvSpPr>
        <p:spPr>
          <a:xfrm>
            <a:off x="457200" y="666973"/>
            <a:ext cx="8153400" cy="5486117"/>
          </a:xfrm>
          <a:prstGeom prst="rect">
            <a:avLst/>
          </a:prstGeom>
        </p:spPr>
        <p:txBody>
          <a:bodyPr wrap="square">
            <a:spAutoFit/>
          </a:bodyPr>
          <a:lstStyle/>
          <a:p>
            <a:pPr marL="285750" indent="-285750">
              <a:lnSpc>
                <a:spcPct val="150000"/>
              </a:lnSpc>
              <a:buFont typeface="Wingdings" panose="05000000000000000000" pitchFamily="2" charset="2"/>
              <a:buChar char="§"/>
            </a:pPr>
            <a:r>
              <a:rPr lang="en-US" sz="1700" dirty="0" smtClean="0"/>
              <a:t>TxDOT </a:t>
            </a:r>
            <a:r>
              <a:rPr lang="en-US" sz="1700" dirty="0"/>
              <a:t>has committed to Option 3 to sustain serviceability to year 2043 and beyond</a:t>
            </a:r>
            <a:r>
              <a:rPr lang="en-US" sz="1700" dirty="0" smtClean="0"/>
              <a:t>.</a:t>
            </a:r>
          </a:p>
          <a:p>
            <a:pPr marL="285750" indent="-285750">
              <a:buFont typeface="Wingdings" panose="05000000000000000000" pitchFamily="2" charset="2"/>
              <a:buChar char="§"/>
            </a:pPr>
            <a:endParaRPr lang="en-US" sz="1700" dirty="0"/>
          </a:p>
          <a:p>
            <a:pPr marL="285750" indent="-285750">
              <a:buFont typeface="Wingdings" panose="05000000000000000000" pitchFamily="2" charset="2"/>
              <a:buChar char="§"/>
            </a:pPr>
            <a:r>
              <a:rPr lang="en-US" sz="1700" dirty="0"/>
              <a:t>Steel unit will receive its fourth paint system and a closer investigation with respect to nominal thicknesses need to be evaluated beyond further painting systems</a:t>
            </a:r>
            <a:r>
              <a:rPr lang="en-US" sz="1700" dirty="0" smtClean="0"/>
              <a:t>.</a:t>
            </a:r>
          </a:p>
          <a:p>
            <a:pPr marL="285750" indent="-285750">
              <a:buFont typeface="Wingdings" panose="05000000000000000000" pitchFamily="2" charset="2"/>
              <a:buChar char="§"/>
            </a:pPr>
            <a:endParaRPr lang="en-US" sz="1700" dirty="0"/>
          </a:p>
          <a:p>
            <a:pPr marL="285750" indent="-285750">
              <a:buFont typeface="Wingdings" panose="05000000000000000000" pitchFamily="2" charset="2"/>
              <a:buChar char="§"/>
            </a:pPr>
            <a:r>
              <a:rPr lang="en-US" sz="1700" dirty="0"/>
              <a:t>Re-application of the cathodic protection will need to be done but further investigation needs to be considered for the concrete beams</a:t>
            </a:r>
            <a:r>
              <a:rPr lang="en-US" sz="1700" dirty="0" smtClean="0"/>
              <a:t>.</a:t>
            </a:r>
          </a:p>
          <a:p>
            <a:pPr marL="285750" indent="-285750">
              <a:buFont typeface="Wingdings" panose="05000000000000000000" pitchFamily="2" charset="2"/>
              <a:buChar char="§"/>
            </a:pPr>
            <a:endParaRPr lang="en-US" sz="1700" dirty="0"/>
          </a:p>
          <a:p>
            <a:pPr marL="285750" indent="-285750">
              <a:buFont typeface="Wingdings" panose="05000000000000000000" pitchFamily="2" charset="2"/>
              <a:buChar char="§"/>
            </a:pPr>
            <a:r>
              <a:rPr lang="en-US" sz="1700" dirty="0"/>
              <a:t>A Life Cycle Cost will need to be performed beyond 2043 to evaluate a replacement benefit cost ratio.  For now, it makes sense to maintain </a:t>
            </a:r>
            <a:r>
              <a:rPr lang="en-US" sz="1700" dirty="0" smtClean="0"/>
              <a:t>the </a:t>
            </a:r>
            <a:r>
              <a:rPr lang="en-US" sz="1700" dirty="0"/>
              <a:t>QIC</a:t>
            </a:r>
            <a:r>
              <a:rPr lang="en-US" sz="1700" dirty="0" smtClean="0"/>
              <a:t>.</a:t>
            </a:r>
          </a:p>
          <a:p>
            <a:pPr marL="285750" indent="-285750">
              <a:buFont typeface="Wingdings" panose="05000000000000000000" pitchFamily="2" charset="2"/>
              <a:buChar char="§"/>
            </a:pPr>
            <a:endParaRPr lang="en-US" sz="1700" dirty="0"/>
          </a:p>
          <a:p>
            <a:pPr marL="285750" indent="-285750">
              <a:buFont typeface="Wingdings" panose="05000000000000000000" pitchFamily="2" charset="2"/>
              <a:buChar char="§"/>
            </a:pPr>
            <a:r>
              <a:rPr lang="en-US" sz="1700" dirty="0"/>
              <a:t>Routine Maintenance efforts are still required to sustain predicted service life estimate.  Routine Maintenance efforts planned in FY 19 ~ </a:t>
            </a:r>
            <a:r>
              <a:rPr lang="en-US" sz="1700" dirty="0" smtClean="0"/>
              <a:t>$ 750 K. </a:t>
            </a:r>
            <a:endParaRPr lang="en-US" sz="1700" dirty="0" smtClean="0"/>
          </a:p>
          <a:p>
            <a:pPr marL="285750" indent="-285750">
              <a:buFont typeface="Wingdings" panose="05000000000000000000" pitchFamily="2" charset="2"/>
              <a:buChar char="§"/>
            </a:pPr>
            <a:endParaRPr lang="en-US" sz="1700" dirty="0"/>
          </a:p>
          <a:p>
            <a:pPr marL="285750" indent="-285750">
              <a:buFont typeface="Wingdings" panose="05000000000000000000" pitchFamily="2" charset="2"/>
              <a:buChar char="§"/>
            </a:pPr>
            <a:r>
              <a:rPr lang="en-US" sz="1700" dirty="0" smtClean="0"/>
              <a:t>Pharr District has understood the need for routine maintenance efforts and to address the right treatment at the right time before the treatment scope turns into replacement efforts.  TxDOT’s maintenance efforts are reflective in the Service Life Assessment performed in 2009.  The report serves as a guide for the QIC to reach and possibly exceed the estimated service life beyond in 2043</a:t>
            </a:r>
            <a:r>
              <a:rPr lang="en-US" dirty="0" smtClean="0"/>
              <a:t>.</a:t>
            </a:r>
          </a:p>
          <a:p>
            <a:pPr marL="285750" indent="-285750">
              <a:buFont typeface="Arial" charset="0"/>
              <a:buChar char="•"/>
            </a:pPr>
            <a:endParaRPr lang="en-US" dirty="0"/>
          </a:p>
        </p:txBody>
      </p:sp>
    </p:spTree>
    <p:extLst>
      <p:ext uri="{BB962C8B-B14F-4D97-AF65-F5344CB8AC3E}">
        <p14:creationId xmlns:p14="http://schemas.microsoft.com/office/powerpoint/2010/main" val="102982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fade">
                                      <p:cBhvr>
                                        <p:cTn id="3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36</a:t>
            </a:fld>
            <a:endParaRPr lang="en-US" dirty="0"/>
          </a:p>
        </p:txBody>
      </p:sp>
      <p:sp>
        <p:nvSpPr>
          <p:cNvPr id="4" name="Rectangle 3"/>
          <p:cNvSpPr/>
          <p:nvPr/>
        </p:nvSpPr>
        <p:spPr>
          <a:xfrm>
            <a:off x="1143000" y="1295400"/>
            <a:ext cx="6934200" cy="1015663"/>
          </a:xfrm>
          <a:prstGeom prst="rect">
            <a:avLst/>
          </a:prstGeom>
        </p:spPr>
        <p:txBody>
          <a:bodyPr wrap="square">
            <a:spAutoFit/>
          </a:bodyPr>
          <a:lstStyle/>
          <a:p>
            <a:pPr algn="ctr"/>
            <a:r>
              <a:rPr lang="en-US" sz="6000" dirty="0" smtClean="0"/>
              <a:t>QIC 2013 Repairs</a:t>
            </a:r>
            <a:endParaRPr lang="en-US" sz="6000" dirty="0"/>
          </a:p>
        </p:txBody>
      </p:sp>
    </p:spTree>
    <p:extLst>
      <p:ext uri="{BB962C8B-B14F-4D97-AF65-F5344CB8AC3E}">
        <p14:creationId xmlns:p14="http://schemas.microsoft.com/office/powerpoint/2010/main" val="8708805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37</a:t>
            </a:fld>
            <a:endParaRPr lang="en-US" dirty="0"/>
          </a:p>
        </p:txBody>
      </p:sp>
      <p:pic>
        <p:nvPicPr>
          <p:cNvPr id="166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08176" y="1056132"/>
            <a:ext cx="6327648" cy="474573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smtClean="0"/>
              <a:t>QIC 2013 Repairs</a:t>
            </a:r>
            <a:endParaRPr lang="en-US" dirty="0"/>
          </a:p>
        </p:txBody>
      </p:sp>
      <p:sp>
        <p:nvSpPr>
          <p:cNvPr id="6" name="TextBox 5"/>
          <p:cNvSpPr txBox="1"/>
          <p:nvPr/>
        </p:nvSpPr>
        <p:spPr>
          <a:xfrm>
            <a:off x="3848100" y="5867400"/>
            <a:ext cx="1447800" cy="307777"/>
          </a:xfrm>
          <a:prstGeom prst="rect">
            <a:avLst/>
          </a:prstGeom>
          <a:noFill/>
        </p:spPr>
        <p:txBody>
          <a:bodyPr wrap="square" rtlCol="0">
            <a:spAutoFit/>
          </a:bodyPr>
          <a:lstStyle/>
          <a:p>
            <a:r>
              <a:rPr lang="en-US" sz="1400" dirty="0" smtClean="0"/>
              <a:t>Traffic Control</a:t>
            </a:r>
          </a:p>
        </p:txBody>
      </p:sp>
    </p:spTree>
    <p:extLst>
      <p:ext uri="{BB962C8B-B14F-4D97-AF65-F5344CB8AC3E}">
        <p14:creationId xmlns:p14="http://schemas.microsoft.com/office/powerpoint/2010/main" val="16891932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38</a:t>
            </a:fld>
            <a:endParaRPr lang="en-US" dirty="0"/>
          </a:p>
        </p:txBody>
      </p:sp>
      <p:pic>
        <p:nvPicPr>
          <p:cNvPr id="154626" name="Picture 2" descr="U:\Powerpoints\QIC\100_60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664" y="1056132"/>
            <a:ext cx="7116673" cy="474573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smtClean="0"/>
              <a:t>QIC 2013 Repairs</a:t>
            </a:r>
            <a:endParaRPr lang="en-US" dirty="0"/>
          </a:p>
        </p:txBody>
      </p:sp>
      <p:sp>
        <p:nvSpPr>
          <p:cNvPr id="7" name="TextBox 6"/>
          <p:cNvSpPr txBox="1"/>
          <p:nvPr/>
        </p:nvSpPr>
        <p:spPr>
          <a:xfrm>
            <a:off x="3848100" y="5867400"/>
            <a:ext cx="1447800" cy="307777"/>
          </a:xfrm>
          <a:prstGeom prst="rect">
            <a:avLst/>
          </a:prstGeom>
          <a:noFill/>
        </p:spPr>
        <p:txBody>
          <a:bodyPr wrap="square" rtlCol="0">
            <a:spAutoFit/>
          </a:bodyPr>
          <a:lstStyle/>
          <a:p>
            <a:r>
              <a:rPr lang="en-US" sz="1400" dirty="0" smtClean="0"/>
              <a:t>Traffic Control</a:t>
            </a:r>
          </a:p>
        </p:txBody>
      </p:sp>
    </p:spTree>
    <p:extLst>
      <p:ext uri="{BB962C8B-B14F-4D97-AF65-F5344CB8AC3E}">
        <p14:creationId xmlns:p14="http://schemas.microsoft.com/office/powerpoint/2010/main" val="7339124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39</a:t>
            </a:fld>
            <a:endParaRPr lang="en-US" dirty="0"/>
          </a:p>
        </p:txBody>
      </p:sp>
      <p:pic>
        <p:nvPicPr>
          <p:cNvPr id="159746" name="Picture 2" descr="U:\Powerpoints\QIC\130701_0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915" y="1056132"/>
            <a:ext cx="5932170" cy="47457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19400" y="5867400"/>
            <a:ext cx="3733799" cy="307777"/>
          </a:xfrm>
          <a:prstGeom prst="rect">
            <a:avLst/>
          </a:prstGeom>
          <a:noFill/>
        </p:spPr>
        <p:txBody>
          <a:bodyPr wrap="square" rtlCol="0">
            <a:spAutoFit/>
          </a:bodyPr>
          <a:lstStyle/>
          <a:p>
            <a:r>
              <a:rPr lang="en-US" sz="1400" dirty="0" smtClean="0"/>
              <a:t>Contractor using a movable working platform</a:t>
            </a:r>
          </a:p>
        </p:txBody>
      </p:sp>
      <p:sp>
        <p:nvSpPr>
          <p:cNvPr id="7"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smtClean="0"/>
              <a:t>QIC 2013 Repairs</a:t>
            </a:r>
            <a:endParaRPr lang="en-US" dirty="0"/>
          </a:p>
        </p:txBody>
      </p:sp>
    </p:spTree>
    <p:extLst>
      <p:ext uri="{BB962C8B-B14F-4D97-AF65-F5344CB8AC3E}">
        <p14:creationId xmlns:p14="http://schemas.microsoft.com/office/powerpoint/2010/main" val="145578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Pharr District Facts</a:t>
            </a:r>
            <a:endParaRPr lang="en-US" dirty="0"/>
          </a:p>
        </p:txBody>
      </p:sp>
      <p:sp>
        <p:nvSpPr>
          <p:cNvPr id="3" name="Content Placeholder 2"/>
          <p:cNvSpPr>
            <a:spLocks noGrp="1"/>
          </p:cNvSpPr>
          <p:nvPr>
            <p:ph idx="1"/>
          </p:nvPr>
        </p:nvSpPr>
        <p:spPr>
          <a:xfrm>
            <a:off x="457201" y="990600"/>
            <a:ext cx="8001000" cy="1371600"/>
          </a:xfrm>
        </p:spPr>
        <p:txBody>
          <a:bodyPr>
            <a:normAutofit/>
          </a:bodyPr>
          <a:lstStyle/>
          <a:p>
            <a:pPr marL="0" indent="0">
              <a:buNone/>
            </a:pPr>
            <a:r>
              <a:rPr lang="en-US" dirty="0" smtClean="0"/>
              <a:t>The Pharr District plans, designs, builds, operates, and maintains the state transportation system within its 8 counties.  Pharr is a Coastal District with 14 International crossings and serves as a NAFTA corridor.  The Pharr District is committed to ensuring the safety of the traveling public.</a:t>
            </a:r>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4</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478435419"/>
              </p:ext>
            </p:extLst>
          </p:nvPr>
        </p:nvGraphicFramePr>
        <p:xfrm>
          <a:off x="126390" y="2676525"/>
          <a:ext cx="4419600" cy="3108960"/>
        </p:xfrm>
        <a:graphic>
          <a:graphicData uri="http://schemas.openxmlformats.org/drawingml/2006/table">
            <a:tbl>
              <a:tblPr firstRow="1" bandRow="1">
                <a:tableStyleId>{5C22544A-7EE6-4342-B048-85BDC9FD1C3A}</a:tableStyleId>
              </a:tblPr>
              <a:tblGrid>
                <a:gridCol w="2133600"/>
                <a:gridCol w="2286000"/>
              </a:tblGrid>
              <a:tr h="518160">
                <a:tc gridSpan="2">
                  <a:txBody>
                    <a:bodyPr/>
                    <a:lstStyle/>
                    <a:p>
                      <a:pPr algn="ctr"/>
                      <a:r>
                        <a:rPr lang="en-US" dirty="0" smtClean="0"/>
                        <a:t>FY 2017</a:t>
                      </a:r>
                      <a:endParaRPr lang="en-US" dirty="0"/>
                    </a:p>
                  </a:txBody>
                  <a:tcPr/>
                </a:tc>
                <a:tc hMerge="1">
                  <a:txBody>
                    <a:bodyPr/>
                    <a:lstStyle/>
                    <a:p>
                      <a:endParaRPr lang="en-US" dirty="0"/>
                    </a:p>
                  </a:txBody>
                  <a:tcPr/>
                </a:tc>
              </a:tr>
              <a:tr h="518160">
                <a:tc>
                  <a:txBody>
                    <a:bodyPr/>
                    <a:lstStyle/>
                    <a:p>
                      <a:r>
                        <a:rPr lang="en-US" dirty="0" smtClean="0"/>
                        <a:t>Population</a:t>
                      </a:r>
                      <a:endParaRPr lang="en-US" dirty="0"/>
                    </a:p>
                  </a:txBody>
                  <a:tcPr/>
                </a:tc>
                <a:tc>
                  <a:txBody>
                    <a:bodyPr/>
                    <a:lstStyle/>
                    <a:p>
                      <a:r>
                        <a:rPr lang="en-US" dirty="0" smtClean="0"/>
                        <a:t>1,385,195</a:t>
                      </a:r>
                      <a:endParaRPr lang="en-US" dirty="0"/>
                    </a:p>
                  </a:txBody>
                  <a:tcPr/>
                </a:tc>
              </a:tr>
              <a:tr h="518160">
                <a:tc>
                  <a:txBody>
                    <a:bodyPr/>
                    <a:lstStyle/>
                    <a:p>
                      <a:r>
                        <a:rPr lang="en-US" dirty="0" smtClean="0"/>
                        <a:t>Square Miles</a:t>
                      </a:r>
                      <a:r>
                        <a:rPr lang="en-US" baseline="0" dirty="0" smtClean="0"/>
                        <a:t> Area</a:t>
                      </a:r>
                      <a:endParaRPr lang="en-US" dirty="0"/>
                    </a:p>
                  </a:txBody>
                  <a:tcPr/>
                </a:tc>
                <a:tc>
                  <a:txBody>
                    <a:bodyPr/>
                    <a:lstStyle/>
                    <a:p>
                      <a:r>
                        <a:rPr lang="en-US" dirty="0" smtClean="0"/>
                        <a:t>8,812</a:t>
                      </a:r>
                      <a:endParaRPr lang="en-US" dirty="0"/>
                    </a:p>
                  </a:txBody>
                  <a:tcPr/>
                </a:tc>
              </a:tr>
              <a:tr h="518160">
                <a:tc>
                  <a:txBody>
                    <a:bodyPr/>
                    <a:lstStyle/>
                    <a:p>
                      <a:r>
                        <a:rPr lang="en-US" dirty="0" smtClean="0"/>
                        <a:t>Lane Miles</a:t>
                      </a:r>
                      <a:endParaRPr lang="en-US" dirty="0"/>
                    </a:p>
                  </a:txBody>
                  <a:tcPr/>
                </a:tc>
                <a:tc>
                  <a:txBody>
                    <a:bodyPr/>
                    <a:lstStyle/>
                    <a:p>
                      <a:r>
                        <a:rPr lang="en-US" dirty="0" smtClean="0"/>
                        <a:t>6,510 </a:t>
                      </a:r>
                      <a:r>
                        <a:rPr lang="en-US" dirty="0" smtClean="0">
                          <a:solidFill>
                            <a:srgbClr val="00B050"/>
                          </a:solidFill>
                        </a:rPr>
                        <a:t>(+102)</a:t>
                      </a:r>
                      <a:endParaRPr lang="en-US" dirty="0">
                        <a:solidFill>
                          <a:srgbClr val="00B050"/>
                        </a:solidFill>
                      </a:endParaRPr>
                    </a:p>
                  </a:txBody>
                  <a:tcPr/>
                </a:tc>
              </a:tr>
              <a:tr h="518160">
                <a:tc>
                  <a:txBody>
                    <a:bodyPr/>
                    <a:lstStyle/>
                    <a:p>
                      <a:r>
                        <a:rPr lang="en-US" dirty="0" smtClean="0"/>
                        <a:t>Centerline Miles</a:t>
                      </a:r>
                      <a:endParaRPr lang="en-US" dirty="0"/>
                    </a:p>
                  </a:txBody>
                  <a:tcPr/>
                </a:tc>
                <a:tc>
                  <a:txBody>
                    <a:bodyPr/>
                    <a:lstStyle/>
                    <a:p>
                      <a:r>
                        <a:rPr lang="en-US" dirty="0" smtClean="0"/>
                        <a:t>2,378</a:t>
                      </a:r>
                      <a:endParaRPr lang="en-US" dirty="0"/>
                    </a:p>
                  </a:txBody>
                  <a:tcPr/>
                </a:tc>
              </a:tr>
              <a:tr h="518160">
                <a:tc>
                  <a:txBody>
                    <a:bodyPr/>
                    <a:lstStyle/>
                    <a:p>
                      <a:r>
                        <a:rPr lang="en-US" dirty="0" smtClean="0"/>
                        <a:t>Daily Vehicle Miles</a:t>
                      </a:r>
                      <a:endParaRPr lang="en-US" dirty="0"/>
                    </a:p>
                  </a:txBody>
                  <a:tcPr/>
                </a:tc>
                <a:tc>
                  <a:txBody>
                    <a:bodyPr/>
                    <a:lstStyle/>
                    <a:p>
                      <a:r>
                        <a:rPr lang="en-US" dirty="0" smtClean="0"/>
                        <a:t>19,283,619</a:t>
                      </a:r>
                      <a:endParaRPr lang="en-US" dirty="0"/>
                    </a:p>
                  </a:txBody>
                  <a:tcPr/>
                </a:tc>
              </a:tr>
            </a:tbl>
          </a:graphicData>
        </a:graphic>
      </p:graphicFrame>
      <p:pic>
        <p:nvPicPr>
          <p:cNvPr id="153602" name="Picture 2" descr="C:\Users\LVILLARR\AppData\Local\Microsoft\Windows\Temporary Internet Files\Content.Outlook\1EY2RD9V\Count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7875" y="2667000"/>
            <a:ext cx="4373725" cy="312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40</a:t>
            </a:fld>
            <a:endParaRPr lang="en-US" dirty="0"/>
          </a:p>
        </p:txBody>
      </p:sp>
      <p:pic>
        <p:nvPicPr>
          <p:cNvPr id="163842" name="Picture 2" descr="T:\PHRMAINTCONT\QIC\PICS\before\DSC067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8176" y="1056132"/>
            <a:ext cx="6327648" cy="474573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smtClean="0"/>
              <a:t>QIC 2013 Repairs</a:t>
            </a:r>
            <a:endParaRPr lang="en-US" dirty="0"/>
          </a:p>
        </p:txBody>
      </p:sp>
      <p:sp>
        <p:nvSpPr>
          <p:cNvPr id="7" name="TextBox 6"/>
          <p:cNvSpPr txBox="1"/>
          <p:nvPr/>
        </p:nvSpPr>
        <p:spPr>
          <a:xfrm>
            <a:off x="2438400" y="5867400"/>
            <a:ext cx="4267200" cy="307777"/>
          </a:xfrm>
          <a:prstGeom prst="rect">
            <a:avLst/>
          </a:prstGeom>
          <a:noFill/>
        </p:spPr>
        <p:txBody>
          <a:bodyPr wrap="square" rtlCol="0">
            <a:spAutoFit/>
          </a:bodyPr>
          <a:lstStyle/>
          <a:p>
            <a:r>
              <a:rPr lang="en-US" sz="1400" dirty="0" smtClean="0"/>
              <a:t>Exposed Pre-Stressed Strand – Corrosion Propagating </a:t>
            </a:r>
          </a:p>
        </p:txBody>
      </p:sp>
    </p:spTree>
    <p:extLst>
      <p:ext uri="{BB962C8B-B14F-4D97-AF65-F5344CB8AC3E}">
        <p14:creationId xmlns:p14="http://schemas.microsoft.com/office/powerpoint/2010/main" val="2498826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987732" y="1058956"/>
            <a:ext cx="4971010" cy="683782"/>
          </a:xfrm>
          <a:custGeom>
            <a:avLst/>
            <a:gdLst/>
            <a:ahLst/>
            <a:cxnLst/>
            <a:rect l="l" t="t" r="r" b="b"/>
            <a:pathLst>
              <a:path w="5468111" h="774953">
                <a:moveTo>
                  <a:pt x="3391941" y="269803"/>
                </a:moveTo>
                <a:lnTo>
                  <a:pt x="3250692" y="241553"/>
                </a:lnTo>
                <a:lnTo>
                  <a:pt x="2984754" y="194309"/>
                </a:lnTo>
                <a:lnTo>
                  <a:pt x="2731770" y="153923"/>
                </a:lnTo>
                <a:lnTo>
                  <a:pt x="2489454" y="118109"/>
                </a:lnTo>
                <a:lnTo>
                  <a:pt x="2260092" y="89153"/>
                </a:lnTo>
                <a:lnTo>
                  <a:pt x="2040636" y="64769"/>
                </a:lnTo>
                <a:lnTo>
                  <a:pt x="1834133" y="44885"/>
                </a:lnTo>
                <a:lnTo>
                  <a:pt x="1641348" y="26669"/>
                </a:lnTo>
                <a:lnTo>
                  <a:pt x="1458468" y="16001"/>
                </a:lnTo>
                <a:lnTo>
                  <a:pt x="1286256" y="6858"/>
                </a:lnTo>
                <a:lnTo>
                  <a:pt x="1126236" y="2286"/>
                </a:lnTo>
                <a:lnTo>
                  <a:pt x="977646" y="0"/>
                </a:lnTo>
                <a:lnTo>
                  <a:pt x="839724" y="2286"/>
                </a:lnTo>
                <a:lnTo>
                  <a:pt x="711708" y="4572"/>
                </a:lnTo>
                <a:lnTo>
                  <a:pt x="595122" y="9144"/>
                </a:lnTo>
                <a:lnTo>
                  <a:pt x="490728" y="16002"/>
                </a:lnTo>
                <a:lnTo>
                  <a:pt x="395478" y="22860"/>
                </a:lnTo>
                <a:lnTo>
                  <a:pt x="312420" y="28956"/>
                </a:lnTo>
                <a:lnTo>
                  <a:pt x="237744" y="38100"/>
                </a:lnTo>
                <a:lnTo>
                  <a:pt x="173736" y="47244"/>
                </a:lnTo>
                <a:lnTo>
                  <a:pt x="76200" y="62484"/>
                </a:lnTo>
                <a:lnTo>
                  <a:pt x="19050" y="73914"/>
                </a:lnTo>
                <a:lnTo>
                  <a:pt x="0" y="78486"/>
                </a:lnTo>
                <a:lnTo>
                  <a:pt x="0" y="79248"/>
                </a:lnTo>
                <a:lnTo>
                  <a:pt x="19050" y="74676"/>
                </a:lnTo>
                <a:lnTo>
                  <a:pt x="76200" y="63246"/>
                </a:lnTo>
                <a:lnTo>
                  <a:pt x="174498" y="48006"/>
                </a:lnTo>
                <a:lnTo>
                  <a:pt x="237744" y="38862"/>
                </a:lnTo>
                <a:lnTo>
                  <a:pt x="312420" y="29718"/>
                </a:lnTo>
                <a:lnTo>
                  <a:pt x="395478" y="23622"/>
                </a:lnTo>
                <a:lnTo>
                  <a:pt x="490728" y="16764"/>
                </a:lnTo>
                <a:lnTo>
                  <a:pt x="595122" y="9906"/>
                </a:lnTo>
                <a:lnTo>
                  <a:pt x="711708" y="5334"/>
                </a:lnTo>
                <a:lnTo>
                  <a:pt x="839724" y="3048"/>
                </a:lnTo>
                <a:lnTo>
                  <a:pt x="977646" y="762"/>
                </a:lnTo>
                <a:lnTo>
                  <a:pt x="1126236" y="3048"/>
                </a:lnTo>
                <a:lnTo>
                  <a:pt x="1286256" y="7620"/>
                </a:lnTo>
                <a:lnTo>
                  <a:pt x="1458468" y="16763"/>
                </a:lnTo>
                <a:lnTo>
                  <a:pt x="1641348" y="27431"/>
                </a:lnTo>
                <a:lnTo>
                  <a:pt x="1834895" y="45790"/>
                </a:lnTo>
                <a:lnTo>
                  <a:pt x="1982647" y="59494"/>
                </a:lnTo>
                <a:lnTo>
                  <a:pt x="2131050" y="75004"/>
                </a:lnTo>
                <a:lnTo>
                  <a:pt x="2279330" y="92191"/>
                </a:lnTo>
                <a:lnTo>
                  <a:pt x="2427477" y="110994"/>
                </a:lnTo>
                <a:lnTo>
                  <a:pt x="2575477" y="131356"/>
                </a:lnTo>
                <a:lnTo>
                  <a:pt x="2723321" y="153218"/>
                </a:lnTo>
                <a:lnTo>
                  <a:pt x="2870995" y="176520"/>
                </a:lnTo>
                <a:lnTo>
                  <a:pt x="3018489" y="201203"/>
                </a:lnTo>
                <a:lnTo>
                  <a:pt x="3165791" y="227209"/>
                </a:lnTo>
                <a:lnTo>
                  <a:pt x="3312890" y="254479"/>
                </a:lnTo>
                <a:lnTo>
                  <a:pt x="3391941" y="269803"/>
                </a:lnTo>
                <a:close/>
              </a:path>
              <a:path w="5468111" h="774953">
                <a:moveTo>
                  <a:pt x="3775247" y="348142"/>
                </a:moveTo>
                <a:lnTo>
                  <a:pt x="3752847" y="343279"/>
                </a:lnTo>
                <a:lnTo>
                  <a:pt x="3606429" y="312573"/>
                </a:lnTo>
                <a:lnTo>
                  <a:pt x="3459773" y="282953"/>
                </a:lnTo>
                <a:lnTo>
                  <a:pt x="3391941" y="269803"/>
                </a:lnTo>
                <a:lnTo>
                  <a:pt x="3528822" y="297179"/>
                </a:lnTo>
                <a:lnTo>
                  <a:pt x="3775247" y="348142"/>
                </a:lnTo>
                <a:close/>
              </a:path>
              <a:path w="5468111" h="774953">
                <a:moveTo>
                  <a:pt x="5468112" y="774191"/>
                </a:moveTo>
                <a:lnTo>
                  <a:pt x="5113020" y="674369"/>
                </a:lnTo>
                <a:lnTo>
                  <a:pt x="4770882" y="582929"/>
                </a:lnTo>
                <a:lnTo>
                  <a:pt x="4440936" y="499871"/>
                </a:lnTo>
                <a:lnTo>
                  <a:pt x="4123944" y="424433"/>
                </a:lnTo>
                <a:lnTo>
                  <a:pt x="3819905" y="357377"/>
                </a:lnTo>
                <a:lnTo>
                  <a:pt x="3775247" y="348142"/>
                </a:lnTo>
                <a:lnTo>
                  <a:pt x="3899015" y="375012"/>
                </a:lnTo>
                <a:lnTo>
                  <a:pt x="4044921" y="407715"/>
                </a:lnTo>
                <a:lnTo>
                  <a:pt x="4190553" y="441327"/>
                </a:lnTo>
                <a:lnTo>
                  <a:pt x="4335901" y="475789"/>
                </a:lnTo>
                <a:lnTo>
                  <a:pt x="4480953" y="511044"/>
                </a:lnTo>
                <a:lnTo>
                  <a:pt x="4625696" y="547031"/>
                </a:lnTo>
                <a:lnTo>
                  <a:pt x="4770120" y="583691"/>
                </a:lnTo>
                <a:lnTo>
                  <a:pt x="5112258" y="675131"/>
                </a:lnTo>
                <a:lnTo>
                  <a:pt x="5467350" y="774953"/>
                </a:lnTo>
                <a:lnTo>
                  <a:pt x="5468112" y="774191"/>
                </a:lnTo>
                <a:close/>
              </a:path>
            </a:pathLst>
          </a:custGeom>
          <a:solidFill>
            <a:srgbClr val="FFFFFF"/>
          </a:solidFill>
        </p:spPr>
        <p:txBody>
          <a:bodyPr wrap="square" lIns="0" tIns="0" rIns="0" bIns="0" rtlCol="0">
            <a:noAutofit/>
          </a:bodyPr>
          <a:lstStyle/>
          <a:p>
            <a:endParaRPr/>
          </a:p>
        </p:txBody>
      </p:sp>
      <p:sp>
        <p:nvSpPr>
          <p:cNvPr id="5" name="object 5"/>
          <p:cNvSpPr/>
          <p:nvPr/>
        </p:nvSpPr>
        <p:spPr>
          <a:xfrm>
            <a:off x="5515495" y="1047526"/>
            <a:ext cx="3007129" cy="575533"/>
          </a:xfrm>
          <a:custGeom>
            <a:avLst/>
            <a:gdLst/>
            <a:ahLst/>
            <a:cxnLst/>
            <a:rect l="l" t="t" r="r" b="b"/>
            <a:pathLst>
              <a:path w="3307842" h="652271">
                <a:moveTo>
                  <a:pt x="3307841" y="761"/>
                </a:moveTo>
                <a:lnTo>
                  <a:pt x="3307841" y="0"/>
                </a:lnTo>
                <a:lnTo>
                  <a:pt x="3197352" y="6857"/>
                </a:lnTo>
                <a:lnTo>
                  <a:pt x="3082290" y="15239"/>
                </a:lnTo>
                <a:lnTo>
                  <a:pt x="3043482" y="18525"/>
                </a:lnTo>
                <a:lnTo>
                  <a:pt x="3004708" y="22089"/>
                </a:lnTo>
                <a:lnTo>
                  <a:pt x="2965966" y="25918"/>
                </a:lnTo>
                <a:lnTo>
                  <a:pt x="2927254" y="30002"/>
                </a:lnTo>
                <a:lnTo>
                  <a:pt x="2888571" y="34328"/>
                </a:lnTo>
                <a:lnTo>
                  <a:pt x="2849917" y="38885"/>
                </a:lnTo>
                <a:lnTo>
                  <a:pt x="2811291" y="43661"/>
                </a:lnTo>
                <a:lnTo>
                  <a:pt x="2772691" y="48644"/>
                </a:lnTo>
                <a:lnTo>
                  <a:pt x="2734116" y="53824"/>
                </a:lnTo>
                <a:lnTo>
                  <a:pt x="2695565" y="59188"/>
                </a:lnTo>
                <a:lnTo>
                  <a:pt x="2657037" y="64724"/>
                </a:lnTo>
                <a:lnTo>
                  <a:pt x="2618531" y="70422"/>
                </a:lnTo>
                <a:lnTo>
                  <a:pt x="2580047" y="76268"/>
                </a:lnTo>
                <a:lnTo>
                  <a:pt x="2541581" y="82253"/>
                </a:lnTo>
                <a:lnTo>
                  <a:pt x="2503135" y="88363"/>
                </a:lnTo>
                <a:lnTo>
                  <a:pt x="2464706" y="94587"/>
                </a:lnTo>
                <a:lnTo>
                  <a:pt x="2426294" y="100915"/>
                </a:lnTo>
                <a:lnTo>
                  <a:pt x="2387897" y="107333"/>
                </a:lnTo>
                <a:lnTo>
                  <a:pt x="2349515" y="113830"/>
                </a:lnTo>
                <a:lnTo>
                  <a:pt x="2311146" y="120395"/>
                </a:lnTo>
                <a:lnTo>
                  <a:pt x="2036826" y="171449"/>
                </a:lnTo>
                <a:lnTo>
                  <a:pt x="1760220" y="224789"/>
                </a:lnTo>
                <a:lnTo>
                  <a:pt x="1689723" y="239769"/>
                </a:lnTo>
                <a:lnTo>
                  <a:pt x="1619261" y="254911"/>
                </a:lnTo>
                <a:lnTo>
                  <a:pt x="1548834" y="270218"/>
                </a:lnTo>
                <a:lnTo>
                  <a:pt x="1478443" y="285689"/>
                </a:lnTo>
                <a:lnTo>
                  <a:pt x="1408087" y="301323"/>
                </a:lnTo>
                <a:lnTo>
                  <a:pt x="1337768" y="317121"/>
                </a:lnTo>
                <a:lnTo>
                  <a:pt x="1267486" y="333083"/>
                </a:lnTo>
                <a:lnTo>
                  <a:pt x="1197241" y="349209"/>
                </a:lnTo>
                <a:lnTo>
                  <a:pt x="1127034" y="365499"/>
                </a:lnTo>
                <a:lnTo>
                  <a:pt x="1056865" y="381952"/>
                </a:lnTo>
                <a:lnTo>
                  <a:pt x="986735" y="398569"/>
                </a:lnTo>
                <a:lnTo>
                  <a:pt x="916643" y="415350"/>
                </a:lnTo>
                <a:lnTo>
                  <a:pt x="846592" y="432295"/>
                </a:lnTo>
                <a:lnTo>
                  <a:pt x="776580" y="449404"/>
                </a:lnTo>
                <a:lnTo>
                  <a:pt x="706609" y="466677"/>
                </a:lnTo>
                <a:lnTo>
                  <a:pt x="636679" y="484113"/>
                </a:lnTo>
                <a:lnTo>
                  <a:pt x="566790" y="501714"/>
                </a:lnTo>
                <a:lnTo>
                  <a:pt x="496944" y="519478"/>
                </a:lnTo>
                <a:lnTo>
                  <a:pt x="427139" y="537406"/>
                </a:lnTo>
                <a:lnTo>
                  <a:pt x="357378" y="555497"/>
                </a:lnTo>
                <a:lnTo>
                  <a:pt x="95250" y="624839"/>
                </a:lnTo>
                <a:lnTo>
                  <a:pt x="0" y="651509"/>
                </a:lnTo>
                <a:lnTo>
                  <a:pt x="0" y="652271"/>
                </a:lnTo>
                <a:lnTo>
                  <a:pt x="96012" y="625601"/>
                </a:lnTo>
                <a:lnTo>
                  <a:pt x="357378" y="556259"/>
                </a:lnTo>
                <a:lnTo>
                  <a:pt x="427143" y="538183"/>
                </a:lnTo>
                <a:lnTo>
                  <a:pt x="496950" y="520268"/>
                </a:lnTo>
                <a:lnTo>
                  <a:pt x="566799" y="502514"/>
                </a:lnTo>
                <a:lnTo>
                  <a:pt x="636690" y="484922"/>
                </a:lnTo>
                <a:lnTo>
                  <a:pt x="706622" y="467491"/>
                </a:lnTo>
                <a:lnTo>
                  <a:pt x="776594" y="450221"/>
                </a:lnTo>
                <a:lnTo>
                  <a:pt x="846606" y="433114"/>
                </a:lnTo>
                <a:lnTo>
                  <a:pt x="916658" y="416169"/>
                </a:lnTo>
                <a:lnTo>
                  <a:pt x="986749" y="399386"/>
                </a:lnTo>
                <a:lnTo>
                  <a:pt x="1056879" y="382766"/>
                </a:lnTo>
                <a:lnTo>
                  <a:pt x="1127048" y="366309"/>
                </a:lnTo>
                <a:lnTo>
                  <a:pt x="1197254" y="350015"/>
                </a:lnTo>
                <a:lnTo>
                  <a:pt x="1267498" y="333884"/>
                </a:lnTo>
                <a:lnTo>
                  <a:pt x="1337779" y="317916"/>
                </a:lnTo>
                <a:lnTo>
                  <a:pt x="1408096" y="302112"/>
                </a:lnTo>
                <a:lnTo>
                  <a:pt x="1478450" y="286471"/>
                </a:lnTo>
                <a:lnTo>
                  <a:pt x="1548840" y="270995"/>
                </a:lnTo>
                <a:lnTo>
                  <a:pt x="1619265" y="255683"/>
                </a:lnTo>
                <a:lnTo>
                  <a:pt x="1689725" y="240535"/>
                </a:lnTo>
                <a:lnTo>
                  <a:pt x="1760220" y="225551"/>
                </a:lnTo>
                <a:lnTo>
                  <a:pt x="2036826" y="172211"/>
                </a:lnTo>
                <a:lnTo>
                  <a:pt x="2311146" y="121157"/>
                </a:lnTo>
                <a:lnTo>
                  <a:pt x="2349551" y="114590"/>
                </a:lnTo>
                <a:lnTo>
                  <a:pt x="2387970" y="108088"/>
                </a:lnTo>
                <a:lnTo>
                  <a:pt x="2426403" y="101664"/>
                </a:lnTo>
                <a:lnTo>
                  <a:pt x="2464852" y="95330"/>
                </a:lnTo>
                <a:lnTo>
                  <a:pt x="2503318" y="89098"/>
                </a:lnTo>
                <a:lnTo>
                  <a:pt x="2541802" y="82980"/>
                </a:lnTo>
                <a:lnTo>
                  <a:pt x="2580305" y="76988"/>
                </a:lnTo>
                <a:lnTo>
                  <a:pt x="2618827" y="71134"/>
                </a:lnTo>
                <a:lnTo>
                  <a:pt x="2657371" y="65430"/>
                </a:lnTo>
                <a:lnTo>
                  <a:pt x="2695936" y="59888"/>
                </a:lnTo>
                <a:lnTo>
                  <a:pt x="2734525" y="54519"/>
                </a:lnTo>
                <a:lnTo>
                  <a:pt x="2773139" y="49337"/>
                </a:lnTo>
                <a:lnTo>
                  <a:pt x="2811778" y="44352"/>
                </a:lnTo>
                <a:lnTo>
                  <a:pt x="2850443" y="39577"/>
                </a:lnTo>
                <a:lnTo>
                  <a:pt x="2889136" y="35024"/>
                </a:lnTo>
                <a:lnTo>
                  <a:pt x="2927857" y="30704"/>
                </a:lnTo>
                <a:lnTo>
                  <a:pt x="2966608" y="26630"/>
                </a:lnTo>
                <a:lnTo>
                  <a:pt x="3005390" y="22813"/>
                </a:lnTo>
                <a:lnTo>
                  <a:pt x="3044204" y="19267"/>
                </a:lnTo>
                <a:lnTo>
                  <a:pt x="3083052" y="16001"/>
                </a:lnTo>
                <a:lnTo>
                  <a:pt x="3197352" y="7619"/>
                </a:lnTo>
                <a:lnTo>
                  <a:pt x="3307841" y="761"/>
                </a:lnTo>
                <a:close/>
              </a:path>
            </a:pathLst>
          </a:custGeom>
          <a:solidFill>
            <a:srgbClr val="FFFFFF"/>
          </a:solidFill>
        </p:spPr>
        <p:txBody>
          <a:bodyPr wrap="square" lIns="0" tIns="0" rIns="0" bIns="0" rtlCol="0">
            <a:noAutofit/>
          </a:bodyPr>
          <a:lstStyle/>
          <a:p>
            <a:endParaRPr/>
          </a:p>
        </p:txBody>
      </p:sp>
      <p:sp>
        <p:nvSpPr>
          <p:cNvPr id="7" name="object 7"/>
          <p:cNvSpPr/>
          <p:nvPr/>
        </p:nvSpPr>
        <p:spPr>
          <a:xfrm>
            <a:off x="2247900" y="1056132"/>
            <a:ext cx="4648200" cy="4745736"/>
          </a:xfrm>
          <a:prstGeom prst="rect">
            <a:avLst/>
          </a:prstGeom>
          <a:blipFill>
            <a:blip r:embed="rId2" cstate="print"/>
            <a:stretch>
              <a:fillRect/>
            </a:stretch>
          </a:blipFill>
        </p:spPr>
        <p:txBody>
          <a:bodyPr wrap="square" lIns="0" tIns="0" rIns="0" bIns="0" rtlCol="0">
            <a:noAutofit/>
          </a:bodyPr>
          <a:lstStyle/>
          <a:p>
            <a:endParaRPr/>
          </a:p>
        </p:txBody>
      </p:sp>
      <p:sp>
        <p:nvSpPr>
          <p:cNvPr id="9" name="object 9"/>
          <p:cNvSpPr txBox="1"/>
          <p:nvPr/>
        </p:nvSpPr>
        <p:spPr>
          <a:xfrm>
            <a:off x="2593088" y="5947273"/>
            <a:ext cx="4036312" cy="487008"/>
          </a:xfrm>
          <a:prstGeom prst="rect">
            <a:avLst/>
          </a:prstGeom>
        </p:spPr>
        <p:txBody>
          <a:bodyPr vert="horz" wrap="square" lIns="0" tIns="0" rIns="0" bIns="0" rtlCol="0">
            <a:noAutofit/>
          </a:bodyPr>
          <a:lstStyle/>
          <a:p>
            <a:pPr marL="11397" marR="11397"/>
            <a:r>
              <a:rPr sz="1400" spc="-9" dirty="0">
                <a:latin typeface="Franklin Gothic Book" panose="020B0503020102020204" pitchFamily="34" charset="0"/>
                <a:cs typeface="Candara"/>
              </a:rPr>
              <a:t>Completed </a:t>
            </a:r>
            <a:r>
              <a:rPr sz="1400" dirty="0">
                <a:latin typeface="Franklin Gothic Book" panose="020B0503020102020204" pitchFamily="34" charset="0"/>
                <a:cs typeface="Candara"/>
              </a:rPr>
              <a:t>Concrete </a:t>
            </a:r>
            <a:r>
              <a:rPr sz="1400" spc="-13" dirty="0">
                <a:latin typeface="Franklin Gothic Book" panose="020B0503020102020204" pitchFamily="34" charset="0"/>
                <a:cs typeface="Candara"/>
              </a:rPr>
              <a:t>Structur</a:t>
            </a:r>
            <a:r>
              <a:rPr sz="1400" spc="-9" dirty="0">
                <a:latin typeface="Franklin Gothic Book" panose="020B0503020102020204" pitchFamily="34" charset="0"/>
                <a:cs typeface="Candara"/>
              </a:rPr>
              <a:t>e</a:t>
            </a:r>
            <a:r>
              <a:rPr sz="1400" spc="-18" dirty="0">
                <a:latin typeface="Franklin Gothic Book" panose="020B0503020102020204" pitchFamily="34" charset="0"/>
                <a:cs typeface="Candara"/>
              </a:rPr>
              <a:t> </a:t>
            </a:r>
            <a:r>
              <a:rPr sz="1400" dirty="0">
                <a:latin typeface="Franklin Gothic Book" panose="020B0503020102020204" pitchFamily="34" charset="0"/>
                <a:cs typeface="Candara"/>
              </a:rPr>
              <a:t>Repairs (Beam)</a:t>
            </a:r>
          </a:p>
        </p:txBody>
      </p:sp>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41</a:t>
            </a:fld>
            <a:endParaRPr lang="en-US" dirty="0"/>
          </a:p>
        </p:txBody>
      </p:sp>
      <p:sp>
        <p:nvSpPr>
          <p:cNvPr id="10"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smtClean="0"/>
              <a:t>QIC 2013 Repairs</a:t>
            </a:r>
            <a:endParaRPr lang="en-US" dirty="0"/>
          </a:p>
        </p:txBody>
      </p:sp>
    </p:spTree>
    <p:extLst>
      <p:ext uri="{BB962C8B-B14F-4D97-AF65-F5344CB8AC3E}">
        <p14:creationId xmlns:p14="http://schemas.microsoft.com/office/powerpoint/2010/main" val="2058261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2355273" y="1056132"/>
            <a:ext cx="4433454" cy="4745736"/>
          </a:xfrm>
          <a:prstGeom prst="rect">
            <a:avLst/>
          </a:prstGeom>
          <a:blipFill>
            <a:blip r:embed="rId2" cstate="print"/>
            <a:stretch>
              <a:fillRect/>
            </a:stretch>
          </a:blipFill>
        </p:spPr>
        <p:txBody>
          <a:bodyPr wrap="square" lIns="0" tIns="0" rIns="0" bIns="0" rtlCol="0">
            <a:noAutofit/>
          </a:bodyPr>
          <a:lstStyle/>
          <a:p>
            <a:endParaRPr/>
          </a:p>
        </p:txBody>
      </p:sp>
      <p:sp>
        <p:nvSpPr>
          <p:cNvPr id="9" name="object 9"/>
          <p:cNvSpPr txBox="1"/>
          <p:nvPr/>
        </p:nvSpPr>
        <p:spPr>
          <a:xfrm>
            <a:off x="1638300" y="5943600"/>
            <a:ext cx="6210300" cy="381000"/>
          </a:xfrm>
          <a:prstGeom prst="rect">
            <a:avLst/>
          </a:prstGeom>
        </p:spPr>
        <p:txBody>
          <a:bodyPr vert="horz" wrap="square" lIns="0" tIns="0" rIns="0" bIns="0" rtlCol="0">
            <a:noAutofit/>
          </a:bodyPr>
          <a:lstStyle/>
          <a:p>
            <a:pPr marL="99153" marR="11397" indent="-88327"/>
            <a:r>
              <a:rPr sz="1400" spc="-13" dirty="0">
                <a:latin typeface="Franklin Gothic Book" panose="020B0503020102020204" pitchFamily="34" charset="0"/>
                <a:cs typeface="Candara"/>
              </a:rPr>
              <a:t>Spa</a:t>
            </a:r>
            <a:r>
              <a:rPr sz="1400" spc="-9" dirty="0">
                <a:latin typeface="Franklin Gothic Book" panose="020B0503020102020204" pitchFamily="34" charset="0"/>
                <a:cs typeface="Candara"/>
              </a:rPr>
              <a:t>n</a:t>
            </a:r>
            <a:r>
              <a:rPr sz="1400" spc="-4" dirty="0">
                <a:latin typeface="Franklin Gothic Book" panose="020B0503020102020204" pitchFamily="34" charset="0"/>
                <a:cs typeface="Candara"/>
              </a:rPr>
              <a:t> #</a:t>
            </a:r>
            <a:r>
              <a:rPr sz="1400" dirty="0">
                <a:latin typeface="Franklin Gothic Book" panose="020B0503020102020204" pitchFamily="34" charset="0"/>
                <a:cs typeface="Candara"/>
              </a:rPr>
              <a:t>1 </a:t>
            </a:r>
            <a:r>
              <a:rPr sz="1400" spc="-13" dirty="0">
                <a:latin typeface="Franklin Gothic Book" panose="020B0503020102020204" pitchFamily="34" charset="0"/>
                <a:cs typeface="Candara"/>
              </a:rPr>
              <a:t>WB</a:t>
            </a:r>
            <a:r>
              <a:rPr sz="1400" spc="-4" dirty="0">
                <a:latin typeface="Franklin Gothic Book" panose="020B0503020102020204" pitchFamily="34" charset="0"/>
                <a:cs typeface="Candara"/>
              </a:rPr>
              <a:t> </a:t>
            </a:r>
            <a:r>
              <a:rPr sz="1400" dirty="0">
                <a:latin typeface="Franklin Gothic Book" panose="020B0503020102020204" pitchFamily="34" charset="0"/>
                <a:cs typeface="Candara"/>
              </a:rPr>
              <a:t>Underside</a:t>
            </a:r>
            <a:r>
              <a:rPr sz="1400" spc="-18" dirty="0">
                <a:latin typeface="Franklin Gothic Book" panose="020B0503020102020204" pitchFamily="34" charset="0"/>
                <a:cs typeface="Candara"/>
              </a:rPr>
              <a:t> </a:t>
            </a:r>
            <a:r>
              <a:rPr sz="1400" spc="-4" dirty="0">
                <a:latin typeface="Franklin Gothic Book" panose="020B0503020102020204" pitchFamily="34" charset="0"/>
                <a:cs typeface="Candara"/>
              </a:rPr>
              <a:t>Bridg</a:t>
            </a:r>
            <a:r>
              <a:rPr sz="1400" dirty="0">
                <a:latin typeface="Franklin Gothic Book" panose="020B0503020102020204" pitchFamily="34" charset="0"/>
                <a:cs typeface="Candara"/>
              </a:rPr>
              <a:t>e</a:t>
            </a:r>
            <a:r>
              <a:rPr sz="1400" spc="-13" dirty="0">
                <a:latin typeface="Franklin Gothic Book" panose="020B0503020102020204" pitchFamily="34" charset="0"/>
                <a:cs typeface="Candara"/>
              </a:rPr>
              <a:t> </a:t>
            </a:r>
            <a:r>
              <a:rPr sz="1400" dirty="0">
                <a:latin typeface="Franklin Gothic Book" panose="020B0503020102020204" pitchFamily="34" charset="0"/>
                <a:cs typeface="Candara"/>
              </a:rPr>
              <a:t>Deck </a:t>
            </a:r>
            <a:r>
              <a:rPr sz="1400" spc="-13" dirty="0">
                <a:latin typeface="Franklin Gothic Book" panose="020B0503020102020204" pitchFamily="34" charset="0"/>
                <a:cs typeface="Candara"/>
              </a:rPr>
              <a:t>Spalle</a:t>
            </a:r>
            <a:r>
              <a:rPr sz="1400" spc="-9" dirty="0">
                <a:latin typeface="Franklin Gothic Book" panose="020B0503020102020204" pitchFamily="34" charset="0"/>
                <a:cs typeface="Candara"/>
              </a:rPr>
              <a:t>d</a:t>
            </a:r>
            <a:r>
              <a:rPr sz="1400" spc="4" dirty="0">
                <a:latin typeface="Franklin Gothic Book" panose="020B0503020102020204" pitchFamily="34" charset="0"/>
                <a:cs typeface="Candara"/>
              </a:rPr>
              <a:t> </a:t>
            </a:r>
            <a:r>
              <a:rPr sz="1400" spc="-4" dirty="0">
                <a:latin typeface="Franklin Gothic Book" panose="020B0503020102020204" pitchFamily="34" charset="0"/>
                <a:cs typeface="Candara"/>
              </a:rPr>
              <a:t>concret</a:t>
            </a:r>
            <a:r>
              <a:rPr sz="1400" dirty="0">
                <a:latin typeface="Franklin Gothic Book" panose="020B0503020102020204" pitchFamily="34" charset="0"/>
                <a:cs typeface="Candara"/>
              </a:rPr>
              <a:t>e</a:t>
            </a:r>
            <a:r>
              <a:rPr sz="1400" spc="-22" dirty="0">
                <a:latin typeface="Franklin Gothic Book" panose="020B0503020102020204" pitchFamily="34" charset="0"/>
                <a:cs typeface="Candara"/>
              </a:rPr>
              <a:t> </a:t>
            </a:r>
            <a:r>
              <a:rPr sz="1400" spc="-9" dirty="0">
                <a:latin typeface="Franklin Gothic Book" panose="020B0503020102020204" pitchFamily="34" charset="0"/>
                <a:cs typeface="Candara"/>
              </a:rPr>
              <a:t>with</a:t>
            </a:r>
            <a:r>
              <a:rPr sz="1400" spc="-13" dirty="0">
                <a:latin typeface="Franklin Gothic Book" panose="020B0503020102020204" pitchFamily="34" charset="0"/>
                <a:cs typeface="Candara"/>
              </a:rPr>
              <a:t> </a:t>
            </a:r>
            <a:r>
              <a:rPr sz="1400" dirty="0">
                <a:latin typeface="Franklin Gothic Book" panose="020B0503020102020204" pitchFamily="34" charset="0"/>
                <a:cs typeface="Candara"/>
              </a:rPr>
              <a:t>exposed reinforcement.</a:t>
            </a:r>
          </a:p>
        </p:txBody>
      </p:sp>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42</a:t>
            </a:fld>
            <a:endParaRPr lang="en-US" dirty="0"/>
          </a:p>
        </p:txBody>
      </p:sp>
      <p:sp>
        <p:nvSpPr>
          <p:cNvPr id="8"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smtClean="0"/>
              <a:t>QIC 2013 Repairs</a:t>
            </a:r>
            <a:endParaRPr lang="en-US" dirty="0"/>
          </a:p>
        </p:txBody>
      </p:sp>
    </p:spTree>
    <p:extLst>
      <p:ext uri="{BB962C8B-B14F-4D97-AF65-F5344CB8AC3E}">
        <p14:creationId xmlns:p14="http://schemas.microsoft.com/office/powerpoint/2010/main" val="10764945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5515495" y="1047526"/>
            <a:ext cx="3007129" cy="575533"/>
          </a:xfrm>
          <a:custGeom>
            <a:avLst/>
            <a:gdLst/>
            <a:ahLst/>
            <a:cxnLst/>
            <a:rect l="l" t="t" r="r" b="b"/>
            <a:pathLst>
              <a:path w="3307842" h="652271">
                <a:moveTo>
                  <a:pt x="3307841" y="761"/>
                </a:moveTo>
                <a:lnTo>
                  <a:pt x="3307841" y="0"/>
                </a:lnTo>
                <a:lnTo>
                  <a:pt x="3197352" y="6857"/>
                </a:lnTo>
                <a:lnTo>
                  <a:pt x="3082290" y="15239"/>
                </a:lnTo>
                <a:lnTo>
                  <a:pt x="3043482" y="18525"/>
                </a:lnTo>
                <a:lnTo>
                  <a:pt x="3004708" y="22089"/>
                </a:lnTo>
                <a:lnTo>
                  <a:pt x="2965966" y="25918"/>
                </a:lnTo>
                <a:lnTo>
                  <a:pt x="2927254" y="30002"/>
                </a:lnTo>
                <a:lnTo>
                  <a:pt x="2888571" y="34328"/>
                </a:lnTo>
                <a:lnTo>
                  <a:pt x="2849917" y="38885"/>
                </a:lnTo>
                <a:lnTo>
                  <a:pt x="2811291" y="43661"/>
                </a:lnTo>
                <a:lnTo>
                  <a:pt x="2772691" y="48644"/>
                </a:lnTo>
                <a:lnTo>
                  <a:pt x="2734116" y="53824"/>
                </a:lnTo>
                <a:lnTo>
                  <a:pt x="2695565" y="59188"/>
                </a:lnTo>
                <a:lnTo>
                  <a:pt x="2657037" y="64724"/>
                </a:lnTo>
                <a:lnTo>
                  <a:pt x="2618531" y="70422"/>
                </a:lnTo>
                <a:lnTo>
                  <a:pt x="2580047" y="76268"/>
                </a:lnTo>
                <a:lnTo>
                  <a:pt x="2541581" y="82253"/>
                </a:lnTo>
                <a:lnTo>
                  <a:pt x="2503135" y="88363"/>
                </a:lnTo>
                <a:lnTo>
                  <a:pt x="2464706" y="94587"/>
                </a:lnTo>
                <a:lnTo>
                  <a:pt x="2426294" y="100915"/>
                </a:lnTo>
                <a:lnTo>
                  <a:pt x="2387897" y="107333"/>
                </a:lnTo>
                <a:lnTo>
                  <a:pt x="2349515" y="113830"/>
                </a:lnTo>
                <a:lnTo>
                  <a:pt x="2311146" y="120395"/>
                </a:lnTo>
                <a:lnTo>
                  <a:pt x="2036826" y="171449"/>
                </a:lnTo>
                <a:lnTo>
                  <a:pt x="1760220" y="224789"/>
                </a:lnTo>
                <a:lnTo>
                  <a:pt x="1689723" y="239769"/>
                </a:lnTo>
                <a:lnTo>
                  <a:pt x="1619261" y="254911"/>
                </a:lnTo>
                <a:lnTo>
                  <a:pt x="1548834" y="270218"/>
                </a:lnTo>
                <a:lnTo>
                  <a:pt x="1478443" y="285689"/>
                </a:lnTo>
                <a:lnTo>
                  <a:pt x="1408087" y="301323"/>
                </a:lnTo>
                <a:lnTo>
                  <a:pt x="1337768" y="317121"/>
                </a:lnTo>
                <a:lnTo>
                  <a:pt x="1267486" y="333083"/>
                </a:lnTo>
                <a:lnTo>
                  <a:pt x="1197241" y="349209"/>
                </a:lnTo>
                <a:lnTo>
                  <a:pt x="1127034" y="365499"/>
                </a:lnTo>
                <a:lnTo>
                  <a:pt x="1056865" y="381952"/>
                </a:lnTo>
                <a:lnTo>
                  <a:pt x="986735" y="398569"/>
                </a:lnTo>
                <a:lnTo>
                  <a:pt x="916643" y="415350"/>
                </a:lnTo>
                <a:lnTo>
                  <a:pt x="846592" y="432295"/>
                </a:lnTo>
                <a:lnTo>
                  <a:pt x="776580" y="449404"/>
                </a:lnTo>
                <a:lnTo>
                  <a:pt x="706609" y="466677"/>
                </a:lnTo>
                <a:lnTo>
                  <a:pt x="636679" y="484113"/>
                </a:lnTo>
                <a:lnTo>
                  <a:pt x="566790" y="501714"/>
                </a:lnTo>
                <a:lnTo>
                  <a:pt x="496944" y="519478"/>
                </a:lnTo>
                <a:lnTo>
                  <a:pt x="427139" y="537406"/>
                </a:lnTo>
                <a:lnTo>
                  <a:pt x="357378" y="555497"/>
                </a:lnTo>
                <a:lnTo>
                  <a:pt x="95250" y="624839"/>
                </a:lnTo>
                <a:lnTo>
                  <a:pt x="0" y="651509"/>
                </a:lnTo>
                <a:lnTo>
                  <a:pt x="0" y="652271"/>
                </a:lnTo>
                <a:lnTo>
                  <a:pt x="96012" y="625601"/>
                </a:lnTo>
                <a:lnTo>
                  <a:pt x="357378" y="556259"/>
                </a:lnTo>
                <a:lnTo>
                  <a:pt x="427143" y="538183"/>
                </a:lnTo>
                <a:lnTo>
                  <a:pt x="496950" y="520268"/>
                </a:lnTo>
                <a:lnTo>
                  <a:pt x="566799" y="502514"/>
                </a:lnTo>
                <a:lnTo>
                  <a:pt x="636690" y="484922"/>
                </a:lnTo>
                <a:lnTo>
                  <a:pt x="706622" y="467491"/>
                </a:lnTo>
                <a:lnTo>
                  <a:pt x="776594" y="450221"/>
                </a:lnTo>
                <a:lnTo>
                  <a:pt x="846606" y="433114"/>
                </a:lnTo>
                <a:lnTo>
                  <a:pt x="916658" y="416169"/>
                </a:lnTo>
                <a:lnTo>
                  <a:pt x="986749" y="399386"/>
                </a:lnTo>
                <a:lnTo>
                  <a:pt x="1056879" y="382766"/>
                </a:lnTo>
                <a:lnTo>
                  <a:pt x="1127048" y="366309"/>
                </a:lnTo>
                <a:lnTo>
                  <a:pt x="1197254" y="350015"/>
                </a:lnTo>
                <a:lnTo>
                  <a:pt x="1267498" y="333884"/>
                </a:lnTo>
                <a:lnTo>
                  <a:pt x="1337779" y="317916"/>
                </a:lnTo>
                <a:lnTo>
                  <a:pt x="1408096" y="302112"/>
                </a:lnTo>
                <a:lnTo>
                  <a:pt x="1478450" y="286471"/>
                </a:lnTo>
                <a:lnTo>
                  <a:pt x="1548840" y="270995"/>
                </a:lnTo>
                <a:lnTo>
                  <a:pt x="1619265" y="255683"/>
                </a:lnTo>
                <a:lnTo>
                  <a:pt x="1689725" y="240535"/>
                </a:lnTo>
                <a:lnTo>
                  <a:pt x="1760220" y="225551"/>
                </a:lnTo>
                <a:lnTo>
                  <a:pt x="2036826" y="172211"/>
                </a:lnTo>
                <a:lnTo>
                  <a:pt x="2311146" y="121157"/>
                </a:lnTo>
                <a:lnTo>
                  <a:pt x="2349551" y="114590"/>
                </a:lnTo>
                <a:lnTo>
                  <a:pt x="2387970" y="108088"/>
                </a:lnTo>
                <a:lnTo>
                  <a:pt x="2426403" y="101664"/>
                </a:lnTo>
                <a:lnTo>
                  <a:pt x="2464852" y="95330"/>
                </a:lnTo>
                <a:lnTo>
                  <a:pt x="2503318" y="89098"/>
                </a:lnTo>
                <a:lnTo>
                  <a:pt x="2541802" y="82980"/>
                </a:lnTo>
                <a:lnTo>
                  <a:pt x="2580305" y="76988"/>
                </a:lnTo>
                <a:lnTo>
                  <a:pt x="2618827" y="71134"/>
                </a:lnTo>
                <a:lnTo>
                  <a:pt x="2657371" y="65430"/>
                </a:lnTo>
                <a:lnTo>
                  <a:pt x="2695936" y="59888"/>
                </a:lnTo>
                <a:lnTo>
                  <a:pt x="2734525" y="54519"/>
                </a:lnTo>
                <a:lnTo>
                  <a:pt x="2773139" y="49337"/>
                </a:lnTo>
                <a:lnTo>
                  <a:pt x="2811778" y="44352"/>
                </a:lnTo>
                <a:lnTo>
                  <a:pt x="2850443" y="39577"/>
                </a:lnTo>
                <a:lnTo>
                  <a:pt x="2889136" y="35024"/>
                </a:lnTo>
                <a:lnTo>
                  <a:pt x="2927857" y="30704"/>
                </a:lnTo>
                <a:lnTo>
                  <a:pt x="2966608" y="26630"/>
                </a:lnTo>
                <a:lnTo>
                  <a:pt x="3005390" y="22813"/>
                </a:lnTo>
                <a:lnTo>
                  <a:pt x="3044204" y="19267"/>
                </a:lnTo>
                <a:lnTo>
                  <a:pt x="3083052" y="16001"/>
                </a:lnTo>
                <a:lnTo>
                  <a:pt x="3197352" y="7619"/>
                </a:lnTo>
                <a:lnTo>
                  <a:pt x="3307841" y="761"/>
                </a:lnTo>
                <a:close/>
              </a:path>
            </a:pathLst>
          </a:custGeom>
          <a:solidFill>
            <a:srgbClr val="FFFFFF"/>
          </a:solidFill>
        </p:spPr>
        <p:txBody>
          <a:bodyPr wrap="square" lIns="0" tIns="0" rIns="0" bIns="0" rtlCol="0">
            <a:noAutofit/>
          </a:bodyPr>
          <a:lstStyle/>
          <a:p>
            <a:endParaRPr/>
          </a:p>
        </p:txBody>
      </p:sp>
      <p:sp>
        <p:nvSpPr>
          <p:cNvPr id="7" name="object 7"/>
          <p:cNvSpPr/>
          <p:nvPr/>
        </p:nvSpPr>
        <p:spPr>
          <a:xfrm>
            <a:off x="2623380" y="1056132"/>
            <a:ext cx="3897241" cy="4745736"/>
          </a:xfrm>
          <a:prstGeom prst="rect">
            <a:avLst/>
          </a:prstGeom>
          <a:blipFill>
            <a:blip r:embed="rId2" cstate="print"/>
            <a:stretch>
              <a:fillRect/>
            </a:stretch>
          </a:blipFill>
        </p:spPr>
        <p:txBody>
          <a:bodyPr wrap="square" lIns="0" tIns="0" rIns="0" bIns="0" rtlCol="0">
            <a:noAutofit/>
          </a:bodyPr>
          <a:lstStyle/>
          <a:p>
            <a:endParaRPr/>
          </a:p>
        </p:txBody>
      </p:sp>
      <p:sp>
        <p:nvSpPr>
          <p:cNvPr id="9" name="object 9"/>
          <p:cNvSpPr txBox="1"/>
          <p:nvPr/>
        </p:nvSpPr>
        <p:spPr>
          <a:xfrm>
            <a:off x="3381159" y="5943600"/>
            <a:ext cx="2381682" cy="257175"/>
          </a:xfrm>
          <a:prstGeom prst="rect">
            <a:avLst/>
          </a:prstGeom>
        </p:spPr>
        <p:txBody>
          <a:bodyPr vert="horz" wrap="square" lIns="0" tIns="0" rIns="0" bIns="0" rtlCol="0">
            <a:noAutofit/>
          </a:bodyPr>
          <a:lstStyle/>
          <a:p>
            <a:pPr marL="99153" marR="11397" indent="-88327"/>
            <a:r>
              <a:rPr lang="en-US" sz="1400" dirty="0" smtClean="0">
                <a:latin typeface="Franklin Gothic Book" panose="020B0503020102020204" pitchFamily="34" charset="0"/>
                <a:cs typeface="Candara"/>
              </a:rPr>
              <a:t>Armor Joint Plate - Deformation</a:t>
            </a:r>
            <a:endParaRPr sz="1400" dirty="0">
              <a:latin typeface="Franklin Gothic Book" panose="020B0503020102020204" pitchFamily="34" charset="0"/>
              <a:cs typeface="Candara"/>
            </a:endParaRPr>
          </a:p>
        </p:txBody>
      </p:sp>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43</a:t>
            </a:fld>
            <a:endParaRPr lang="en-US" dirty="0"/>
          </a:p>
        </p:txBody>
      </p:sp>
      <p:sp>
        <p:nvSpPr>
          <p:cNvPr id="10"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smtClean="0"/>
              <a:t>QIC 2013 Repairs</a:t>
            </a:r>
            <a:endParaRPr lang="en-US" dirty="0"/>
          </a:p>
        </p:txBody>
      </p:sp>
    </p:spTree>
    <p:extLst>
      <p:ext uri="{BB962C8B-B14F-4D97-AF65-F5344CB8AC3E}">
        <p14:creationId xmlns:p14="http://schemas.microsoft.com/office/powerpoint/2010/main" val="16856231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44</a:t>
            </a:fld>
            <a:endParaRPr lang="en-US" dirty="0"/>
          </a:p>
        </p:txBody>
      </p:sp>
      <p:pic>
        <p:nvPicPr>
          <p:cNvPr id="166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46276" y="1056132"/>
            <a:ext cx="6327648" cy="47457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62200" y="5867400"/>
            <a:ext cx="4745402" cy="307777"/>
          </a:xfrm>
          <a:prstGeom prst="rect">
            <a:avLst/>
          </a:prstGeom>
        </p:spPr>
        <p:txBody>
          <a:bodyPr wrap="none">
            <a:spAutoFit/>
          </a:bodyPr>
          <a:lstStyle/>
          <a:p>
            <a:r>
              <a:rPr lang="en-US" sz="1400" dirty="0">
                <a:latin typeface="Franklin Gothic Book" panose="020B0503020102020204" pitchFamily="34" charset="0"/>
                <a:cs typeface="Candara"/>
              </a:rPr>
              <a:t>Armor</a:t>
            </a:r>
            <a:r>
              <a:rPr lang="en-US" sz="1400" spc="-22" dirty="0">
                <a:latin typeface="Franklin Gothic Book" panose="020B0503020102020204" pitchFamily="34" charset="0"/>
                <a:cs typeface="Candara"/>
              </a:rPr>
              <a:t> </a:t>
            </a:r>
            <a:r>
              <a:rPr lang="en-US" sz="1400" spc="-9" dirty="0" smtClean="0">
                <a:latin typeface="Franklin Gothic Book" panose="020B0503020102020204" pitchFamily="34" charset="0"/>
                <a:cs typeface="Candara"/>
              </a:rPr>
              <a:t>Joint Repair – removal and replacement of armor joint</a:t>
            </a:r>
            <a:r>
              <a:rPr lang="en-US" sz="1400" spc="-13" dirty="0" smtClean="0">
                <a:latin typeface="Franklin Gothic Book" panose="020B0503020102020204" pitchFamily="34" charset="0"/>
                <a:cs typeface="Candara"/>
              </a:rPr>
              <a:t> </a:t>
            </a:r>
            <a:endParaRPr lang="en-US" sz="1400" dirty="0"/>
          </a:p>
        </p:txBody>
      </p:sp>
      <p:sp>
        <p:nvSpPr>
          <p:cNvPr id="7"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smtClean="0"/>
              <a:t>QIC 2013 Repairs</a:t>
            </a:r>
            <a:endParaRPr lang="en-US" dirty="0"/>
          </a:p>
        </p:txBody>
      </p:sp>
    </p:spTree>
    <p:extLst>
      <p:ext uri="{BB962C8B-B14F-4D97-AF65-F5344CB8AC3E}">
        <p14:creationId xmlns:p14="http://schemas.microsoft.com/office/powerpoint/2010/main" val="19776047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45</a:t>
            </a:fld>
            <a:endParaRPr lang="en-US" dirty="0"/>
          </a:p>
        </p:txBody>
      </p:sp>
      <p:pic>
        <p:nvPicPr>
          <p:cNvPr id="166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08176" y="1056132"/>
            <a:ext cx="6327648" cy="47457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67000" y="5867400"/>
            <a:ext cx="4167551" cy="307777"/>
          </a:xfrm>
          <a:prstGeom prst="rect">
            <a:avLst/>
          </a:prstGeom>
        </p:spPr>
        <p:txBody>
          <a:bodyPr wrap="none">
            <a:spAutoFit/>
          </a:bodyPr>
          <a:lstStyle/>
          <a:p>
            <a:r>
              <a:rPr lang="en-US" sz="1400" dirty="0">
                <a:latin typeface="Franklin Gothic Book" panose="020B0503020102020204" pitchFamily="34" charset="0"/>
                <a:cs typeface="Candara"/>
              </a:rPr>
              <a:t>Armor</a:t>
            </a:r>
            <a:r>
              <a:rPr lang="en-US" sz="1400" spc="-22" dirty="0">
                <a:latin typeface="Franklin Gothic Book" panose="020B0503020102020204" pitchFamily="34" charset="0"/>
                <a:cs typeface="Candara"/>
              </a:rPr>
              <a:t> </a:t>
            </a:r>
            <a:r>
              <a:rPr lang="en-US" sz="1400" spc="-9" dirty="0" smtClean="0">
                <a:latin typeface="Franklin Gothic Book" panose="020B0503020102020204" pitchFamily="34" charset="0"/>
                <a:cs typeface="Candara"/>
              </a:rPr>
              <a:t>Joint – silicone sealant applied at join opening</a:t>
            </a:r>
            <a:r>
              <a:rPr lang="en-US" sz="1400" spc="-13" dirty="0" smtClean="0">
                <a:latin typeface="Franklin Gothic Book" panose="020B0503020102020204" pitchFamily="34" charset="0"/>
                <a:cs typeface="Candara"/>
              </a:rPr>
              <a:t> </a:t>
            </a:r>
            <a:endParaRPr lang="en-US" sz="1400" dirty="0"/>
          </a:p>
        </p:txBody>
      </p:sp>
      <p:sp>
        <p:nvSpPr>
          <p:cNvPr id="7"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smtClean="0"/>
              <a:t>QIC 2013 Repairs</a:t>
            </a:r>
            <a:endParaRPr lang="en-US" dirty="0"/>
          </a:p>
        </p:txBody>
      </p:sp>
    </p:spTree>
    <p:extLst>
      <p:ext uri="{BB962C8B-B14F-4D97-AF65-F5344CB8AC3E}">
        <p14:creationId xmlns:p14="http://schemas.microsoft.com/office/powerpoint/2010/main" val="17083862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5515495" y="1047526"/>
            <a:ext cx="3007129" cy="575533"/>
          </a:xfrm>
          <a:custGeom>
            <a:avLst/>
            <a:gdLst/>
            <a:ahLst/>
            <a:cxnLst/>
            <a:rect l="l" t="t" r="r" b="b"/>
            <a:pathLst>
              <a:path w="3307842" h="652271">
                <a:moveTo>
                  <a:pt x="3307841" y="761"/>
                </a:moveTo>
                <a:lnTo>
                  <a:pt x="3307841" y="0"/>
                </a:lnTo>
                <a:lnTo>
                  <a:pt x="3197352" y="6857"/>
                </a:lnTo>
                <a:lnTo>
                  <a:pt x="3082290" y="15239"/>
                </a:lnTo>
                <a:lnTo>
                  <a:pt x="3043482" y="18525"/>
                </a:lnTo>
                <a:lnTo>
                  <a:pt x="3004708" y="22089"/>
                </a:lnTo>
                <a:lnTo>
                  <a:pt x="2965966" y="25918"/>
                </a:lnTo>
                <a:lnTo>
                  <a:pt x="2927254" y="30002"/>
                </a:lnTo>
                <a:lnTo>
                  <a:pt x="2888571" y="34328"/>
                </a:lnTo>
                <a:lnTo>
                  <a:pt x="2849917" y="38885"/>
                </a:lnTo>
                <a:lnTo>
                  <a:pt x="2811291" y="43661"/>
                </a:lnTo>
                <a:lnTo>
                  <a:pt x="2772691" y="48644"/>
                </a:lnTo>
                <a:lnTo>
                  <a:pt x="2734116" y="53824"/>
                </a:lnTo>
                <a:lnTo>
                  <a:pt x="2695565" y="59188"/>
                </a:lnTo>
                <a:lnTo>
                  <a:pt x="2657037" y="64724"/>
                </a:lnTo>
                <a:lnTo>
                  <a:pt x="2618531" y="70422"/>
                </a:lnTo>
                <a:lnTo>
                  <a:pt x="2580047" y="76268"/>
                </a:lnTo>
                <a:lnTo>
                  <a:pt x="2541581" y="82253"/>
                </a:lnTo>
                <a:lnTo>
                  <a:pt x="2503135" y="88363"/>
                </a:lnTo>
                <a:lnTo>
                  <a:pt x="2464706" y="94587"/>
                </a:lnTo>
                <a:lnTo>
                  <a:pt x="2426294" y="100915"/>
                </a:lnTo>
                <a:lnTo>
                  <a:pt x="2387897" y="107333"/>
                </a:lnTo>
                <a:lnTo>
                  <a:pt x="2349515" y="113830"/>
                </a:lnTo>
                <a:lnTo>
                  <a:pt x="2311146" y="120395"/>
                </a:lnTo>
                <a:lnTo>
                  <a:pt x="2036826" y="171449"/>
                </a:lnTo>
                <a:lnTo>
                  <a:pt x="1760220" y="224789"/>
                </a:lnTo>
                <a:lnTo>
                  <a:pt x="1689723" y="239769"/>
                </a:lnTo>
                <a:lnTo>
                  <a:pt x="1619261" y="254911"/>
                </a:lnTo>
                <a:lnTo>
                  <a:pt x="1548834" y="270218"/>
                </a:lnTo>
                <a:lnTo>
                  <a:pt x="1478443" y="285689"/>
                </a:lnTo>
                <a:lnTo>
                  <a:pt x="1408087" y="301323"/>
                </a:lnTo>
                <a:lnTo>
                  <a:pt x="1337768" y="317121"/>
                </a:lnTo>
                <a:lnTo>
                  <a:pt x="1267486" y="333083"/>
                </a:lnTo>
                <a:lnTo>
                  <a:pt x="1197241" y="349209"/>
                </a:lnTo>
                <a:lnTo>
                  <a:pt x="1127034" y="365499"/>
                </a:lnTo>
                <a:lnTo>
                  <a:pt x="1056865" y="381952"/>
                </a:lnTo>
                <a:lnTo>
                  <a:pt x="986735" y="398569"/>
                </a:lnTo>
                <a:lnTo>
                  <a:pt x="916643" y="415350"/>
                </a:lnTo>
                <a:lnTo>
                  <a:pt x="846592" y="432295"/>
                </a:lnTo>
                <a:lnTo>
                  <a:pt x="776580" y="449404"/>
                </a:lnTo>
                <a:lnTo>
                  <a:pt x="706609" y="466677"/>
                </a:lnTo>
                <a:lnTo>
                  <a:pt x="636679" y="484113"/>
                </a:lnTo>
                <a:lnTo>
                  <a:pt x="566790" y="501714"/>
                </a:lnTo>
                <a:lnTo>
                  <a:pt x="496944" y="519478"/>
                </a:lnTo>
                <a:lnTo>
                  <a:pt x="427139" y="537406"/>
                </a:lnTo>
                <a:lnTo>
                  <a:pt x="357378" y="555497"/>
                </a:lnTo>
                <a:lnTo>
                  <a:pt x="95250" y="624839"/>
                </a:lnTo>
                <a:lnTo>
                  <a:pt x="0" y="651509"/>
                </a:lnTo>
                <a:lnTo>
                  <a:pt x="0" y="652271"/>
                </a:lnTo>
                <a:lnTo>
                  <a:pt x="96012" y="625601"/>
                </a:lnTo>
                <a:lnTo>
                  <a:pt x="357378" y="556259"/>
                </a:lnTo>
                <a:lnTo>
                  <a:pt x="427143" y="538183"/>
                </a:lnTo>
                <a:lnTo>
                  <a:pt x="496950" y="520268"/>
                </a:lnTo>
                <a:lnTo>
                  <a:pt x="566799" y="502514"/>
                </a:lnTo>
                <a:lnTo>
                  <a:pt x="636690" y="484922"/>
                </a:lnTo>
                <a:lnTo>
                  <a:pt x="706622" y="467491"/>
                </a:lnTo>
                <a:lnTo>
                  <a:pt x="776594" y="450221"/>
                </a:lnTo>
                <a:lnTo>
                  <a:pt x="846606" y="433114"/>
                </a:lnTo>
                <a:lnTo>
                  <a:pt x="916658" y="416169"/>
                </a:lnTo>
                <a:lnTo>
                  <a:pt x="986749" y="399386"/>
                </a:lnTo>
                <a:lnTo>
                  <a:pt x="1056879" y="382766"/>
                </a:lnTo>
                <a:lnTo>
                  <a:pt x="1127048" y="366309"/>
                </a:lnTo>
                <a:lnTo>
                  <a:pt x="1197254" y="350015"/>
                </a:lnTo>
                <a:lnTo>
                  <a:pt x="1267498" y="333884"/>
                </a:lnTo>
                <a:lnTo>
                  <a:pt x="1337779" y="317916"/>
                </a:lnTo>
                <a:lnTo>
                  <a:pt x="1408096" y="302112"/>
                </a:lnTo>
                <a:lnTo>
                  <a:pt x="1478450" y="286471"/>
                </a:lnTo>
                <a:lnTo>
                  <a:pt x="1548840" y="270995"/>
                </a:lnTo>
                <a:lnTo>
                  <a:pt x="1619265" y="255683"/>
                </a:lnTo>
                <a:lnTo>
                  <a:pt x="1689725" y="240535"/>
                </a:lnTo>
                <a:lnTo>
                  <a:pt x="1760220" y="225551"/>
                </a:lnTo>
                <a:lnTo>
                  <a:pt x="2036826" y="172211"/>
                </a:lnTo>
                <a:lnTo>
                  <a:pt x="2311146" y="121157"/>
                </a:lnTo>
                <a:lnTo>
                  <a:pt x="2349551" y="114590"/>
                </a:lnTo>
                <a:lnTo>
                  <a:pt x="2387970" y="108088"/>
                </a:lnTo>
                <a:lnTo>
                  <a:pt x="2426403" y="101664"/>
                </a:lnTo>
                <a:lnTo>
                  <a:pt x="2464852" y="95330"/>
                </a:lnTo>
                <a:lnTo>
                  <a:pt x="2503318" y="89098"/>
                </a:lnTo>
                <a:lnTo>
                  <a:pt x="2541802" y="82980"/>
                </a:lnTo>
                <a:lnTo>
                  <a:pt x="2580305" y="76988"/>
                </a:lnTo>
                <a:lnTo>
                  <a:pt x="2618827" y="71134"/>
                </a:lnTo>
                <a:lnTo>
                  <a:pt x="2657371" y="65430"/>
                </a:lnTo>
                <a:lnTo>
                  <a:pt x="2695936" y="59888"/>
                </a:lnTo>
                <a:lnTo>
                  <a:pt x="2734525" y="54519"/>
                </a:lnTo>
                <a:lnTo>
                  <a:pt x="2773139" y="49337"/>
                </a:lnTo>
                <a:lnTo>
                  <a:pt x="2811778" y="44352"/>
                </a:lnTo>
                <a:lnTo>
                  <a:pt x="2850443" y="39577"/>
                </a:lnTo>
                <a:lnTo>
                  <a:pt x="2889136" y="35024"/>
                </a:lnTo>
                <a:lnTo>
                  <a:pt x="2927857" y="30704"/>
                </a:lnTo>
                <a:lnTo>
                  <a:pt x="2966608" y="26630"/>
                </a:lnTo>
                <a:lnTo>
                  <a:pt x="3005390" y="22813"/>
                </a:lnTo>
                <a:lnTo>
                  <a:pt x="3044204" y="19267"/>
                </a:lnTo>
                <a:lnTo>
                  <a:pt x="3083052" y="16001"/>
                </a:lnTo>
                <a:lnTo>
                  <a:pt x="3197352" y="7619"/>
                </a:lnTo>
                <a:lnTo>
                  <a:pt x="3307841" y="761"/>
                </a:lnTo>
                <a:close/>
              </a:path>
            </a:pathLst>
          </a:custGeom>
          <a:solidFill>
            <a:srgbClr val="FFFFFF"/>
          </a:solidFill>
        </p:spPr>
        <p:txBody>
          <a:bodyPr wrap="square" lIns="0" tIns="0" rIns="0" bIns="0" rtlCol="0">
            <a:noAutofit/>
          </a:bodyPr>
          <a:lstStyle/>
          <a:p>
            <a:endParaRPr/>
          </a:p>
        </p:txBody>
      </p:sp>
      <p:sp>
        <p:nvSpPr>
          <p:cNvPr id="7" name="object 7"/>
          <p:cNvSpPr/>
          <p:nvPr/>
        </p:nvSpPr>
        <p:spPr>
          <a:xfrm>
            <a:off x="2769480" y="1028700"/>
            <a:ext cx="3605040" cy="4800600"/>
          </a:xfrm>
          <a:prstGeom prst="rect">
            <a:avLst/>
          </a:prstGeom>
          <a:blipFill>
            <a:blip r:embed="rId2" cstate="print"/>
            <a:stretch>
              <a:fillRect/>
            </a:stretch>
          </a:blipFill>
        </p:spPr>
        <p:txBody>
          <a:bodyPr wrap="square" lIns="0" tIns="0" rIns="0" bIns="0" rtlCol="0">
            <a:noAutofit/>
          </a:bodyPr>
          <a:lstStyle/>
          <a:p>
            <a:endParaRPr/>
          </a:p>
        </p:txBody>
      </p:sp>
      <p:sp>
        <p:nvSpPr>
          <p:cNvPr id="9" name="object 9"/>
          <p:cNvSpPr txBox="1"/>
          <p:nvPr/>
        </p:nvSpPr>
        <p:spPr>
          <a:xfrm>
            <a:off x="1066800" y="5943600"/>
            <a:ext cx="6934200" cy="483421"/>
          </a:xfrm>
          <a:prstGeom prst="rect">
            <a:avLst/>
          </a:prstGeom>
        </p:spPr>
        <p:txBody>
          <a:bodyPr vert="horz" wrap="square" lIns="0" tIns="0" rIns="0" bIns="0" rtlCol="0">
            <a:noAutofit/>
          </a:bodyPr>
          <a:lstStyle/>
          <a:p>
            <a:pPr marL="99153" marR="11397" indent="-88327"/>
            <a:r>
              <a:rPr sz="1400" spc="-4" dirty="0">
                <a:cs typeface="Candara"/>
              </a:rPr>
              <a:t>Bea</a:t>
            </a:r>
            <a:r>
              <a:rPr sz="1400" dirty="0">
                <a:cs typeface="Candara"/>
              </a:rPr>
              <a:t>m</a:t>
            </a:r>
            <a:r>
              <a:rPr sz="1400" spc="4" dirty="0">
                <a:cs typeface="Candara"/>
              </a:rPr>
              <a:t> </a:t>
            </a:r>
            <a:r>
              <a:rPr sz="1400" spc="-4" dirty="0">
                <a:cs typeface="Candara"/>
              </a:rPr>
              <a:t>En</a:t>
            </a:r>
            <a:r>
              <a:rPr sz="1400" dirty="0">
                <a:cs typeface="Candara"/>
              </a:rPr>
              <a:t>d</a:t>
            </a:r>
            <a:r>
              <a:rPr sz="1400" spc="-9" dirty="0">
                <a:cs typeface="Candara"/>
              </a:rPr>
              <a:t> </a:t>
            </a:r>
            <a:r>
              <a:rPr sz="1400" spc="-4" dirty="0">
                <a:cs typeface="Candara"/>
              </a:rPr>
              <a:t>a</a:t>
            </a:r>
            <a:r>
              <a:rPr sz="1400" dirty="0">
                <a:cs typeface="Candara"/>
              </a:rPr>
              <a:t>t </a:t>
            </a:r>
            <a:r>
              <a:rPr sz="1400" spc="-45" dirty="0">
                <a:cs typeface="Candara"/>
              </a:rPr>
              <a:t>V</a:t>
            </a:r>
            <a:r>
              <a:rPr sz="1400" spc="-4" dirty="0">
                <a:cs typeface="Candara"/>
              </a:rPr>
              <a:t>a</a:t>
            </a:r>
            <a:r>
              <a:rPr sz="1400" spc="-9" dirty="0">
                <a:cs typeface="Candara"/>
              </a:rPr>
              <a:t>rious</a:t>
            </a:r>
            <a:r>
              <a:rPr sz="1400" spc="-13" dirty="0">
                <a:cs typeface="Candara"/>
              </a:rPr>
              <a:t> </a:t>
            </a:r>
            <a:r>
              <a:rPr sz="1400" dirty="0">
                <a:cs typeface="Candara"/>
              </a:rPr>
              <a:t>Locations Deteriorated</a:t>
            </a:r>
            <a:r>
              <a:rPr sz="1400" spc="-18" dirty="0">
                <a:cs typeface="Candara"/>
              </a:rPr>
              <a:t> </a:t>
            </a:r>
            <a:r>
              <a:rPr sz="1400" spc="-9" dirty="0">
                <a:cs typeface="Candara"/>
              </a:rPr>
              <a:t>epoxy</a:t>
            </a:r>
            <a:r>
              <a:rPr sz="1400" spc="-18" dirty="0">
                <a:cs typeface="Candara"/>
              </a:rPr>
              <a:t> </a:t>
            </a:r>
            <a:r>
              <a:rPr sz="1400" spc="-9" dirty="0">
                <a:cs typeface="Candara"/>
              </a:rPr>
              <a:t>coating</a:t>
            </a:r>
            <a:r>
              <a:rPr sz="1400" spc="-18" dirty="0">
                <a:cs typeface="Candara"/>
              </a:rPr>
              <a:t> </a:t>
            </a:r>
            <a:r>
              <a:rPr sz="1400" spc="-4" dirty="0">
                <a:cs typeface="Candara"/>
              </a:rPr>
              <a:t>and exposed/co</a:t>
            </a:r>
            <a:r>
              <a:rPr sz="1400" spc="-13" dirty="0">
                <a:cs typeface="Candara"/>
              </a:rPr>
              <a:t>r</a:t>
            </a:r>
            <a:r>
              <a:rPr sz="1400" spc="-4" dirty="0">
                <a:cs typeface="Candara"/>
              </a:rPr>
              <a:t>rode</a:t>
            </a:r>
            <a:r>
              <a:rPr sz="1400" dirty="0">
                <a:cs typeface="Candara"/>
              </a:rPr>
              <a:t>d</a:t>
            </a:r>
            <a:r>
              <a:rPr sz="1400" spc="-22" dirty="0">
                <a:cs typeface="Candara"/>
              </a:rPr>
              <a:t> </a:t>
            </a:r>
            <a:r>
              <a:rPr sz="1400" spc="-4" dirty="0">
                <a:cs typeface="Candara"/>
              </a:rPr>
              <a:t>strands.</a:t>
            </a:r>
            <a:endParaRPr sz="1400" dirty="0">
              <a:cs typeface="Candara"/>
            </a:endParaRPr>
          </a:p>
        </p:txBody>
      </p:sp>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46</a:t>
            </a:fld>
            <a:endParaRPr lang="en-US" dirty="0"/>
          </a:p>
        </p:txBody>
      </p:sp>
      <p:sp>
        <p:nvSpPr>
          <p:cNvPr id="10"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smtClean="0"/>
              <a:t>QIC 2013 Repairs</a:t>
            </a:r>
            <a:endParaRPr lang="en-US" dirty="0"/>
          </a:p>
        </p:txBody>
      </p:sp>
    </p:spTree>
    <p:extLst>
      <p:ext uri="{BB962C8B-B14F-4D97-AF65-F5344CB8AC3E}">
        <p14:creationId xmlns:p14="http://schemas.microsoft.com/office/powerpoint/2010/main" val="20826104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47</a:t>
            </a:fld>
            <a:endParaRPr lang="en-US" dirty="0"/>
          </a:p>
        </p:txBody>
      </p:sp>
      <p:pic>
        <p:nvPicPr>
          <p:cNvPr id="1669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1434"/>
          <a:stretch/>
        </p:blipFill>
        <p:spPr bwMode="auto">
          <a:xfrm rot="16200000">
            <a:off x="2091563" y="1794637"/>
            <a:ext cx="4789424" cy="31813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smtClean="0"/>
              <a:t>QIC 2013 Repairs</a:t>
            </a:r>
            <a:endParaRPr lang="en-US" dirty="0"/>
          </a:p>
        </p:txBody>
      </p:sp>
      <p:sp>
        <p:nvSpPr>
          <p:cNvPr id="7" name="object 9"/>
          <p:cNvSpPr txBox="1"/>
          <p:nvPr/>
        </p:nvSpPr>
        <p:spPr>
          <a:xfrm>
            <a:off x="3276600" y="5943599"/>
            <a:ext cx="2438399" cy="483421"/>
          </a:xfrm>
          <a:prstGeom prst="rect">
            <a:avLst/>
          </a:prstGeom>
        </p:spPr>
        <p:txBody>
          <a:bodyPr vert="horz" wrap="square" lIns="0" tIns="0" rIns="0" bIns="0" rtlCol="0">
            <a:noAutofit/>
          </a:bodyPr>
          <a:lstStyle/>
          <a:p>
            <a:pPr marL="99153" marR="11397" indent="-88327"/>
            <a:r>
              <a:rPr lang="en-US" sz="1400" spc="-4" dirty="0" smtClean="0">
                <a:cs typeface="Candara"/>
              </a:rPr>
              <a:t>Beam ends w/ Epoxy Coating</a:t>
            </a:r>
            <a:endParaRPr sz="1400" dirty="0">
              <a:cs typeface="Candara"/>
            </a:endParaRPr>
          </a:p>
        </p:txBody>
      </p:sp>
    </p:spTree>
    <p:extLst>
      <p:ext uri="{BB962C8B-B14F-4D97-AF65-F5344CB8AC3E}">
        <p14:creationId xmlns:p14="http://schemas.microsoft.com/office/powerpoint/2010/main" val="35394775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987732" y="1058956"/>
            <a:ext cx="4971010" cy="683782"/>
          </a:xfrm>
          <a:custGeom>
            <a:avLst/>
            <a:gdLst/>
            <a:ahLst/>
            <a:cxnLst/>
            <a:rect l="l" t="t" r="r" b="b"/>
            <a:pathLst>
              <a:path w="5468111" h="774953">
                <a:moveTo>
                  <a:pt x="3391941" y="269803"/>
                </a:moveTo>
                <a:lnTo>
                  <a:pt x="3250692" y="241553"/>
                </a:lnTo>
                <a:lnTo>
                  <a:pt x="2984754" y="194309"/>
                </a:lnTo>
                <a:lnTo>
                  <a:pt x="2731770" y="153923"/>
                </a:lnTo>
                <a:lnTo>
                  <a:pt x="2489454" y="118109"/>
                </a:lnTo>
                <a:lnTo>
                  <a:pt x="2260092" y="89153"/>
                </a:lnTo>
                <a:lnTo>
                  <a:pt x="2040636" y="64769"/>
                </a:lnTo>
                <a:lnTo>
                  <a:pt x="1834133" y="44885"/>
                </a:lnTo>
                <a:lnTo>
                  <a:pt x="1641348" y="26669"/>
                </a:lnTo>
                <a:lnTo>
                  <a:pt x="1458468" y="16001"/>
                </a:lnTo>
                <a:lnTo>
                  <a:pt x="1286256" y="6858"/>
                </a:lnTo>
                <a:lnTo>
                  <a:pt x="1126236" y="2286"/>
                </a:lnTo>
                <a:lnTo>
                  <a:pt x="977646" y="0"/>
                </a:lnTo>
                <a:lnTo>
                  <a:pt x="839724" y="2286"/>
                </a:lnTo>
                <a:lnTo>
                  <a:pt x="711708" y="4572"/>
                </a:lnTo>
                <a:lnTo>
                  <a:pt x="595122" y="9144"/>
                </a:lnTo>
                <a:lnTo>
                  <a:pt x="490728" y="16002"/>
                </a:lnTo>
                <a:lnTo>
                  <a:pt x="395478" y="22860"/>
                </a:lnTo>
                <a:lnTo>
                  <a:pt x="312420" y="28956"/>
                </a:lnTo>
                <a:lnTo>
                  <a:pt x="237744" y="38100"/>
                </a:lnTo>
                <a:lnTo>
                  <a:pt x="173736" y="47244"/>
                </a:lnTo>
                <a:lnTo>
                  <a:pt x="76200" y="62484"/>
                </a:lnTo>
                <a:lnTo>
                  <a:pt x="19050" y="73914"/>
                </a:lnTo>
                <a:lnTo>
                  <a:pt x="0" y="78486"/>
                </a:lnTo>
                <a:lnTo>
                  <a:pt x="0" y="79248"/>
                </a:lnTo>
                <a:lnTo>
                  <a:pt x="19050" y="74676"/>
                </a:lnTo>
                <a:lnTo>
                  <a:pt x="76200" y="63246"/>
                </a:lnTo>
                <a:lnTo>
                  <a:pt x="174498" y="48006"/>
                </a:lnTo>
                <a:lnTo>
                  <a:pt x="237744" y="38862"/>
                </a:lnTo>
                <a:lnTo>
                  <a:pt x="312420" y="29718"/>
                </a:lnTo>
                <a:lnTo>
                  <a:pt x="395478" y="23622"/>
                </a:lnTo>
                <a:lnTo>
                  <a:pt x="490728" y="16764"/>
                </a:lnTo>
                <a:lnTo>
                  <a:pt x="595122" y="9906"/>
                </a:lnTo>
                <a:lnTo>
                  <a:pt x="711708" y="5334"/>
                </a:lnTo>
                <a:lnTo>
                  <a:pt x="839724" y="3048"/>
                </a:lnTo>
                <a:lnTo>
                  <a:pt x="977646" y="762"/>
                </a:lnTo>
                <a:lnTo>
                  <a:pt x="1126236" y="3048"/>
                </a:lnTo>
                <a:lnTo>
                  <a:pt x="1286256" y="7620"/>
                </a:lnTo>
                <a:lnTo>
                  <a:pt x="1458468" y="16763"/>
                </a:lnTo>
                <a:lnTo>
                  <a:pt x="1641348" y="27431"/>
                </a:lnTo>
                <a:lnTo>
                  <a:pt x="1834895" y="45790"/>
                </a:lnTo>
                <a:lnTo>
                  <a:pt x="1982647" y="59494"/>
                </a:lnTo>
                <a:lnTo>
                  <a:pt x="2131050" y="75004"/>
                </a:lnTo>
                <a:lnTo>
                  <a:pt x="2279330" y="92191"/>
                </a:lnTo>
                <a:lnTo>
                  <a:pt x="2427477" y="110994"/>
                </a:lnTo>
                <a:lnTo>
                  <a:pt x="2575477" y="131356"/>
                </a:lnTo>
                <a:lnTo>
                  <a:pt x="2723321" y="153218"/>
                </a:lnTo>
                <a:lnTo>
                  <a:pt x="2870995" y="176520"/>
                </a:lnTo>
                <a:lnTo>
                  <a:pt x="3018489" y="201203"/>
                </a:lnTo>
                <a:lnTo>
                  <a:pt x="3165791" y="227209"/>
                </a:lnTo>
                <a:lnTo>
                  <a:pt x="3312890" y="254479"/>
                </a:lnTo>
                <a:lnTo>
                  <a:pt x="3391941" y="269803"/>
                </a:lnTo>
                <a:close/>
              </a:path>
              <a:path w="5468111" h="774953">
                <a:moveTo>
                  <a:pt x="3775247" y="348142"/>
                </a:moveTo>
                <a:lnTo>
                  <a:pt x="3752847" y="343279"/>
                </a:lnTo>
                <a:lnTo>
                  <a:pt x="3606429" y="312573"/>
                </a:lnTo>
                <a:lnTo>
                  <a:pt x="3459773" y="282953"/>
                </a:lnTo>
                <a:lnTo>
                  <a:pt x="3391941" y="269803"/>
                </a:lnTo>
                <a:lnTo>
                  <a:pt x="3528822" y="297179"/>
                </a:lnTo>
                <a:lnTo>
                  <a:pt x="3775247" y="348142"/>
                </a:lnTo>
                <a:close/>
              </a:path>
              <a:path w="5468111" h="774953">
                <a:moveTo>
                  <a:pt x="5468112" y="774191"/>
                </a:moveTo>
                <a:lnTo>
                  <a:pt x="5113020" y="674369"/>
                </a:lnTo>
                <a:lnTo>
                  <a:pt x="4770882" y="582929"/>
                </a:lnTo>
                <a:lnTo>
                  <a:pt x="4440936" y="499871"/>
                </a:lnTo>
                <a:lnTo>
                  <a:pt x="4123944" y="424433"/>
                </a:lnTo>
                <a:lnTo>
                  <a:pt x="3819905" y="357377"/>
                </a:lnTo>
                <a:lnTo>
                  <a:pt x="3775247" y="348142"/>
                </a:lnTo>
                <a:lnTo>
                  <a:pt x="3899015" y="375012"/>
                </a:lnTo>
                <a:lnTo>
                  <a:pt x="4044921" y="407715"/>
                </a:lnTo>
                <a:lnTo>
                  <a:pt x="4190553" y="441327"/>
                </a:lnTo>
                <a:lnTo>
                  <a:pt x="4335901" y="475789"/>
                </a:lnTo>
                <a:lnTo>
                  <a:pt x="4480953" y="511044"/>
                </a:lnTo>
                <a:lnTo>
                  <a:pt x="4625696" y="547031"/>
                </a:lnTo>
                <a:lnTo>
                  <a:pt x="4770120" y="583691"/>
                </a:lnTo>
                <a:lnTo>
                  <a:pt x="5112258" y="675131"/>
                </a:lnTo>
                <a:lnTo>
                  <a:pt x="5467350" y="774953"/>
                </a:lnTo>
                <a:lnTo>
                  <a:pt x="5468112" y="774191"/>
                </a:lnTo>
                <a:close/>
              </a:path>
            </a:pathLst>
          </a:custGeom>
          <a:solidFill>
            <a:srgbClr val="FFFFFF"/>
          </a:solidFill>
        </p:spPr>
        <p:txBody>
          <a:bodyPr wrap="square" lIns="0" tIns="0" rIns="0" bIns="0" rtlCol="0">
            <a:noAutofit/>
          </a:bodyPr>
          <a:lstStyle/>
          <a:p>
            <a:endParaRPr/>
          </a:p>
        </p:txBody>
      </p:sp>
      <p:sp>
        <p:nvSpPr>
          <p:cNvPr id="5" name="object 5"/>
          <p:cNvSpPr/>
          <p:nvPr/>
        </p:nvSpPr>
        <p:spPr>
          <a:xfrm>
            <a:off x="5515495" y="1047526"/>
            <a:ext cx="3007129" cy="575533"/>
          </a:xfrm>
          <a:custGeom>
            <a:avLst/>
            <a:gdLst/>
            <a:ahLst/>
            <a:cxnLst/>
            <a:rect l="l" t="t" r="r" b="b"/>
            <a:pathLst>
              <a:path w="3307842" h="652271">
                <a:moveTo>
                  <a:pt x="3307841" y="761"/>
                </a:moveTo>
                <a:lnTo>
                  <a:pt x="3307841" y="0"/>
                </a:lnTo>
                <a:lnTo>
                  <a:pt x="3197352" y="6857"/>
                </a:lnTo>
                <a:lnTo>
                  <a:pt x="3082290" y="15239"/>
                </a:lnTo>
                <a:lnTo>
                  <a:pt x="3043482" y="18525"/>
                </a:lnTo>
                <a:lnTo>
                  <a:pt x="3004708" y="22089"/>
                </a:lnTo>
                <a:lnTo>
                  <a:pt x="2965966" y="25918"/>
                </a:lnTo>
                <a:lnTo>
                  <a:pt x="2927254" y="30002"/>
                </a:lnTo>
                <a:lnTo>
                  <a:pt x="2888571" y="34328"/>
                </a:lnTo>
                <a:lnTo>
                  <a:pt x="2849917" y="38885"/>
                </a:lnTo>
                <a:lnTo>
                  <a:pt x="2811291" y="43661"/>
                </a:lnTo>
                <a:lnTo>
                  <a:pt x="2772691" y="48644"/>
                </a:lnTo>
                <a:lnTo>
                  <a:pt x="2734116" y="53824"/>
                </a:lnTo>
                <a:lnTo>
                  <a:pt x="2695565" y="59188"/>
                </a:lnTo>
                <a:lnTo>
                  <a:pt x="2657037" y="64724"/>
                </a:lnTo>
                <a:lnTo>
                  <a:pt x="2618531" y="70422"/>
                </a:lnTo>
                <a:lnTo>
                  <a:pt x="2580047" y="76268"/>
                </a:lnTo>
                <a:lnTo>
                  <a:pt x="2541581" y="82253"/>
                </a:lnTo>
                <a:lnTo>
                  <a:pt x="2503135" y="88363"/>
                </a:lnTo>
                <a:lnTo>
                  <a:pt x="2464706" y="94587"/>
                </a:lnTo>
                <a:lnTo>
                  <a:pt x="2426294" y="100915"/>
                </a:lnTo>
                <a:lnTo>
                  <a:pt x="2387897" y="107333"/>
                </a:lnTo>
                <a:lnTo>
                  <a:pt x="2349515" y="113830"/>
                </a:lnTo>
                <a:lnTo>
                  <a:pt x="2311146" y="120395"/>
                </a:lnTo>
                <a:lnTo>
                  <a:pt x="2036826" y="171449"/>
                </a:lnTo>
                <a:lnTo>
                  <a:pt x="1760220" y="224789"/>
                </a:lnTo>
                <a:lnTo>
                  <a:pt x="1689723" y="239769"/>
                </a:lnTo>
                <a:lnTo>
                  <a:pt x="1619261" y="254911"/>
                </a:lnTo>
                <a:lnTo>
                  <a:pt x="1548834" y="270218"/>
                </a:lnTo>
                <a:lnTo>
                  <a:pt x="1478443" y="285689"/>
                </a:lnTo>
                <a:lnTo>
                  <a:pt x="1408087" y="301323"/>
                </a:lnTo>
                <a:lnTo>
                  <a:pt x="1337768" y="317121"/>
                </a:lnTo>
                <a:lnTo>
                  <a:pt x="1267486" y="333083"/>
                </a:lnTo>
                <a:lnTo>
                  <a:pt x="1197241" y="349209"/>
                </a:lnTo>
                <a:lnTo>
                  <a:pt x="1127034" y="365499"/>
                </a:lnTo>
                <a:lnTo>
                  <a:pt x="1056865" y="381952"/>
                </a:lnTo>
                <a:lnTo>
                  <a:pt x="986735" y="398569"/>
                </a:lnTo>
                <a:lnTo>
                  <a:pt x="916643" y="415350"/>
                </a:lnTo>
                <a:lnTo>
                  <a:pt x="846592" y="432295"/>
                </a:lnTo>
                <a:lnTo>
                  <a:pt x="776580" y="449404"/>
                </a:lnTo>
                <a:lnTo>
                  <a:pt x="706609" y="466677"/>
                </a:lnTo>
                <a:lnTo>
                  <a:pt x="636679" y="484113"/>
                </a:lnTo>
                <a:lnTo>
                  <a:pt x="566790" y="501714"/>
                </a:lnTo>
                <a:lnTo>
                  <a:pt x="496944" y="519478"/>
                </a:lnTo>
                <a:lnTo>
                  <a:pt x="427139" y="537406"/>
                </a:lnTo>
                <a:lnTo>
                  <a:pt x="357378" y="555497"/>
                </a:lnTo>
                <a:lnTo>
                  <a:pt x="95250" y="624839"/>
                </a:lnTo>
                <a:lnTo>
                  <a:pt x="0" y="651509"/>
                </a:lnTo>
                <a:lnTo>
                  <a:pt x="0" y="652271"/>
                </a:lnTo>
                <a:lnTo>
                  <a:pt x="96012" y="625601"/>
                </a:lnTo>
                <a:lnTo>
                  <a:pt x="357378" y="556259"/>
                </a:lnTo>
                <a:lnTo>
                  <a:pt x="427143" y="538183"/>
                </a:lnTo>
                <a:lnTo>
                  <a:pt x="496950" y="520268"/>
                </a:lnTo>
                <a:lnTo>
                  <a:pt x="566799" y="502514"/>
                </a:lnTo>
                <a:lnTo>
                  <a:pt x="636690" y="484922"/>
                </a:lnTo>
                <a:lnTo>
                  <a:pt x="706622" y="467491"/>
                </a:lnTo>
                <a:lnTo>
                  <a:pt x="776594" y="450221"/>
                </a:lnTo>
                <a:lnTo>
                  <a:pt x="846606" y="433114"/>
                </a:lnTo>
                <a:lnTo>
                  <a:pt x="916658" y="416169"/>
                </a:lnTo>
                <a:lnTo>
                  <a:pt x="986749" y="399386"/>
                </a:lnTo>
                <a:lnTo>
                  <a:pt x="1056879" y="382766"/>
                </a:lnTo>
                <a:lnTo>
                  <a:pt x="1127048" y="366309"/>
                </a:lnTo>
                <a:lnTo>
                  <a:pt x="1197254" y="350015"/>
                </a:lnTo>
                <a:lnTo>
                  <a:pt x="1267498" y="333884"/>
                </a:lnTo>
                <a:lnTo>
                  <a:pt x="1337779" y="317916"/>
                </a:lnTo>
                <a:lnTo>
                  <a:pt x="1408096" y="302112"/>
                </a:lnTo>
                <a:lnTo>
                  <a:pt x="1478450" y="286471"/>
                </a:lnTo>
                <a:lnTo>
                  <a:pt x="1548840" y="270995"/>
                </a:lnTo>
                <a:lnTo>
                  <a:pt x="1619265" y="255683"/>
                </a:lnTo>
                <a:lnTo>
                  <a:pt x="1689725" y="240535"/>
                </a:lnTo>
                <a:lnTo>
                  <a:pt x="1760220" y="225551"/>
                </a:lnTo>
                <a:lnTo>
                  <a:pt x="2036826" y="172211"/>
                </a:lnTo>
                <a:lnTo>
                  <a:pt x="2311146" y="121157"/>
                </a:lnTo>
                <a:lnTo>
                  <a:pt x="2349551" y="114590"/>
                </a:lnTo>
                <a:lnTo>
                  <a:pt x="2387970" y="108088"/>
                </a:lnTo>
                <a:lnTo>
                  <a:pt x="2426403" y="101664"/>
                </a:lnTo>
                <a:lnTo>
                  <a:pt x="2464852" y="95330"/>
                </a:lnTo>
                <a:lnTo>
                  <a:pt x="2503318" y="89098"/>
                </a:lnTo>
                <a:lnTo>
                  <a:pt x="2541802" y="82980"/>
                </a:lnTo>
                <a:lnTo>
                  <a:pt x="2580305" y="76988"/>
                </a:lnTo>
                <a:lnTo>
                  <a:pt x="2618827" y="71134"/>
                </a:lnTo>
                <a:lnTo>
                  <a:pt x="2657371" y="65430"/>
                </a:lnTo>
                <a:lnTo>
                  <a:pt x="2695936" y="59888"/>
                </a:lnTo>
                <a:lnTo>
                  <a:pt x="2734525" y="54519"/>
                </a:lnTo>
                <a:lnTo>
                  <a:pt x="2773139" y="49337"/>
                </a:lnTo>
                <a:lnTo>
                  <a:pt x="2811778" y="44352"/>
                </a:lnTo>
                <a:lnTo>
                  <a:pt x="2850443" y="39577"/>
                </a:lnTo>
                <a:lnTo>
                  <a:pt x="2889136" y="35024"/>
                </a:lnTo>
                <a:lnTo>
                  <a:pt x="2927857" y="30704"/>
                </a:lnTo>
                <a:lnTo>
                  <a:pt x="2966608" y="26630"/>
                </a:lnTo>
                <a:lnTo>
                  <a:pt x="3005390" y="22813"/>
                </a:lnTo>
                <a:lnTo>
                  <a:pt x="3044204" y="19267"/>
                </a:lnTo>
                <a:lnTo>
                  <a:pt x="3083052" y="16001"/>
                </a:lnTo>
                <a:lnTo>
                  <a:pt x="3197352" y="7619"/>
                </a:lnTo>
                <a:lnTo>
                  <a:pt x="3307841" y="761"/>
                </a:lnTo>
                <a:close/>
              </a:path>
            </a:pathLst>
          </a:custGeom>
          <a:solidFill>
            <a:srgbClr val="FFFFFF"/>
          </a:solidFill>
        </p:spPr>
        <p:txBody>
          <a:bodyPr wrap="square" lIns="0" tIns="0" rIns="0" bIns="0" rtlCol="0">
            <a:noAutofit/>
          </a:bodyPr>
          <a:lstStyle/>
          <a:p>
            <a:endParaRPr/>
          </a:p>
        </p:txBody>
      </p:sp>
      <p:sp>
        <p:nvSpPr>
          <p:cNvPr id="7" name="object 7"/>
          <p:cNvSpPr/>
          <p:nvPr/>
        </p:nvSpPr>
        <p:spPr>
          <a:xfrm>
            <a:off x="2590800" y="1056132"/>
            <a:ext cx="3962400" cy="4745736"/>
          </a:xfrm>
          <a:prstGeom prst="rect">
            <a:avLst/>
          </a:prstGeom>
          <a:blipFill>
            <a:blip r:embed="rId2" cstate="print"/>
            <a:stretch>
              <a:fillRect/>
            </a:stretch>
          </a:blipFill>
        </p:spPr>
        <p:txBody>
          <a:bodyPr wrap="square" lIns="0" tIns="0" rIns="0" bIns="0" rtlCol="0">
            <a:noAutofit/>
          </a:bodyPr>
          <a:lstStyle/>
          <a:p>
            <a:endParaRPr/>
          </a:p>
        </p:txBody>
      </p:sp>
      <p:sp>
        <p:nvSpPr>
          <p:cNvPr id="9" name="object 9"/>
          <p:cNvSpPr txBox="1"/>
          <p:nvPr/>
        </p:nvSpPr>
        <p:spPr>
          <a:xfrm>
            <a:off x="1371600" y="5930880"/>
            <a:ext cx="6705600" cy="279361"/>
          </a:xfrm>
          <a:prstGeom prst="rect">
            <a:avLst/>
          </a:prstGeom>
        </p:spPr>
        <p:txBody>
          <a:bodyPr vert="horz" wrap="square" lIns="0" tIns="0" rIns="0" bIns="0" rtlCol="0">
            <a:noAutofit/>
          </a:bodyPr>
          <a:lstStyle/>
          <a:p>
            <a:pPr marL="99153" marR="11397" indent="-88327"/>
            <a:r>
              <a:rPr sz="1400" dirty="0">
                <a:cs typeface="Candara"/>
              </a:rPr>
              <a:t>Existing</a:t>
            </a:r>
            <a:r>
              <a:rPr sz="1400" spc="-18" dirty="0">
                <a:cs typeface="Candara"/>
              </a:rPr>
              <a:t> </a:t>
            </a:r>
            <a:r>
              <a:rPr sz="1400" spc="-9" dirty="0">
                <a:cs typeface="Candara"/>
              </a:rPr>
              <a:t>Rail</a:t>
            </a:r>
            <a:r>
              <a:rPr sz="1400" spc="-4" dirty="0">
                <a:cs typeface="Candara"/>
              </a:rPr>
              <a:t> </a:t>
            </a:r>
            <a:r>
              <a:rPr sz="1400" spc="-9" dirty="0">
                <a:cs typeface="Candara"/>
              </a:rPr>
              <a:t>Connection</a:t>
            </a:r>
            <a:r>
              <a:rPr sz="1400" spc="-18" dirty="0">
                <a:cs typeface="Candara"/>
              </a:rPr>
              <a:t> </a:t>
            </a:r>
            <a:r>
              <a:rPr sz="1400" dirty="0">
                <a:cs typeface="Candara"/>
              </a:rPr>
              <a:t>‐</a:t>
            </a:r>
            <a:r>
              <a:rPr sz="1400" spc="-13" dirty="0">
                <a:cs typeface="Candara"/>
              </a:rPr>
              <a:t> </a:t>
            </a:r>
            <a:r>
              <a:rPr sz="1400" spc="-67" dirty="0">
                <a:cs typeface="Candara"/>
              </a:rPr>
              <a:t>T</a:t>
            </a:r>
            <a:r>
              <a:rPr sz="1400" dirty="0">
                <a:cs typeface="Candara"/>
              </a:rPr>
              <a:t>y</a:t>
            </a:r>
            <a:r>
              <a:rPr sz="1400" spc="-9" dirty="0">
                <a:cs typeface="Candara"/>
              </a:rPr>
              <a:t>pic</a:t>
            </a:r>
            <a:r>
              <a:rPr sz="1400" spc="-4" dirty="0">
                <a:cs typeface="Candara"/>
              </a:rPr>
              <a:t>al Existing</a:t>
            </a:r>
            <a:r>
              <a:rPr sz="1400" spc="-18" dirty="0">
                <a:cs typeface="Candara"/>
              </a:rPr>
              <a:t> </a:t>
            </a:r>
            <a:r>
              <a:rPr sz="1400" spc="-9" dirty="0">
                <a:cs typeface="Candara"/>
              </a:rPr>
              <a:t>anchor</a:t>
            </a:r>
            <a:r>
              <a:rPr sz="1400" spc="-22" dirty="0">
                <a:cs typeface="Candara"/>
              </a:rPr>
              <a:t> </a:t>
            </a:r>
            <a:r>
              <a:rPr sz="1400" spc="-13" dirty="0">
                <a:cs typeface="Candara"/>
              </a:rPr>
              <a:t>bolt</a:t>
            </a:r>
            <a:r>
              <a:rPr sz="1400" spc="-9" dirty="0">
                <a:cs typeface="Candara"/>
              </a:rPr>
              <a:t>s</a:t>
            </a:r>
            <a:r>
              <a:rPr sz="1400" spc="-18" dirty="0">
                <a:cs typeface="Candara"/>
              </a:rPr>
              <a:t> </a:t>
            </a:r>
            <a:r>
              <a:rPr sz="1400" spc="-4" dirty="0">
                <a:cs typeface="Candara"/>
              </a:rPr>
              <a:t>and </a:t>
            </a:r>
            <a:r>
              <a:rPr sz="1400" dirty="0">
                <a:cs typeface="Candara"/>
              </a:rPr>
              <a:t>hardware</a:t>
            </a:r>
            <a:r>
              <a:rPr sz="1400" spc="-13" dirty="0">
                <a:cs typeface="Candara"/>
              </a:rPr>
              <a:t> </a:t>
            </a:r>
            <a:r>
              <a:rPr sz="1400" dirty="0">
                <a:cs typeface="Candara"/>
              </a:rPr>
              <a:t>severely</a:t>
            </a:r>
            <a:r>
              <a:rPr sz="1400" spc="-22" dirty="0">
                <a:cs typeface="Candara"/>
              </a:rPr>
              <a:t> </a:t>
            </a:r>
            <a:r>
              <a:rPr sz="1400" spc="-4" dirty="0">
                <a:cs typeface="Candara"/>
              </a:rPr>
              <a:t>corroded.</a:t>
            </a:r>
            <a:endParaRPr sz="1400" dirty="0">
              <a:cs typeface="Candara"/>
            </a:endParaRPr>
          </a:p>
        </p:txBody>
      </p:sp>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48</a:t>
            </a:fld>
            <a:endParaRPr lang="en-US" dirty="0"/>
          </a:p>
        </p:txBody>
      </p:sp>
      <p:sp>
        <p:nvSpPr>
          <p:cNvPr id="11"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smtClean="0"/>
              <a:t>QIC 2013 Repairs</a:t>
            </a:r>
            <a:endParaRPr lang="en-US" dirty="0"/>
          </a:p>
        </p:txBody>
      </p:sp>
    </p:spTree>
    <p:extLst>
      <p:ext uri="{BB962C8B-B14F-4D97-AF65-F5344CB8AC3E}">
        <p14:creationId xmlns:p14="http://schemas.microsoft.com/office/powerpoint/2010/main" val="742677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49</a:t>
            </a:fld>
            <a:endParaRPr lang="en-US" dirty="0"/>
          </a:p>
        </p:txBody>
      </p:sp>
      <p:pic>
        <p:nvPicPr>
          <p:cNvPr id="166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08176" y="1056132"/>
            <a:ext cx="6327648" cy="474573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smtClean="0"/>
              <a:t>QIC 2013 Repairs</a:t>
            </a:r>
            <a:endParaRPr lang="en-US" dirty="0"/>
          </a:p>
        </p:txBody>
      </p:sp>
      <p:sp>
        <p:nvSpPr>
          <p:cNvPr id="8" name="object 9"/>
          <p:cNvSpPr txBox="1"/>
          <p:nvPr/>
        </p:nvSpPr>
        <p:spPr>
          <a:xfrm>
            <a:off x="2698533" y="5943600"/>
            <a:ext cx="3746934" cy="241710"/>
          </a:xfrm>
          <a:prstGeom prst="rect">
            <a:avLst/>
          </a:prstGeom>
        </p:spPr>
        <p:txBody>
          <a:bodyPr vert="horz" wrap="square" lIns="0" tIns="0" rIns="0" bIns="0" rtlCol="0">
            <a:noAutofit/>
          </a:bodyPr>
          <a:lstStyle/>
          <a:p>
            <a:pPr marL="99153" marR="11397" indent="-88327"/>
            <a:r>
              <a:rPr lang="en-US" sz="1400" spc="-4" dirty="0" smtClean="0">
                <a:cs typeface="Candara"/>
              </a:rPr>
              <a:t>Completed bridge rail retrofit with SAP seal covers</a:t>
            </a:r>
            <a:endParaRPr sz="1400" dirty="0">
              <a:cs typeface="Candara"/>
            </a:endParaRPr>
          </a:p>
        </p:txBody>
      </p:sp>
    </p:spTree>
    <p:extLst>
      <p:ext uri="{BB962C8B-B14F-4D97-AF65-F5344CB8AC3E}">
        <p14:creationId xmlns:p14="http://schemas.microsoft.com/office/powerpoint/2010/main" val="40230912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Pharr District Facts: On-System Bridges </a:t>
            </a:r>
            <a:endParaRPr lang="en-US" dirty="0"/>
          </a:p>
        </p:txBody>
      </p:sp>
      <p:sp>
        <p:nvSpPr>
          <p:cNvPr id="3" name="Content Placeholder 2"/>
          <p:cNvSpPr>
            <a:spLocks noGrp="1"/>
          </p:cNvSpPr>
          <p:nvPr>
            <p:ph idx="1"/>
          </p:nvPr>
        </p:nvSpPr>
        <p:spPr>
          <a:xfrm>
            <a:off x="533399" y="1066800"/>
            <a:ext cx="8077201" cy="5181600"/>
          </a:xfrm>
        </p:spPr>
        <p:txBody>
          <a:bodyPr>
            <a:normAutofit lnSpcReduction="10000"/>
          </a:bodyPr>
          <a:lstStyle/>
          <a:p>
            <a:r>
              <a:rPr lang="en-US" dirty="0" smtClean="0"/>
              <a:t>State Bridge Total = 35,489</a:t>
            </a:r>
          </a:p>
          <a:p>
            <a:pPr marL="0" indent="0">
              <a:buNone/>
            </a:pPr>
            <a:endParaRPr lang="en-US" dirty="0" smtClean="0"/>
          </a:p>
          <a:p>
            <a:r>
              <a:rPr lang="en-US" dirty="0" smtClean="0"/>
              <a:t>State Sufficiency Rating = 88%</a:t>
            </a:r>
          </a:p>
          <a:p>
            <a:pPr marL="0" indent="0">
              <a:buNone/>
            </a:pPr>
            <a:endParaRPr lang="en-US" dirty="0" smtClean="0"/>
          </a:p>
          <a:p>
            <a:r>
              <a:rPr lang="en-US" dirty="0" smtClean="0"/>
              <a:t>Pharr District Total = 728</a:t>
            </a:r>
          </a:p>
          <a:p>
            <a:pPr marL="0" indent="0">
              <a:buNone/>
            </a:pPr>
            <a:endParaRPr lang="en-US" dirty="0" smtClean="0"/>
          </a:p>
          <a:p>
            <a:r>
              <a:rPr lang="en-US" dirty="0" smtClean="0"/>
              <a:t>Sufficiency Rating = 92%  </a:t>
            </a:r>
          </a:p>
          <a:p>
            <a:endParaRPr lang="en-US" dirty="0" smtClean="0"/>
          </a:p>
          <a:p>
            <a:r>
              <a:rPr lang="en-US" dirty="0" smtClean="0"/>
              <a:t>On-System </a:t>
            </a:r>
            <a:r>
              <a:rPr lang="en-US" dirty="0"/>
              <a:t>inspections occur every </a:t>
            </a:r>
            <a:r>
              <a:rPr lang="en-US" dirty="0" smtClean="0"/>
              <a:t>two years.  These </a:t>
            </a:r>
            <a:r>
              <a:rPr lang="en-US" dirty="0"/>
              <a:t>inspections ensure all bridges open to traffic are safe.  Reports are </a:t>
            </a:r>
            <a:r>
              <a:rPr lang="en-US" dirty="0" smtClean="0"/>
              <a:t>developed </a:t>
            </a:r>
            <a:r>
              <a:rPr lang="en-US" dirty="0"/>
              <a:t>along with Follow-up </a:t>
            </a:r>
            <a:r>
              <a:rPr lang="en-US" dirty="0" smtClean="0"/>
              <a:t>Action reports </a:t>
            </a:r>
            <a:r>
              <a:rPr lang="en-US" dirty="0"/>
              <a:t>to correct any significant issues to maintain bridge integrity.  </a:t>
            </a:r>
            <a:r>
              <a:rPr lang="en-US" dirty="0" smtClean="0"/>
              <a:t>Currently, </a:t>
            </a:r>
            <a:r>
              <a:rPr lang="en-US" dirty="0"/>
              <a:t>none of </a:t>
            </a:r>
            <a:r>
              <a:rPr lang="en-US" dirty="0" smtClean="0"/>
              <a:t>the Pharr District bridges </a:t>
            </a:r>
            <a:r>
              <a:rPr lang="en-US" dirty="0"/>
              <a:t>are load </a:t>
            </a:r>
            <a:r>
              <a:rPr lang="en-US" dirty="0" smtClean="0"/>
              <a:t>rated.  Thanks </a:t>
            </a:r>
            <a:r>
              <a:rPr lang="en-US" dirty="0"/>
              <a:t>to ongoing maintenance </a:t>
            </a:r>
            <a:r>
              <a:rPr lang="en-US" dirty="0" smtClean="0"/>
              <a:t>efforts of </a:t>
            </a:r>
            <a:r>
              <a:rPr lang="en-US" dirty="0"/>
              <a:t>our </a:t>
            </a:r>
            <a:r>
              <a:rPr lang="en-US" dirty="0" smtClean="0"/>
              <a:t>structures. </a:t>
            </a:r>
            <a:endParaRPr lang="en-US" dirty="0"/>
          </a:p>
          <a:p>
            <a:endParaRPr lang="en-US" dirty="0" smtClean="0"/>
          </a:p>
          <a:p>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5</a:t>
            </a:fld>
            <a:endParaRPr lang="en-US" dirty="0"/>
          </a:p>
        </p:txBody>
      </p:sp>
    </p:spTree>
    <p:extLst>
      <p:ext uri="{BB962C8B-B14F-4D97-AF65-F5344CB8AC3E}">
        <p14:creationId xmlns:p14="http://schemas.microsoft.com/office/powerpoint/2010/main" val="370606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50</a:t>
            </a:fld>
            <a:endParaRPr lang="en-US" dirty="0"/>
          </a:p>
        </p:txBody>
      </p:sp>
      <p:pic>
        <p:nvPicPr>
          <p:cNvPr id="158722" name="Picture 2" descr="U:\Powerpoints\QIC\130701_0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915" y="1056132"/>
            <a:ext cx="5932170" cy="47457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67000" y="5867400"/>
            <a:ext cx="4114800" cy="307777"/>
          </a:xfrm>
          <a:prstGeom prst="rect">
            <a:avLst/>
          </a:prstGeom>
          <a:noFill/>
        </p:spPr>
        <p:txBody>
          <a:bodyPr wrap="square" rtlCol="0">
            <a:spAutoFit/>
          </a:bodyPr>
          <a:lstStyle/>
          <a:p>
            <a:r>
              <a:rPr lang="en-US" sz="1400" dirty="0" smtClean="0"/>
              <a:t>Existing concrete space at concrete diaphragm</a:t>
            </a:r>
          </a:p>
        </p:txBody>
      </p:sp>
      <p:sp>
        <p:nvSpPr>
          <p:cNvPr id="7"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smtClean="0"/>
              <a:t>QIC 2013 Repairs</a:t>
            </a:r>
            <a:endParaRPr lang="en-US" dirty="0"/>
          </a:p>
        </p:txBody>
      </p:sp>
    </p:spTree>
    <p:extLst>
      <p:ext uri="{BB962C8B-B14F-4D97-AF65-F5344CB8AC3E}">
        <p14:creationId xmlns:p14="http://schemas.microsoft.com/office/powerpoint/2010/main" val="30957244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987732" y="1058956"/>
            <a:ext cx="4971010" cy="683782"/>
          </a:xfrm>
          <a:custGeom>
            <a:avLst/>
            <a:gdLst/>
            <a:ahLst/>
            <a:cxnLst/>
            <a:rect l="l" t="t" r="r" b="b"/>
            <a:pathLst>
              <a:path w="5468111" h="774953">
                <a:moveTo>
                  <a:pt x="3391941" y="269803"/>
                </a:moveTo>
                <a:lnTo>
                  <a:pt x="3250692" y="241553"/>
                </a:lnTo>
                <a:lnTo>
                  <a:pt x="2984754" y="194309"/>
                </a:lnTo>
                <a:lnTo>
                  <a:pt x="2731770" y="153923"/>
                </a:lnTo>
                <a:lnTo>
                  <a:pt x="2489454" y="118109"/>
                </a:lnTo>
                <a:lnTo>
                  <a:pt x="2260092" y="89153"/>
                </a:lnTo>
                <a:lnTo>
                  <a:pt x="2040636" y="64769"/>
                </a:lnTo>
                <a:lnTo>
                  <a:pt x="1834133" y="44885"/>
                </a:lnTo>
                <a:lnTo>
                  <a:pt x="1641348" y="26669"/>
                </a:lnTo>
                <a:lnTo>
                  <a:pt x="1458468" y="16001"/>
                </a:lnTo>
                <a:lnTo>
                  <a:pt x="1286256" y="6858"/>
                </a:lnTo>
                <a:lnTo>
                  <a:pt x="1126236" y="2286"/>
                </a:lnTo>
                <a:lnTo>
                  <a:pt x="977646" y="0"/>
                </a:lnTo>
                <a:lnTo>
                  <a:pt x="839724" y="2286"/>
                </a:lnTo>
                <a:lnTo>
                  <a:pt x="711708" y="4572"/>
                </a:lnTo>
                <a:lnTo>
                  <a:pt x="595122" y="9144"/>
                </a:lnTo>
                <a:lnTo>
                  <a:pt x="490728" y="16002"/>
                </a:lnTo>
                <a:lnTo>
                  <a:pt x="395478" y="22860"/>
                </a:lnTo>
                <a:lnTo>
                  <a:pt x="312420" y="28956"/>
                </a:lnTo>
                <a:lnTo>
                  <a:pt x="237744" y="38100"/>
                </a:lnTo>
                <a:lnTo>
                  <a:pt x="173736" y="47244"/>
                </a:lnTo>
                <a:lnTo>
                  <a:pt x="76200" y="62484"/>
                </a:lnTo>
                <a:lnTo>
                  <a:pt x="19050" y="73914"/>
                </a:lnTo>
                <a:lnTo>
                  <a:pt x="0" y="78486"/>
                </a:lnTo>
                <a:lnTo>
                  <a:pt x="0" y="79248"/>
                </a:lnTo>
                <a:lnTo>
                  <a:pt x="19050" y="74676"/>
                </a:lnTo>
                <a:lnTo>
                  <a:pt x="76200" y="63246"/>
                </a:lnTo>
                <a:lnTo>
                  <a:pt x="174498" y="48006"/>
                </a:lnTo>
                <a:lnTo>
                  <a:pt x="237744" y="38862"/>
                </a:lnTo>
                <a:lnTo>
                  <a:pt x="312420" y="29718"/>
                </a:lnTo>
                <a:lnTo>
                  <a:pt x="395478" y="23622"/>
                </a:lnTo>
                <a:lnTo>
                  <a:pt x="490728" y="16764"/>
                </a:lnTo>
                <a:lnTo>
                  <a:pt x="595122" y="9906"/>
                </a:lnTo>
                <a:lnTo>
                  <a:pt x="711708" y="5334"/>
                </a:lnTo>
                <a:lnTo>
                  <a:pt x="839724" y="3048"/>
                </a:lnTo>
                <a:lnTo>
                  <a:pt x="977646" y="762"/>
                </a:lnTo>
                <a:lnTo>
                  <a:pt x="1126236" y="3048"/>
                </a:lnTo>
                <a:lnTo>
                  <a:pt x="1286256" y="7620"/>
                </a:lnTo>
                <a:lnTo>
                  <a:pt x="1458468" y="16763"/>
                </a:lnTo>
                <a:lnTo>
                  <a:pt x="1641348" y="27431"/>
                </a:lnTo>
                <a:lnTo>
                  <a:pt x="1834895" y="45790"/>
                </a:lnTo>
                <a:lnTo>
                  <a:pt x="1982647" y="59494"/>
                </a:lnTo>
                <a:lnTo>
                  <a:pt x="2131050" y="75004"/>
                </a:lnTo>
                <a:lnTo>
                  <a:pt x="2279330" y="92191"/>
                </a:lnTo>
                <a:lnTo>
                  <a:pt x="2427477" y="110994"/>
                </a:lnTo>
                <a:lnTo>
                  <a:pt x="2575477" y="131356"/>
                </a:lnTo>
                <a:lnTo>
                  <a:pt x="2723321" y="153218"/>
                </a:lnTo>
                <a:lnTo>
                  <a:pt x="2870995" y="176520"/>
                </a:lnTo>
                <a:lnTo>
                  <a:pt x="3018489" y="201203"/>
                </a:lnTo>
                <a:lnTo>
                  <a:pt x="3165791" y="227209"/>
                </a:lnTo>
                <a:lnTo>
                  <a:pt x="3312890" y="254479"/>
                </a:lnTo>
                <a:lnTo>
                  <a:pt x="3391941" y="269803"/>
                </a:lnTo>
                <a:close/>
              </a:path>
              <a:path w="5468111" h="774953">
                <a:moveTo>
                  <a:pt x="3775247" y="348142"/>
                </a:moveTo>
                <a:lnTo>
                  <a:pt x="3752847" y="343279"/>
                </a:lnTo>
                <a:lnTo>
                  <a:pt x="3606429" y="312573"/>
                </a:lnTo>
                <a:lnTo>
                  <a:pt x="3459773" y="282953"/>
                </a:lnTo>
                <a:lnTo>
                  <a:pt x="3391941" y="269803"/>
                </a:lnTo>
                <a:lnTo>
                  <a:pt x="3528822" y="297179"/>
                </a:lnTo>
                <a:lnTo>
                  <a:pt x="3775247" y="348142"/>
                </a:lnTo>
                <a:close/>
              </a:path>
              <a:path w="5468111" h="774953">
                <a:moveTo>
                  <a:pt x="5468112" y="774191"/>
                </a:moveTo>
                <a:lnTo>
                  <a:pt x="5113020" y="674369"/>
                </a:lnTo>
                <a:lnTo>
                  <a:pt x="4770882" y="582929"/>
                </a:lnTo>
                <a:lnTo>
                  <a:pt x="4440936" y="499871"/>
                </a:lnTo>
                <a:lnTo>
                  <a:pt x="4123944" y="424433"/>
                </a:lnTo>
                <a:lnTo>
                  <a:pt x="3819905" y="357377"/>
                </a:lnTo>
                <a:lnTo>
                  <a:pt x="3775247" y="348142"/>
                </a:lnTo>
                <a:lnTo>
                  <a:pt x="3899015" y="375012"/>
                </a:lnTo>
                <a:lnTo>
                  <a:pt x="4044921" y="407715"/>
                </a:lnTo>
                <a:lnTo>
                  <a:pt x="4190553" y="441327"/>
                </a:lnTo>
                <a:lnTo>
                  <a:pt x="4335901" y="475789"/>
                </a:lnTo>
                <a:lnTo>
                  <a:pt x="4480953" y="511044"/>
                </a:lnTo>
                <a:lnTo>
                  <a:pt x="4625696" y="547031"/>
                </a:lnTo>
                <a:lnTo>
                  <a:pt x="4770120" y="583691"/>
                </a:lnTo>
                <a:lnTo>
                  <a:pt x="5112258" y="675131"/>
                </a:lnTo>
                <a:lnTo>
                  <a:pt x="5467350" y="774953"/>
                </a:lnTo>
                <a:lnTo>
                  <a:pt x="5468112" y="774191"/>
                </a:lnTo>
                <a:close/>
              </a:path>
            </a:pathLst>
          </a:custGeom>
          <a:solidFill>
            <a:srgbClr val="FFFFFF"/>
          </a:solidFill>
        </p:spPr>
        <p:txBody>
          <a:bodyPr wrap="square" lIns="0" tIns="0" rIns="0" bIns="0" rtlCol="0">
            <a:noAutofit/>
          </a:bodyPr>
          <a:lstStyle/>
          <a:p>
            <a:endParaRPr/>
          </a:p>
        </p:txBody>
      </p:sp>
      <p:sp>
        <p:nvSpPr>
          <p:cNvPr id="5" name="object 5"/>
          <p:cNvSpPr/>
          <p:nvPr/>
        </p:nvSpPr>
        <p:spPr>
          <a:xfrm>
            <a:off x="5515495" y="1047526"/>
            <a:ext cx="3007129" cy="575533"/>
          </a:xfrm>
          <a:custGeom>
            <a:avLst/>
            <a:gdLst/>
            <a:ahLst/>
            <a:cxnLst/>
            <a:rect l="l" t="t" r="r" b="b"/>
            <a:pathLst>
              <a:path w="3307842" h="652271">
                <a:moveTo>
                  <a:pt x="3307841" y="761"/>
                </a:moveTo>
                <a:lnTo>
                  <a:pt x="3307841" y="0"/>
                </a:lnTo>
                <a:lnTo>
                  <a:pt x="3197352" y="6857"/>
                </a:lnTo>
                <a:lnTo>
                  <a:pt x="3082290" y="15239"/>
                </a:lnTo>
                <a:lnTo>
                  <a:pt x="3043482" y="18525"/>
                </a:lnTo>
                <a:lnTo>
                  <a:pt x="3004708" y="22089"/>
                </a:lnTo>
                <a:lnTo>
                  <a:pt x="2965966" y="25918"/>
                </a:lnTo>
                <a:lnTo>
                  <a:pt x="2927254" y="30002"/>
                </a:lnTo>
                <a:lnTo>
                  <a:pt x="2888571" y="34328"/>
                </a:lnTo>
                <a:lnTo>
                  <a:pt x="2849917" y="38885"/>
                </a:lnTo>
                <a:lnTo>
                  <a:pt x="2811291" y="43661"/>
                </a:lnTo>
                <a:lnTo>
                  <a:pt x="2772691" y="48644"/>
                </a:lnTo>
                <a:lnTo>
                  <a:pt x="2734116" y="53824"/>
                </a:lnTo>
                <a:lnTo>
                  <a:pt x="2695565" y="59188"/>
                </a:lnTo>
                <a:lnTo>
                  <a:pt x="2657037" y="64724"/>
                </a:lnTo>
                <a:lnTo>
                  <a:pt x="2618531" y="70422"/>
                </a:lnTo>
                <a:lnTo>
                  <a:pt x="2580047" y="76268"/>
                </a:lnTo>
                <a:lnTo>
                  <a:pt x="2541581" y="82253"/>
                </a:lnTo>
                <a:lnTo>
                  <a:pt x="2503135" y="88363"/>
                </a:lnTo>
                <a:lnTo>
                  <a:pt x="2464706" y="94587"/>
                </a:lnTo>
                <a:lnTo>
                  <a:pt x="2426294" y="100915"/>
                </a:lnTo>
                <a:lnTo>
                  <a:pt x="2387897" y="107333"/>
                </a:lnTo>
                <a:lnTo>
                  <a:pt x="2349515" y="113830"/>
                </a:lnTo>
                <a:lnTo>
                  <a:pt x="2311146" y="120395"/>
                </a:lnTo>
                <a:lnTo>
                  <a:pt x="2036826" y="171449"/>
                </a:lnTo>
                <a:lnTo>
                  <a:pt x="1760220" y="224789"/>
                </a:lnTo>
                <a:lnTo>
                  <a:pt x="1689723" y="239769"/>
                </a:lnTo>
                <a:lnTo>
                  <a:pt x="1619261" y="254911"/>
                </a:lnTo>
                <a:lnTo>
                  <a:pt x="1548834" y="270218"/>
                </a:lnTo>
                <a:lnTo>
                  <a:pt x="1478443" y="285689"/>
                </a:lnTo>
                <a:lnTo>
                  <a:pt x="1408087" y="301323"/>
                </a:lnTo>
                <a:lnTo>
                  <a:pt x="1337768" y="317121"/>
                </a:lnTo>
                <a:lnTo>
                  <a:pt x="1267486" y="333083"/>
                </a:lnTo>
                <a:lnTo>
                  <a:pt x="1197241" y="349209"/>
                </a:lnTo>
                <a:lnTo>
                  <a:pt x="1127034" y="365499"/>
                </a:lnTo>
                <a:lnTo>
                  <a:pt x="1056865" y="381952"/>
                </a:lnTo>
                <a:lnTo>
                  <a:pt x="986735" y="398569"/>
                </a:lnTo>
                <a:lnTo>
                  <a:pt x="916643" y="415350"/>
                </a:lnTo>
                <a:lnTo>
                  <a:pt x="846592" y="432295"/>
                </a:lnTo>
                <a:lnTo>
                  <a:pt x="776580" y="449404"/>
                </a:lnTo>
                <a:lnTo>
                  <a:pt x="706609" y="466677"/>
                </a:lnTo>
                <a:lnTo>
                  <a:pt x="636679" y="484113"/>
                </a:lnTo>
                <a:lnTo>
                  <a:pt x="566790" y="501714"/>
                </a:lnTo>
                <a:lnTo>
                  <a:pt x="496944" y="519478"/>
                </a:lnTo>
                <a:lnTo>
                  <a:pt x="427139" y="537406"/>
                </a:lnTo>
                <a:lnTo>
                  <a:pt x="357378" y="555497"/>
                </a:lnTo>
                <a:lnTo>
                  <a:pt x="95250" y="624839"/>
                </a:lnTo>
                <a:lnTo>
                  <a:pt x="0" y="651509"/>
                </a:lnTo>
                <a:lnTo>
                  <a:pt x="0" y="652271"/>
                </a:lnTo>
                <a:lnTo>
                  <a:pt x="96012" y="625601"/>
                </a:lnTo>
                <a:lnTo>
                  <a:pt x="357378" y="556259"/>
                </a:lnTo>
                <a:lnTo>
                  <a:pt x="427143" y="538183"/>
                </a:lnTo>
                <a:lnTo>
                  <a:pt x="496950" y="520268"/>
                </a:lnTo>
                <a:lnTo>
                  <a:pt x="566799" y="502514"/>
                </a:lnTo>
                <a:lnTo>
                  <a:pt x="636690" y="484922"/>
                </a:lnTo>
                <a:lnTo>
                  <a:pt x="706622" y="467491"/>
                </a:lnTo>
                <a:lnTo>
                  <a:pt x="776594" y="450221"/>
                </a:lnTo>
                <a:lnTo>
                  <a:pt x="846606" y="433114"/>
                </a:lnTo>
                <a:lnTo>
                  <a:pt x="916658" y="416169"/>
                </a:lnTo>
                <a:lnTo>
                  <a:pt x="986749" y="399386"/>
                </a:lnTo>
                <a:lnTo>
                  <a:pt x="1056879" y="382766"/>
                </a:lnTo>
                <a:lnTo>
                  <a:pt x="1127048" y="366309"/>
                </a:lnTo>
                <a:lnTo>
                  <a:pt x="1197254" y="350015"/>
                </a:lnTo>
                <a:lnTo>
                  <a:pt x="1267498" y="333884"/>
                </a:lnTo>
                <a:lnTo>
                  <a:pt x="1337779" y="317916"/>
                </a:lnTo>
                <a:lnTo>
                  <a:pt x="1408096" y="302112"/>
                </a:lnTo>
                <a:lnTo>
                  <a:pt x="1478450" y="286471"/>
                </a:lnTo>
                <a:lnTo>
                  <a:pt x="1548840" y="270995"/>
                </a:lnTo>
                <a:lnTo>
                  <a:pt x="1619265" y="255683"/>
                </a:lnTo>
                <a:lnTo>
                  <a:pt x="1689725" y="240535"/>
                </a:lnTo>
                <a:lnTo>
                  <a:pt x="1760220" y="225551"/>
                </a:lnTo>
                <a:lnTo>
                  <a:pt x="2036826" y="172211"/>
                </a:lnTo>
                <a:lnTo>
                  <a:pt x="2311146" y="121157"/>
                </a:lnTo>
                <a:lnTo>
                  <a:pt x="2349551" y="114590"/>
                </a:lnTo>
                <a:lnTo>
                  <a:pt x="2387970" y="108088"/>
                </a:lnTo>
                <a:lnTo>
                  <a:pt x="2426403" y="101664"/>
                </a:lnTo>
                <a:lnTo>
                  <a:pt x="2464852" y="95330"/>
                </a:lnTo>
                <a:lnTo>
                  <a:pt x="2503318" y="89098"/>
                </a:lnTo>
                <a:lnTo>
                  <a:pt x="2541802" y="82980"/>
                </a:lnTo>
                <a:lnTo>
                  <a:pt x="2580305" y="76988"/>
                </a:lnTo>
                <a:lnTo>
                  <a:pt x="2618827" y="71134"/>
                </a:lnTo>
                <a:lnTo>
                  <a:pt x="2657371" y="65430"/>
                </a:lnTo>
                <a:lnTo>
                  <a:pt x="2695936" y="59888"/>
                </a:lnTo>
                <a:lnTo>
                  <a:pt x="2734525" y="54519"/>
                </a:lnTo>
                <a:lnTo>
                  <a:pt x="2773139" y="49337"/>
                </a:lnTo>
                <a:lnTo>
                  <a:pt x="2811778" y="44352"/>
                </a:lnTo>
                <a:lnTo>
                  <a:pt x="2850443" y="39577"/>
                </a:lnTo>
                <a:lnTo>
                  <a:pt x="2889136" y="35024"/>
                </a:lnTo>
                <a:lnTo>
                  <a:pt x="2927857" y="30704"/>
                </a:lnTo>
                <a:lnTo>
                  <a:pt x="2966608" y="26630"/>
                </a:lnTo>
                <a:lnTo>
                  <a:pt x="3005390" y="22813"/>
                </a:lnTo>
                <a:lnTo>
                  <a:pt x="3044204" y="19267"/>
                </a:lnTo>
                <a:lnTo>
                  <a:pt x="3083052" y="16001"/>
                </a:lnTo>
                <a:lnTo>
                  <a:pt x="3197352" y="7619"/>
                </a:lnTo>
                <a:lnTo>
                  <a:pt x="3307841" y="761"/>
                </a:lnTo>
                <a:close/>
              </a:path>
            </a:pathLst>
          </a:custGeom>
          <a:solidFill>
            <a:srgbClr val="FFFFFF"/>
          </a:solidFill>
        </p:spPr>
        <p:txBody>
          <a:bodyPr wrap="square" lIns="0" tIns="0" rIns="0" bIns="0" rtlCol="0">
            <a:noAutofit/>
          </a:bodyPr>
          <a:lstStyle/>
          <a:p>
            <a:endParaRPr/>
          </a:p>
        </p:txBody>
      </p:sp>
      <p:sp>
        <p:nvSpPr>
          <p:cNvPr id="7" name="object 7"/>
          <p:cNvSpPr/>
          <p:nvPr/>
        </p:nvSpPr>
        <p:spPr>
          <a:xfrm>
            <a:off x="2202873" y="1056132"/>
            <a:ext cx="4738254" cy="4745736"/>
          </a:xfrm>
          <a:prstGeom prst="rect">
            <a:avLst/>
          </a:prstGeom>
          <a:blipFill>
            <a:blip r:embed="rId2" cstate="print"/>
            <a:stretch>
              <a:fillRect/>
            </a:stretch>
          </a:blipFill>
        </p:spPr>
        <p:txBody>
          <a:bodyPr wrap="square" lIns="0" tIns="0" rIns="0" bIns="0" rtlCol="0">
            <a:noAutofit/>
          </a:bodyPr>
          <a:lstStyle/>
          <a:p>
            <a:endParaRPr/>
          </a:p>
        </p:txBody>
      </p:sp>
      <p:sp>
        <p:nvSpPr>
          <p:cNvPr id="9" name="object 9"/>
          <p:cNvSpPr txBox="1"/>
          <p:nvPr/>
        </p:nvSpPr>
        <p:spPr>
          <a:xfrm>
            <a:off x="2667000" y="5943601"/>
            <a:ext cx="4038600" cy="304800"/>
          </a:xfrm>
          <a:prstGeom prst="rect">
            <a:avLst/>
          </a:prstGeom>
        </p:spPr>
        <p:txBody>
          <a:bodyPr vert="horz" wrap="square" lIns="0" tIns="0" rIns="0" bIns="0" rtlCol="0">
            <a:noAutofit/>
          </a:bodyPr>
          <a:lstStyle/>
          <a:p>
            <a:pPr marL="11397" marR="11397"/>
            <a:r>
              <a:rPr sz="1400" spc="-9" dirty="0">
                <a:cs typeface="Candara"/>
              </a:rPr>
              <a:t>Completed </a:t>
            </a:r>
            <a:r>
              <a:rPr sz="1400" dirty="0">
                <a:cs typeface="Candara"/>
              </a:rPr>
              <a:t>Concrete </a:t>
            </a:r>
            <a:r>
              <a:rPr sz="1400" spc="-13" dirty="0">
                <a:cs typeface="Candara"/>
              </a:rPr>
              <a:t>Structur</a:t>
            </a:r>
            <a:r>
              <a:rPr sz="1400" spc="-9" dirty="0">
                <a:cs typeface="Candara"/>
              </a:rPr>
              <a:t>e</a:t>
            </a:r>
            <a:r>
              <a:rPr sz="1400" spc="-18" dirty="0">
                <a:cs typeface="Candara"/>
              </a:rPr>
              <a:t> </a:t>
            </a:r>
            <a:r>
              <a:rPr sz="1400" dirty="0">
                <a:cs typeface="Candara"/>
              </a:rPr>
              <a:t>Repairs (Diaphrams)</a:t>
            </a:r>
          </a:p>
        </p:txBody>
      </p:sp>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51</a:t>
            </a:fld>
            <a:endParaRPr lang="en-US" dirty="0"/>
          </a:p>
        </p:txBody>
      </p:sp>
      <p:sp>
        <p:nvSpPr>
          <p:cNvPr id="10"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smtClean="0"/>
              <a:t>QIC 2013 Repairs</a:t>
            </a:r>
            <a:endParaRPr lang="en-US" dirty="0"/>
          </a:p>
        </p:txBody>
      </p:sp>
    </p:spTree>
    <p:extLst>
      <p:ext uri="{BB962C8B-B14F-4D97-AF65-F5344CB8AC3E}">
        <p14:creationId xmlns:p14="http://schemas.microsoft.com/office/powerpoint/2010/main" val="19878499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52</a:t>
            </a:fld>
            <a:endParaRPr lang="en-US" dirty="0"/>
          </a:p>
        </p:txBody>
      </p:sp>
      <p:pic>
        <p:nvPicPr>
          <p:cNvPr id="162818" name="Picture 2" descr="U:\Powerpoints\QIC\DSCF09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9700" y="1057275"/>
            <a:ext cx="6324600" cy="4743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38401" y="5867400"/>
            <a:ext cx="4648199" cy="307777"/>
          </a:xfrm>
          <a:prstGeom prst="rect">
            <a:avLst/>
          </a:prstGeom>
          <a:noFill/>
        </p:spPr>
        <p:txBody>
          <a:bodyPr wrap="square" rtlCol="0">
            <a:spAutoFit/>
          </a:bodyPr>
          <a:lstStyle/>
          <a:p>
            <a:r>
              <a:rPr lang="en-US" sz="1400" dirty="0" smtClean="0"/>
              <a:t>Colum Fiber Wrap – Bent #26 due to excessive cracking</a:t>
            </a:r>
          </a:p>
        </p:txBody>
      </p:sp>
      <p:sp>
        <p:nvSpPr>
          <p:cNvPr id="6" name="Title 1"/>
          <p:cNvSpPr txBox="1">
            <a:spLocks/>
          </p:cNvSpPr>
          <p:nvPr/>
        </p:nvSpPr>
        <p:spPr>
          <a:xfrm>
            <a:off x="304800" y="76200"/>
            <a:ext cx="8353425" cy="461665"/>
          </a:xfrm>
          <a:prstGeom prst="rect">
            <a:avLst/>
          </a:prstGeom>
        </p:spPr>
        <p:txBody>
          <a:bodyPr/>
          <a:lst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a:lstStyle>
          <a:p>
            <a:r>
              <a:rPr lang="en-US" dirty="0" smtClean="0"/>
              <a:t>QIC 2013 Repairs</a:t>
            </a:r>
            <a:endParaRPr lang="en-US" dirty="0"/>
          </a:p>
        </p:txBody>
      </p:sp>
    </p:spTree>
    <p:extLst>
      <p:ext uri="{BB962C8B-B14F-4D97-AF65-F5344CB8AC3E}">
        <p14:creationId xmlns:p14="http://schemas.microsoft.com/office/powerpoint/2010/main" val="23846949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53</a:t>
            </a:fld>
            <a:endParaRPr lang="en-US" dirty="0"/>
          </a:p>
        </p:txBody>
      </p:sp>
      <p:pic>
        <p:nvPicPr>
          <p:cNvPr id="155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930" y="965200"/>
            <a:ext cx="7037070" cy="4691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60030" y="5712023"/>
            <a:ext cx="1426369" cy="307777"/>
          </a:xfrm>
          <a:prstGeom prst="rect">
            <a:avLst/>
          </a:prstGeom>
          <a:noFill/>
        </p:spPr>
        <p:txBody>
          <a:bodyPr wrap="square" rtlCol="0">
            <a:spAutoFit/>
          </a:bodyPr>
          <a:lstStyle/>
          <a:p>
            <a:r>
              <a:rPr lang="en-US" sz="1400" dirty="0" smtClean="0"/>
              <a:t>Beam Spall</a:t>
            </a:r>
          </a:p>
        </p:txBody>
      </p:sp>
      <p:sp>
        <p:nvSpPr>
          <p:cNvPr id="6" name="Title 1"/>
          <p:cNvSpPr>
            <a:spLocks noGrp="1"/>
          </p:cNvSpPr>
          <p:nvPr>
            <p:ph type="title"/>
          </p:nvPr>
        </p:nvSpPr>
        <p:spPr>
          <a:xfrm>
            <a:off x="304800" y="76200"/>
            <a:ext cx="8353425" cy="461665"/>
          </a:xfrm>
        </p:spPr>
        <p:txBody>
          <a:bodyPr/>
          <a:lstStyle/>
          <a:p>
            <a:r>
              <a:rPr lang="en-US" dirty="0" smtClean="0"/>
              <a:t>2017 Inspection Findings</a:t>
            </a:r>
            <a:endParaRPr lang="en-US" dirty="0"/>
          </a:p>
        </p:txBody>
      </p:sp>
    </p:spTree>
    <p:extLst>
      <p:ext uri="{BB962C8B-B14F-4D97-AF65-F5344CB8AC3E}">
        <p14:creationId xmlns:p14="http://schemas.microsoft.com/office/powerpoint/2010/main" val="33667661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54</a:t>
            </a:fld>
            <a:endParaRPr lang="en-US" dirty="0"/>
          </a:p>
        </p:txBody>
      </p:sp>
      <p:pic>
        <p:nvPicPr>
          <p:cNvPr id="156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093" y="1143000"/>
            <a:ext cx="6734907"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10062" y="5791200"/>
            <a:ext cx="642938" cy="307777"/>
          </a:xfrm>
          <a:prstGeom prst="rect">
            <a:avLst/>
          </a:prstGeom>
          <a:noFill/>
        </p:spPr>
        <p:txBody>
          <a:bodyPr wrap="square" rtlCol="0">
            <a:spAutoFit/>
          </a:bodyPr>
          <a:lstStyle/>
          <a:p>
            <a:r>
              <a:rPr lang="en-US" sz="1400" dirty="0" smtClean="0"/>
              <a:t>Spall</a:t>
            </a:r>
          </a:p>
        </p:txBody>
      </p:sp>
      <p:sp>
        <p:nvSpPr>
          <p:cNvPr id="6" name="Title 1"/>
          <p:cNvSpPr>
            <a:spLocks noGrp="1"/>
          </p:cNvSpPr>
          <p:nvPr>
            <p:ph type="title"/>
          </p:nvPr>
        </p:nvSpPr>
        <p:spPr>
          <a:xfrm>
            <a:off x="304800" y="76200"/>
            <a:ext cx="8353425" cy="461665"/>
          </a:xfrm>
        </p:spPr>
        <p:txBody>
          <a:bodyPr/>
          <a:lstStyle/>
          <a:p>
            <a:r>
              <a:rPr lang="en-US" dirty="0" smtClean="0"/>
              <a:t>2017 Inspection Findings</a:t>
            </a:r>
            <a:endParaRPr lang="en-US" dirty="0"/>
          </a:p>
        </p:txBody>
      </p:sp>
    </p:spTree>
    <p:extLst>
      <p:ext uri="{BB962C8B-B14F-4D97-AF65-F5344CB8AC3E}">
        <p14:creationId xmlns:p14="http://schemas.microsoft.com/office/powerpoint/2010/main" val="23937457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55</a:t>
            </a:fld>
            <a:endParaRPr lang="en-US" dirty="0"/>
          </a:p>
        </p:txBody>
      </p:sp>
      <p:pic>
        <p:nvPicPr>
          <p:cNvPr id="157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1"/>
            <a:ext cx="6629100" cy="4425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11204" y="5715000"/>
            <a:ext cx="1321593" cy="307777"/>
          </a:xfrm>
          <a:prstGeom prst="rect">
            <a:avLst/>
          </a:prstGeom>
          <a:noFill/>
        </p:spPr>
        <p:txBody>
          <a:bodyPr wrap="square" rtlCol="0">
            <a:spAutoFit/>
          </a:bodyPr>
          <a:lstStyle/>
          <a:p>
            <a:r>
              <a:rPr lang="en-US" sz="1400" dirty="0" smtClean="0"/>
              <a:t>Armor Joint</a:t>
            </a:r>
          </a:p>
        </p:txBody>
      </p:sp>
      <p:sp>
        <p:nvSpPr>
          <p:cNvPr id="6" name="Title 1"/>
          <p:cNvSpPr>
            <a:spLocks noGrp="1"/>
          </p:cNvSpPr>
          <p:nvPr>
            <p:ph type="title"/>
          </p:nvPr>
        </p:nvSpPr>
        <p:spPr>
          <a:xfrm>
            <a:off x="304800" y="76200"/>
            <a:ext cx="8353425" cy="461665"/>
          </a:xfrm>
        </p:spPr>
        <p:txBody>
          <a:bodyPr/>
          <a:lstStyle/>
          <a:p>
            <a:r>
              <a:rPr lang="en-US" dirty="0" smtClean="0"/>
              <a:t>2017 Inspection Findings</a:t>
            </a:r>
            <a:endParaRPr lang="en-US" dirty="0"/>
          </a:p>
        </p:txBody>
      </p:sp>
    </p:spTree>
    <p:extLst>
      <p:ext uri="{BB962C8B-B14F-4D97-AF65-F5344CB8AC3E}">
        <p14:creationId xmlns:p14="http://schemas.microsoft.com/office/powerpoint/2010/main" val="26376412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Inspection Findings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56</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992610622"/>
              </p:ext>
            </p:extLst>
          </p:nvPr>
        </p:nvGraphicFramePr>
        <p:xfrm>
          <a:off x="457200" y="1935480"/>
          <a:ext cx="3124200" cy="2225040"/>
        </p:xfrm>
        <a:graphic>
          <a:graphicData uri="http://schemas.openxmlformats.org/drawingml/2006/table">
            <a:tbl>
              <a:tblPr firstRow="1" bandRow="1">
                <a:tableStyleId>{5C22544A-7EE6-4342-B048-85BDC9FD1C3A}</a:tableStyleId>
              </a:tblPr>
              <a:tblGrid>
                <a:gridCol w="1600200"/>
                <a:gridCol w="1524000"/>
              </a:tblGrid>
              <a:tr h="304800">
                <a:tc>
                  <a:txBody>
                    <a:bodyPr/>
                    <a:lstStyle/>
                    <a:p>
                      <a:r>
                        <a:rPr lang="en-US" sz="1400" dirty="0" smtClean="0"/>
                        <a:t>Concrete Spalls</a:t>
                      </a:r>
                      <a:endParaRPr lang="en-US" sz="1400" dirty="0"/>
                    </a:p>
                  </a:txBody>
                  <a:tcPr/>
                </a:tc>
                <a:tc>
                  <a:txBody>
                    <a:bodyPr/>
                    <a:lstStyle/>
                    <a:p>
                      <a:r>
                        <a:rPr lang="en-US" sz="1400" dirty="0" smtClean="0"/>
                        <a:t>Square Footage</a:t>
                      </a:r>
                      <a:endParaRPr lang="en-US" sz="1400" dirty="0"/>
                    </a:p>
                  </a:txBody>
                  <a:tcPr/>
                </a:tc>
              </a:tr>
              <a:tr h="221005">
                <a:tc>
                  <a:txBody>
                    <a:bodyPr/>
                    <a:lstStyle/>
                    <a:p>
                      <a:r>
                        <a:rPr lang="en-US" sz="1200" dirty="0" smtClean="0"/>
                        <a:t>Top Deck</a:t>
                      </a:r>
                      <a:endParaRPr lang="en-US" sz="1200" dirty="0"/>
                    </a:p>
                  </a:txBody>
                  <a:tcPr/>
                </a:tc>
                <a:tc>
                  <a:txBody>
                    <a:bodyPr/>
                    <a:lstStyle/>
                    <a:p>
                      <a:pPr algn="ctr"/>
                      <a:r>
                        <a:rPr lang="en-US" sz="1200" dirty="0" smtClean="0"/>
                        <a:t>24</a:t>
                      </a:r>
                      <a:endParaRPr lang="en-US" sz="1200" dirty="0"/>
                    </a:p>
                  </a:txBody>
                  <a:tcPr/>
                </a:tc>
              </a:tr>
              <a:tr h="259080">
                <a:tc>
                  <a:txBody>
                    <a:bodyPr/>
                    <a:lstStyle/>
                    <a:p>
                      <a:r>
                        <a:rPr lang="en-US" sz="1200" dirty="0" smtClean="0"/>
                        <a:t>Underside Deck</a:t>
                      </a:r>
                      <a:endParaRPr lang="en-US" sz="1200" dirty="0"/>
                    </a:p>
                  </a:txBody>
                  <a:tcPr/>
                </a:tc>
                <a:tc>
                  <a:txBody>
                    <a:bodyPr/>
                    <a:lstStyle/>
                    <a:p>
                      <a:pPr algn="ctr"/>
                      <a:r>
                        <a:rPr lang="en-US" sz="1200" dirty="0" smtClean="0"/>
                        <a:t>16</a:t>
                      </a:r>
                      <a:endParaRPr lang="en-US" sz="1200" dirty="0"/>
                    </a:p>
                  </a:txBody>
                  <a:tcPr/>
                </a:tc>
              </a:tr>
              <a:tr h="221005">
                <a:tc>
                  <a:txBody>
                    <a:bodyPr/>
                    <a:lstStyle/>
                    <a:p>
                      <a:r>
                        <a:rPr lang="en-US" sz="1200" dirty="0" smtClean="0"/>
                        <a:t>Girders</a:t>
                      </a:r>
                      <a:endParaRPr lang="en-US" sz="1200" dirty="0"/>
                    </a:p>
                  </a:txBody>
                  <a:tcPr/>
                </a:tc>
                <a:tc>
                  <a:txBody>
                    <a:bodyPr/>
                    <a:lstStyle/>
                    <a:p>
                      <a:pPr algn="ctr"/>
                      <a:r>
                        <a:rPr lang="en-US" sz="1200" dirty="0" smtClean="0"/>
                        <a:t>81</a:t>
                      </a:r>
                      <a:endParaRPr lang="en-US" sz="1200" dirty="0"/>
                    </a:p>
                  </a:txBody>
                  <a:tcPr/>
                </a:tc>
              </a:tr>
              <a:tr h="221005">
                <a:tc>
                  <a:txBody>
                    <a:bodyPr/>
                    <a:lstStyle/>
                    <a:p>
                      <a:r>
                        <a:rPr lang="en-US" sz="1200" dirty="0" smtClean="0"/>
                        <a:t>Bent Caps</a:t>
                      </a:r>
                      <a:endParaRPr lang="en-US" sz="1200" dirty="0"/>
                    </a:p>
                  </a:txBody>
                  <a:tcPr/>
                </a:tc>
                <a:tc>
                  <a:txBody>
                    <a:bodyPr/>
                    <a:lstStyle/>
                    <a:p>
                      <a:pPr algn="ctr"/>
                      <a:r>
                        <a:rPr lang="en-US" sz="1200" dirty="0" smtClean="0"/>
                        <a:t>11</a:t>
                      </a:r>
                      <a:endParaRPr lang="en-US" sz="1200" dirty="0"/>
                    </a:p>
                  </a:txBody>
                  <a:tcPr/>
                </a:tc>
              </a:tr>
              <a:tr h="221005">
                <a:tc>
                  <a:txBody>
                    <a:bodyPr/>
                    <a:lstStyle/>
                    <a:p>
                      <a:r>
                        <a:rPr lang="en-US" sz="1200" dirty="0" smtClean="0"/>
                        <a:t>Diaphragms</a:t>
                      </a:r>
                      <a:endParaRPr lang="en-US" sz="1200" dirty="0"/>
                    </a:p>
                  </a:txBody>
                  <a:tcPr/>
                </a:tc>
                <a:tc>
                  <a:txBody>
                    <a:bodyPr/>
                    <a:lstStyle/>
                    <a:p>
                      <a:pPr algn="ctr"/>
                      <a:r>
                        <a:rPr lang="en-US" sz="1200" dirty="0" smtClean="0"/>
                        <a:t>102</a:t>
                      </a:r>
                      <a:endParaRPr lang="en-US" sz="1200" dirty="0"/>
                    </a:p>
                  </a:txBody>
                  <a:tcPr/>
                </a:tc>
              </a:tr>
              <a:tr h="221005">
                <a:tc>
                  <a:txBody>
                    <a:bodyPr/>
                    <a:lstStyle/>
                    <a:p>
                      <a:r>
                        <a:rPr lang="en-US" sz="1200" dirty="0" smtClean="0"/>
                        <a:t>Pile</a:t>
                      </a:r>
                      <a:r>
                        <a:rPr lang="en-US" sz="1200" baseline="0" dirty="0" smtClean="0"/>
                        <a:t> Caps</a:t>
                      </a:r>
                      <a:endParaRPr lang="en-US" sz="1200" dirty="0"/>
                    </a:p>
                  </a:txBody>
                  <a:tcPr/>
                </a:tc>
                <a:tc>
                  <a:txBody>
                    <a:bodyPr/>
                    <a:lstStyle/>
                    <a:p>
                      <a:pPr algn="ctr"/>
                      <a:r>
                        <a:rPr lang="en-US" sz="1200" dirty="0" smtClean="0"/>
                        <a:t>11</a:t>
                      </a:r>
                      <a:endParaRPr lang="en-US" sz="1200" dirty="0"/>
                    </a:p>
                  </a:txBody>
                  <a:tcPr/>
                </a:tc>
              </a:tr>
              <a:tr h="221005">
                <a:tc>
                  <a:txBody>
                    <a:bodyPr/>
                    <a:lstStyle/>
                    <a:p>
                      <a:r>
                        <a:rPr lang="en-US" sz="1200" dirty="0" smtClean="0"/>
                        <a:t>TOTAL</a:t>
                      </a:r>
                      <a:endParaRPr lang="en-US" sz="1200" dirty="0"/>
                    </a:p>
                  </a:txBody>
                  <a:tcPr/>
                </a:tc>
                <a:tc>
                  <a:txBody>
                    <a:bodyPr/>
                    <a:lstStyle/>
                    <a:p>
                      <a:pPr algn="ctr"/>
                      <a:r>
                        <a:rPr lang="en-US" sz="1200" dirty="0" smtClean="0"/>
                        <a:t>245</a:t>
                      </a:r>
                      <a:endParaRPr lang="en-US" sz="1200" dirty="0"/>
                    </a:p>
                  </a:txBody>
                  <a:tcPr/>
                </a:tc>
              </a:tr>
            </a:tbl>
          </a:graphicData>
        </a:graphic>
      </p:graphicFrame>
      <p:sp>
        <p:nvSpPr>
          <p:cNvPr id="8" name="Rectangle 7"/>
          <p:cNvSpPr/>
          <p:nvPr/>
        </p:nvSpPr>
        <p:spPr>
          <a:xfrm>
            <a:off x="457200" y="685800"/>
            <a:ext cx="8153400" cy="923330"/>
          </a:xfrm>
          <a:prstGeom prst="rect">
            <a:avLst/>
          </a:prstGeom>
        </p:spPr>
        <p:txBody>
          <a:bodyPr wrap="square">
            <a:spAutoFit/>
          </a:bodyPr>
          <a:lstStyle/>
          <a:p>
            <a:pPr marL="285750" indent="-285750">
              <a:buFont typeface="Arial" charset="0"/>
              <a:buChar char="•"/>
            </a:pPr>
            <a:r>
              <a:rPr lang="en-US" dirty="0" smtClean="0"/>
              <a:t>As part of TxDOT’s Routine Safety Bi-Annual Inspections, a thorough inspection was performed with spalled concrete and compromised armor </a:t>
            </a:r>
            <a:r>
              <a:rPr lang="en-US" dirty="0"/>
              <a:t>j</a:t>
            </a:r>
            <a:r>
              <a:rPr lang="en-US" dirty="0" smtClean="0"/>
              <a:t>oints needing repair.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71393629"/>
              </p:ext>
            </p:extLst>
          </p:nvPr>
        </p:nvGraphicFramePr>
        <p:xfrm>
          <a:off x="4038600" y="1935481"/>
          <a:ext cx="4572000" cy="1950720"/>
        </p:xfrm>
        <a:graphic>
          <a:graphicData uri="http://schemas.openxmlformats.org/drawingml/2006/table">
            <a:tbl>
              <a:tblPr firstRow="1" bandRow="1">
                <a:tableStyleId>{5C22544A-7EE6-4342-B048-85BDC9FD1C3A}</a:tableStyleId>
              </a:tblPr>
              <a:tblGrid>
                <a:gridCol w="1152226"/>
                <a:gridCol w="828974"/>
                <a:gridCol w="762000"/>
                <a:gridCol w="838200"/>
                <a:gridCol w="990600"/>
              </a:tblGrid>
              <a:tr h="268508">
                <a:tc>
                  <a:txBody>
                    <a:bodyPr/>
                    <a:lstStyle/>
                    <a:p>
                      <a:r>
                        <a:rPr lang="en-US" sz="1400" dirty="0" smtClean="0"/>
                        <a:t>Description</a:t>
                      </a:r>
                      <a:endParaRPr lang="en-US" sz="1400" dirty="0"/>
                    </a:p>
                  </a:txBody>
                  <a:tcPr/>
                </a:tc>
                <a:tc>
                  <a:txBody>
                    <a:bodyPr/>
                    <a:lstStyle/>
                    <a:p>
                      <a:pPr algn="ctr"/>
                      <a:r>
                        <a:rPr lang="en-US" sz="1400" dirty="0" smtClean="0"/>
                        <a:t>Quantity</a:t>
                      </a:r>
                      <a:endParaRPr lang="en-US" sz="1400" dirty="0"/>
                    </a:p>
                  </a:txBody>
                  <a:tcPr/>
                </a:tc>
                <a:tc>
                  <a:txBody>
                    <a:bodyPr/>
                    <a:lstStyle/>
                    <a:p>
                      <a:pPr algn="ctr"/>
                      <a:r>
                        <a:rPr lang="en-US" sz="1400" dirty="0" smtClean="0"/>
                        <a:t>Unit</a:t>
                      </a:r>
                      <a:endParaRPr lang="en-US" sz="1400" dirty="0"/>
                    </a:p>
                  </a:txBody>
                  <a:tcPr/>
                </a:tc>
                <a:tc>
                  <a:txBody>
                    <a:bodyPr/>
                    <a:lstStyle/>
                    <a:p>
                      <a:pPr algn="ctr"/>
                      <a:r>
                        <a:rPr lang="en-US" sz="1400" dirty="0" smtClean="0"/>
                        <a:t>Cost</a:t>
                      </a:r>
                      <a:endParaRPr lang="en-US" sz="1400" dirty="0"/>
                    </a:p>
                  </a:txBody>
                  <a:tcPr/>
                </a:tc>
                <a:tc>
                  <a:txBody>
                    <a:bodyPr/>
                    <a:lstStyle/>
                    <a:p>
                      <a:pPr algn="ctr"/>
                      <a:r>
                        <a:rPr lang="en-US" sz="1400" dirty="0" smtClean="0"/>
                        <a:t>Subtotal</a:t>
                      </a:r>
                      <a:endParaRPr lang="en-US" sz="1400" dirty="0"/>
                    </a:p>
                  </a:txBody>
                  <a:tcPr/>
                </a:tc>
              </a:tr>
              <a:tr h="411479">
                <a:tc>
                  <a:txBody>
                    <a:bodyPr/>
                    <a:lstStyle/>
                    <a:p>
                      <a:r>
                        <a:rPr lang="en-US" sz="1200" dirty="0" smtClean="0"/>
                        <a:t>Traffic Control</a:t>
                      </a:r>
                    </a:p>
                    <a:p>
                      <a:r>
                        <a:rPr lang="en-US" sz="1200" dirty="0" smtClean="0"/>
                        <a:t>Barriers</a:t>
                      </a:r>
                      <a:endParaRPr lang="en-US" sz="1200" dirty="0"/>
                    </a:p>
                  </a:txBody>
                  <a:tcPr/>
                </a:tc>
                <a:tc>
                  <a:txBody>
                    <a:bodyPr/>
                    <a:lstStyle/>
                    <a:p>
                      <a:pPr algn="ctr"/>
                      <a:r>
                        <a:rPr lang="en-US" sz="1200" dirty="0" smtClean="0"/>
                        <a:t>5</a:t>
                      </a:r>
                      <a:endParaRPr lang="en-US" sz="1200" dirty="0"/>
                    </a:p>
                  </a:txBody>
                  <a:tcPr/>
                </a:tc>
                <a:tc>
                  <a:txBody>
                    <a:bodyPr/>
                    <a:lstStyle/>
                    <a:p>
                      <a:pPr algn="ctr"/>
                      <a:r>
                        <a:rPr lang="en-US" sz="1200" dirty="0" smtClean="0"/>
                        <a:t>MO</a:t>
                      </a:r>
                      <a:endParaRPr lang="en-US" sz="1200" dirty="0"/>
                    </a:p>
                  </a:txBody>
                  <a:tcPr/>
                </a:tc>
                <a:tc>
                  <a:txBody>
                    <a:bodyPr/>
                    <a:lstStyle/>
                    <a:p>
                      <a:pPr algn="ctr"/>
                      <a:r>
                        <a:rPr lang="en-US" sz="1200" dirty="0" smtClean="0"/>
                        <a:t>$20,000</a:t>
                      </a:r>
                      <a:endParaRPr lang="en-US" sz="1200" dirty="0"/>
                    </a:p>
                  </a:txBody>
                  <a:tcPr/>
                </a:tc>
                <a:tc>
                  <a:txBody>
                    <a:bodyPr/>
                    <a:lstStyle/>
                    <a:p>
                      <a:pPr algn="ctr"/>
                      <a:r>
                        <a:rPr lang="en-US" sz="1200" dirty="0" smtClean="0"/>
                        <a:t>$100,000</a:t>
                      </a:r>
                      <a:endParaRPr lang="en-US" sz="1200" dirty="0"/>
                    </a:p>
                  </a:txBody>
                  <a:tcPr/>
                </a:tc>
              </a:tr>
              <a:tr h="411479">
                <a:tc>
                  <a:txBody>
                    <a:bodyPr/>
                    <a:lstStyle/>
                    <a:p>
                      <a:r>
                        <a:rPr lang="en-US" sz="1200" dirty="0" smtClean="0"/>
                        <a:t>Concrete</a:t>
                      </a:r>
                    </a:p>
                    <a:p>
                      <a:r>
                        <a:rPr lang="en-US" sz="1200" dirty="0" smtClean="0"/>
                        <a:t>Repair</a:t>
                      </a:r>
                      <a:endParaRPr lang="en-US" sz="1200" dirty="0"/>
                    </a:p>
                  </a:txBody>
                  <a:tcPr/>
                </a:tc>
                <a:tc>
                  <a:txBody>
                    <a:bodyPr/>
                    <a:lstStyle/>
                    <a:p>
                      <a:pPr algn="ctr"/>
                      <a:r>
                        <a:rPr lang="en-US" sz="1200" dirty="0" smtClean="0"/>
                        <a:t>245 </a:t>
                      </a:r>
                      <a:endParaRPr lang="en-US" sz="1200" dirty="0"/>
                    </a:p>
                  </a:txBody>
                  <a:tcPr/>
                </a:tc>
                <a:tc>
                  <a:txBody>
                    <a:bodyPr/>
                    <a:lstStyle/>
                    <a:p>
                      <a:pPr algn="ctr"/>
                      <a:r>
                        <a:rPr lang="en-US" sz="1200" dirty="0" smtClean="0"/>
                        <a:t>SF</a:t>
                      </a:r>
                      <a:endParaRPr lang="en-US" sz="1200" dirty="0"/>
                    </a:p>
                  </a:txBody>
                  <a:tcPr/>
                </a:tc>
                <a:tc>
                  <a:txBody>
                    <a:bodyPr/>
                    <a:lstStyle/>
                    <a:p>
                      <a:pPr algn="ctr"/>
                      <a:r>
                        <a:rPr lang="en-US" sz="1200" dirty="0" smtClean="0"/>
                        <a:t>$1,000</a:t>
                      </a:r>
                      <a:endParaRPr lang="en-US" sz="1200" dirty="0"/>
                    </a:p>
                  </a:txBody>
                  <a:tcPr/>
                </a:tc>
                <a:tc>
                  <a:txBody>
                    <a:bodyPr/>
                    <a:lstStyle/>
                    <a:p>
                      <a:pPr algn="ctr"/>
                      <a:r>
                        <a:rPr lang="en-US" sz="1200" dirty="0" smtClean="0"/>
                        <a:t>$245,000</a:t>
                      </a:r>
                      <a:endParaRPr lang="en-US" sz="1200" dirty="0"/>
                    </a:p>
                  </a:txBody>
                  <a:tcPr/>
                </a:tc>
              </a:tr>
              <a:tr h="457200">
                <a:tc>
                  <a:txBody>
                    <a:bodyPr/>
                    <a:lstStyle/>
                    <a:p>
                      <a:r>
                        <a:rPr lang="en-US" sz="1200" dirty="0" smtClean="0"/>
                        <a:t>Armor Joint</a:t>
                      </a:r>
                    </a:p>
                    <a:p>
                      <a:r>
                        <a:rPr lang="en-US" sz="1200" dirty="0" smtClean="0"/>
                        <a:t>Repair</a:t>
                      </a:r>
                      <a:endParaRPr lang="en-US" sz="1200" dirty="0"/>
                    </a:p>
                  </a:txBody>
                  <a:tcPr/>
                </a:tc>
                <a:tc>
                  <a:txBody>
                    <a:bodyPr/>
                    <a:lstStyle/>
                    <a:p>
                      <a:pPr algn="ctr"/>
                      <a:r>
                        <a:rPr lang="en-US" sz="1200" dirty="0" smtClean="0"/>
                        <a:t>670</a:t>
                      </a:r>
                      <a:endParaRPr lang="en-US" sz="1200" dirty="0"/>
                    </a:p>
                  </a:txBody>
                  <a:tcPr/>
                </a:tc>
                <a:tc>
                  <a:txBody>
                    <a:bodyPr/>
                    <a:lstStyle/>
                    <a:p>
                      <a:pPr algn="ctr"/>
                      <a:r>
                        <a:rPr lang="en-US" sz="1200" dirty="0" smtClean="0"/>
                        <a:t>LF</a:t>
                      </a:r>
                      <a:endParaRPr lang="en-US" sz="1200" dirty="0"/>
                    </a:p>
                  </a:txBody>
                  <a:tcPr/>
                </a:tc>
                <a:tc>
                  <a:txBody>
                    <a:bodyPr/>
                    <a:lstStyle/>
                    <a:p>
                      <a:pPr algn="ctr"/>
                      <a:r>
                        <a:rPr lang="en-US" sz="1200" dirty="0" smtClean="0"/>
                        <a:t>$600</a:t>
                      </a:r>
                      <a:endParaRPr lang="en-US" sz="1200" dirty="0"/>
                    </a:p>
                  </a:txBody>
                  <a:tcPr/>
                </a:tc>
                <a:tc>
                  <a:txBody>
                    <a:bodyPr/>
                    <a:lstStyle/>
                    <a:p>
                      <a:pPr algn="ctr"/>
                      <a:r>
                        <a:rPr lang="en-US" sz="1200" dirty="0" smtClean="0"/>
                        <a:t>$402,000</a:t>
                      </a:r>
                      <a:endParaRPr lang="en-US" sz="1200" dirty="0"/>
                    </a:p>
                  </a:txBody>
                  <a:tcPr/>
                </a:tc>
              </a:tr>
              <a:tr h="268508">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pPr algn="ctr"/>
                      <a:r>
                        <a:rPr lang="en-US" sz="1200" dirty="0" smtClean="0"/>
                        <a:t>TOTAL</a:t>
                      </a:r>
                      <a:endParaRPr lang="en-US" sz="1200" dirty="0"/>
                    </a:p>
                  </a:txBody>
                  <a:tcPr/>
                </a:tc>
                <a:tc>
                  <a:txBody>
                    <a:bodyPr/>
                    <a:lstStyle/>
                    <a:p>
                      <a:r>
                        <a:rPr lang="en-US" sz="1200" dirty="0" smtClean="0"/>
                        <a:t>~$750,000</a:t>
                      </a:r>
                      <a:endParaRPr lang="en-US" sz="1200" dirty="0"/>
                    </a:p>
                  </a:txBody>
                  <a:tcPr/>
                </a:tc>
              </a:tr>
            </a:tbl>
          </a:graphicData>
        </a:graphic>
      </p:graphicFrame>
      <p:sp>
        <p:nvSpPr>
          <p:cNvPr id="9" name="Rectangle 8"/>
          <p:cNvSpPr/>
          <p:nvPr/>
        </p:nvSpPr>
        <p:spPr>
          <a:xfrm>
            <a:off x="381000" y="5181600"/>
            <a:ext cx="8229600" cy="646331"/>
          </a:xfrm>
          <a:prstGeom prst="rect">
            <a:avLst/>
          </a:prstGeom>
        </p:spPr>
        <p:txBody>
          <a:bodyPr wrap="square">
            <a:spAutoFit/>
          </a:bodyPr>
          <a:lstStyle/>
          <a:p>
            <a:pPr marL="285750" indent="-285750">
              <a:buFont typeface="Arial" charset="0"/>
              <a:buChar char="•"/>
            </a:pPr>
            <a:r>
              <a:rPr lang="en-US" dirty="0" smtClean="0"/>
              <a:t>TxDOT plans to let a contract in FY 19 to address the above repairs.  This project is considered routine maintenance.</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823025984"/>
              </p:ext>
            </p:extLst>
          </p:nvPr>
        </p:nvGraphicFramePr>
        <p:xfrm>
          <a:off x="457200" y="4221480"/>
          <a:ext cx="3124200" cy="579120"/>
        </p:xfrm>
        <a:graphic>
          <a:graphicData uri="http://schemas.openxmlformats.org/drawingml/2006/table">
            <a:tbl>
              <a:tblPr firstRow="1" bandRow="1">
                <a:tableStyleId>{5C22544A-7EE6-4342-B048-85BDC9FD1C3A}</a:tableStyleId>
              </a:tblPr>
              <a:tblGrid>
                <a:gridCol w="1600200"/>
                <a:gridCol w="1524000"/>
              </a:tblGrid>
              <a:tr h="304800">
                <a:tc>
                  <a:txBody>
                    <a:bodyPr/>
                    <a:lstStyle/>
                    <a:p>
                      <a:r>
                        <a:rPr lang="en-US" sz="1400" dirty="0" smtClean="0"/>
                        <a:t>Armor</a:t>
                      </a:r>
                      <a:r>
                        <a:rPr lang="en-US" sz="1400" baseline="0" dirty="0" smtClean="0"/>
                        <a:t> Joint Repair</a:t>
                      </a:r>
                      <a:endParaRPr lang="en-US" sz="1400" dirty="0"/>
                    </a:p>
                  </a:txBody>
                  <a:tcPr/>
                </a:tc>
                <a:tc>
                  <a:txBody>
                    <a:bodyPr/>
                    <a:lstStyle/>
                    <a:p>
                      <a:r>
                        <a:rPr lang="en-US" sz="1400" dirty="0" smtClean="0"/>
                        <a:t>Linear Footage</a:t>
                      </a:r>
                      <a:endParaRPr lang="en-US" sz="1400" dirty="0"/>
                    </a:p>
                  </a:txBody>
                  <a:tcPr/>
                </a:tc>
              </a:tr>
              <a:tr h="221005">
                <a:tc>
                  <a:txBody>
                    <a:bodyPr/>
                    <a:lstStyle/>
                    <a:p>
                      <a:r>
                        <a:rPr lang="en-US" sz="1200" dirty="0" smtClean="0"/>
                        <a:t>Armor Joint</a:t>
                      </a:r>
                      <a:endParaRPr lang="en-US" sz="1200" dirty="0"/>
                    </a:p>
                  </a:txBody>
                  <a:tcPr/>
                </a:tc>
                <a:tc>
                  <a:txBody>
                    <a:bodyPr/>
                    <a:lstStyle/>
                    <a:p>
                      <a:pPr algn="ctr"/>
                      <a:r>
                        <a:rPr lang="en-US" sz="1200" dirty="0" smtClean="0"/>
                        <a:t>670</a:t>
                      </a:r>
                      <a:endParaRPr lang="en-US" sz="1200" dirty="0"/>
                    </a:p>
                  </a:txBody>
                  <a:tcPr/>
                </a:tc>
              </a:tr>
            </a:tbl>
          </a:graphicData>
        </a:graphic>
      </p:graphicFrame>
    </p:spTree>
    <p:extLst>
      <p:ext uri="{BB962C8B-B14F-4D97-AF65-F5344CB8AC3E}">
        <p14:creationId xmlns:p14="http://schemas.microsoft.com/office/powerpoint/2010/main" val="69544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57</a:t>
            </a:fld>
            <a:endParaRPr lang="en-US" dirty="0"/>
          </a:p>
        </p:txBody>
      </p:sp>
      <p:pic>
        <p:nvPicPr>
          <p:cNvPr id="173058" name="Picture 2" descr="T:\PHRMAINTCONT\QIC\PICS\Leo\Steel Girder 5 (Section Lo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1447800"/>
            <a:ext cx="7806447" cy="430529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304800" y="76200"/>
            <a:ext cx="8353425" cy="461665"/>
          </a:xfrm>
        </p:spPr>
        <p:txBody>
          <a:bodyPr/>
          <a:lstStyle/>
          <a:p>
            <a:r>
              <a:rPr lang="en-US" dirty="0" smtClean="0"/>
              <a:t>Fracture Critical Inspection</a:t>
            </a:r>
            <a:endParaRPr lang="en-US" dirty="0"/>
          </a:p>
        </p:txBody>
      </p:sp>
      <p:sp>
        <p:nvSpPr>
          <p:cNvPr id="7" name="TextBox 6"/>
          <p:cNvSpPr txBox="1"/>
          <p:nvPr/>
        </p:nvSpPr>
        <p:spPr>
          <a:xfrm>
            <a:off x="1866900" y="5867400"/>
            <a:ext cx="5410200" cy="307777"/>
          </a:xfrm>
          <a:prstGeom prst="rect">
            <a:avLst/>
          </a:prstGeom>
          <a:noFill/>
        </p:spPr>
        <p:txBody>
          <a:bodyPr wrap="square" rtlCol="0">
            <a:spAutoFit/>
          </a:bodyPr>
          <a:lstStyle/>
          <a:p>
            <a:r>
              <a:rPr lang="en-US" sz="1400" dirty="0" smtClean="0"/>
              <a:t>Pack rust accumulation and weld at top flange and interior diaphragm</a:t>
            </a:r>
          </a:p>
        </p:txBody>
      </p:sp>
      <p:sp>
        <p:nvSpPr>
          <p:cNvPr id="8" name="Rectangle 7"/>
          <p:cNvSpPr/>
          <p:nvPr/>
        </p:nvSpPr>
        <p:spPr>
          <a:xfrm>
            <a:off x="457200" y="685800"/>
            <a:ext cx="8229600" cy="646331"/>
          </a:xfrm>
          <a:prstGeom prst="rect">
            <a:avLst/>
          </a:prstGeom>
        </p:spPr>
        <p:txBody>
          <a:bodyPr wrap="square">
            <a:spAutoFit/>
          </a:bodyPr>
          <a:lstStyle/>
          <a:p>
            <a:pPr marL="285750" indent="-285750">
              <a:buFont typeface="Arial" charset="0"/>
              <a:buChar char="•"/>
            </a:pPr>
            <a:r>
              <a:rPr lang="en-US" dirty="0" smtClean="0"/>
              <a:t>As part of TxDOT’s Routine Safety Bi-Annual Inspections, a thorough inspection was performed for the Steel Girder Unit.</a:t>
            </a:r>
            <a:endParaRPr lang="en-US" dirty="0"/>
          </a:p>
        </p:txBody>
      </p:sp>
    </p:spTree>
    <p:extLst>
      <p:ext uri="{BB962C8B-B14F-4D97-AF65-F5344CB8AC3E}">
        <p14:creationId xmlns:p14="http://schemas.microsoft.com/office/powerpoint/2010/main" val="390104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58</a:t>
            </a:fld>
            <a:endParaRPr lang="en-US" dirty="0"/>
          </a:p>
        </p:txBody>
      </p:sp>
      <p:pic>
        <p:nvPicPr>
          <p:cNvPr id="172034" name="Picture 2" descr="T:\PHRMAINTCONT\QIC\PICS\Leo\Steel Girder 4 (Intersecting We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58" y="1181100"/>
            <a:ext cx="7732085" cy="4495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43262" y="5791200"/>
            <a:ext cx="3005138" cy="307777"/>
          </a:xfrm>
          <a:prstGeom prst="rect">
            <a:avLst/>
          </a:prstGeom>
          <a:noFill/>
        </p:spPr>
        <p:txBody>
          <a:bodyPr wrap="square" rtlCol="0">
            <a:spAutoFit/>
          </a:bodyPr>
          <a:lstStyle/>
          <a:p>
            <a:r>
              <a:rPr lang="en-US" sz="1400" dirty="0" smtClean="0"/>
              <a:t>Minor Paint Failure at Bottom Flange</a:t>
            </a:r>
          </a:p>
        </p:txBody>
      </p:sp>
      <p:sp>
        <p:nvSpPr>
          <p:cNvPr id="7" name="Title 1"/>
          <p:cNvSpPr>
            <a:spLocks noGrp="1"/>
          </p:cNvSpPr>
          <p:nvPr>
            <p:ph type="title"/>
          </p:nvPr>
        </p:nvSpPr>
        <p:spPr>
          <a:xfrm>
            <a:off x="304800" y="76200"/>
            <a:ext cx="8353425" cy="461665"/>
          </a:xfrm>
        </p:spPr>
        <p:txBody>
          <a:bodyPr/>
          <a:lstStyle/>
          <a:p>
            <a:r>
              <a:rPr lang="en-US" dirty="0" smtClean="0"/>
              <a:t>Fracture Critical Inspection</a:t>
            </a:r>
            <a:endParaRPr lang="en-US" dirty="0"/>
          </a:p>
        </p:txBody>
      </p:sp>
    </p:spTree>
    <p:extLst>
      <p:ext uri="{BB962C8B-B14F-4D97-AF65-F5344CB8AC3E}">
        <p14:creationId xmlns:p14="http://schemas.microsoft.com/office/powerpoint/2010/main" val="30226207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59</a:t>
            </a:fld>
            <a:endParaRPr lang="en-US" dirty="0"/>
          </a:p>
        </p:txBody>
      </p:sp>
      <p:pic>
        <p:nvPicPr>
          <p:cNvPr id="174082" name="Picture 2" descr="T:\PHRMAINTCONT\QIC\PICS\Leo\Steel Girder 6 (Bearing Pack Ru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129" y="1500011"/>
            <a:ext cx="7487743" cy="38579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43262" y="5638800"/>
            <a:ext cx="2657475" cy="307777"/>
          </a:xfrm>
          <a:prstGeom prst="rect">
            <a:avLst/>
          </a:prstGeom>
          <a:noFill/>
        </p:spPr>
        <p:txBody>
          <a:bodyPr wrap="square" rtlCol="0">
            <a:spAutoFit/>
          </a:bodyPr>
          <a:lstStyle/>
          <a:p>
            <a:r>
              <a:rPr lang="en-US" sz="1400" dirty="0" smtClean="0"/>
              <a:t>Pack Rust at Bearing Plate</a:t>
            </a:r>
          </a:p>
        </p:txBody>
      </p:sp>
      <p:sp>
        <p:nvSpPr>
          <p:cNvPr id="9" name="Title 1"/>
          <p:cNvSpPr>
            <a:spLocks noGrp="1"/>
          </p:cNvSpPr>
          <p:nvPr>
            <p:ph type="title"/>
          </p:nvPr>
        </p:nvSpPr>
        <p:spPr>
          <a:xfrm>
            <a:off x="304800" y="76200"/>
            <a:ext cx="8353425" cy="461665"/>
          </a:xfrm>
        </p:spPr>
        <p:txBody>
          <a:bodyPr/>
          <a:lstStyle/>
          <a:p>
            <a:r>
              <a:rPr lang="en-US" dirty="0" smtClean="0"/>
              <a:t>Fracture Critical Inspection</a:t>
            </a:r>
            <a:endParaRPr lang="en-US" dirty="0"/>
          </a:p>
        </p:txBody>
      </p:sp>
    </p:spTree>
    <p:extLst>
      <p:ext uri="{BB962C8B-B14F-4D97-AF65-F5344CB8AC3E}">
        <p14:creationId xmlns:p14="http://schemas.microsoft.com/office/powerpoint/2010/main" val="1569061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Pharr District Facts: Off-System Bridges</a:t>
            </a:r>
            <a:endParaRPr lang="en-US" dirty="0"/>
          </a:p>
        </p:txBody>
      </p:sp>
      <p:sp>
        <p:nvSpPr>
          <p:cNvPr id="3" name="Content Placeholder 2"/>
          <p:cNvSpPr>
            <a:spLocks noGrp="1"/>
          </p:cNvSpPr>
          <p:nvPr>
            <p:ph idx="1"/>
          </p:nvPr>
        </p:nvSpPr>
        <p:spPr>
          <a:xfrm>
            <a:off x="533399" y="1066800"/>
            <a:ext cx="8077201" cy="5181600"/>
          </a:xfrm>
        </p:spPr>
        <p:txBody>
          <a:bodyPr>
            <a:normAutofit lnSpcReduction="10000"/>
          </a:bodyPr>
          <a:lstStyle/>
          <a:p>
            <a:r>
              <a:rPr lang="en-US" dirty="0"/>
              <a:t>State Bridge Total = </a:t>
            </a:r>
            <a:r>
              <a:rPr lang="en-US" dirty="0" smtClean="0"/>
              <a:t>19,434</a:t>
            </a:r>
          </a:p>
          <a:p>
            <a:pPr>
              <a:lnSpc>
                <a:spcPct val="150000"/>
              </a:lnSpc>
            </a:pPr>
            <a:r>
              <a:rPr lang="en-US" dirty="0" smtClean="0"/>
              <a:t>State Sufficiency Rating = 82%</a:t>
            </a:r>
            <a:endParaRPr lang="en-US" dirty="0"/>
          </a:p>
          <a:p>
            <a:pPr>
              <a:lnSpc>
                <a:spcPct val="150000"/>
              </a:lnSpc>
            </a:pPr>
            <a:r>
              <a:rPr lang="en-US" dirty="0"/>
              <a:t>Pharr District Total = </a:t>
            </a:r>
            <a:r>
              <a:rPr lang="en-US" dirty="0" smtClean="0"/>
              <a:t>355</a:t>
            </a:r>
            <a:endParaRPr lang="en-US" dirty="0"/>
          </a:p>
          <a:p>
            <a:pPr>
              <a:lnSpc>
                <a:spcPct val="150000"/>
              </a:lnSpc>
            </a:pPr>
            <a:r>
              <a:rPr lang="en-US" dirty="0" smtClean="0"/>
              <a:t>Sufficiency Rating = 84%</a:t>
            </a:r>
          </a:p>
          <a:p>
            <a:pPr>
              <a:lnSpc>
                <a:spcPct val="150000"/>
              </a:lnSpc>
            </a:pPr>
            <a:r>
              <a:rPr lang="en-US" dirty="0"/>
              <a:t>International Bridges = </a:t>
            </a:r>
            <a:r>
              <a:rPr lang="en-US" dirty="0" smtClean="0"/>
              <a:t>14</a:t>
            </a:r>
          </a:p>
          <a:p>
            <a:pPr marL="284162" lvl="1" indent="0">
              <a:buNone/>
            </a:pPr>
            <a:r>
              <a:rPr lang="en-US" dirty="0" smtClean="0"/>
              <a:t>11 Public</a:t>
            </a:r>
          </a:p>
          <a:p>
            <a:pPr marL="284162" lvl="1" indent="0">
              <a:buNone/>
            </a:pPr>
            <a:r>
              <a:rPr lang="en-US" dirty="0" smtClean="0"/>
              <a:t>  3 Private</a:t>
            </a:r>
            <a:endParaRPr lang="en-US" dirty="0"/>
          </a:p>
          <a:p>
            <a:pPr>
              <a:lnSpc>
                <a:spcPct val="150000"/>
              </a:lnSpc>
            </a:pPr>
            <a:r>
              <a:rPr lang="en-US" dirty="0" smtClean="0"/>
              <a:t>Off-System </a:t>
            </a:r>
            <a:r>
              <a:rPr lang="en-US" dirty="0"/>
              <a:t>bridges are inspected biannually and </a:t>
            </a:r>
            <a:r>
              <a:rPr lang="en-US" dirty="0" smtClean="0"/>
              <a:t>TxDOT </a:t>
            </a:r>
            <a:r>
              <a:rPr lang="en-US" dirty="0"/>
              <a:t>helps </a:t>
            </a:r>
            <a:r>
              <a:rPr lang="en-US" dirty="0" smtClean="0"/>
              <a:t>by </a:t>
            </a:r>
            <a:r>
              <a:rPr lang="en-US" dirty="0"/>
              <a:t>having them inspected for the County and City.  There are currently 34 </a:t>
            </a:r>
            <a:r>
              <a:rPr lang="en-US" dirty="0" smtClean="0"/>
              <a:t>load zoned </a:t>
            </a:r>
            <a:r>
              <a:rPr lang="en-US" dirty="0"/>
              <a:t>posted </a:t>
            </a:r>
            <a:r>
              <a:rPr lang="en-US" dirty="0" smtClean="0"/>
              <a:t>bridges within the Pharr District.</a:t>
            </a:r>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6</a:t>
            </a:fld>
            <a:endParaRPr lang="en-US" dirty="0"/>
          </a:p>
        </p:txBody>
      </p:sp>
    </p:spTree>
    <p:extLst>
      <p:ext uri="{BB962C8B-B14F-4D97-AF65-F5344CB8AC3E}">
        <p14:creationId xmlns:p14="http://schemas.microsoft.com/office/powerpoint/2010/main" val="260620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Reasons for QIC in Good Condition</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60</a:t>
            </a:fld>
            <a:endParaRPr lang="en-US" dirty="0"/>
          </a:p>
        </p:txBody>
      </p:sp>
      <p:sp>
        <p:nvSpPr>
          <p:cNvPr id="6" name="TextBox 5"/>
          <p:cNvSpPr txBox="1"/>
          <p:nvPr/>
        </p:nvSpPr>
        <p:spPr>
          <a:xfrm>
            <a:off x="533400" y="863798"/>
            <a:ext cx="8001000" cy="5232202"/>
          </a:xfrm>
          <a:prstGeom prst="rect">
            <a:avLst/>
          </a:prstGeom>
          <a:noFill/>
        </p:spPr>
        <p:txBody>
          <a:bodyPr wrap="square" rtlCol="0">
            <a:spAutoFit/>
          </a:bodyPr>
          <a:lstStyle/>
          <a:p>
            <a:r>
              <a:rPr lang="en-US" dirty="0" smtClean="0"/>
              <a:t>Tribute </a:t>
            </a:r>
            <a:r>
              <a:rPr lang="en-US" dirty="0"/>
              <a:t>to our past engineers for having the foresight not to push design limits in a corrosive environment.  Such simple implements include the following</a:t>
            </a:r>
            <a:r>
              <a:rPr lang="en-US" dirty="0" smtClean="0"/>
              <a:t>:</a:t>
            </a:r>
          </a:p>
          <a:p>
            <a:endParaRPr lang="en-US" dirty="0"/>
          </a:p>
          <a:p>
            <a:pPr marL="171450" indent="-171450">
              <a:buFont typeface="Arial" panose="020B0604020202020204" pitchFamily="34" charset="0"/>
              <a:buChar char="•"/>
            </a:pPr>
            <a:r>
              <a:rPr lang="en-US" dirty="0"/>
              <a:t>80’ Simple Spans – this is the practical and economical limit for a Type 54 Beam use.  The ultimate design limit could reach up to 110’ thus placing more stress and strain on the beams and pre-stressing strands</a:t>
            </a:r>
            <a:r>
              <a:rPr lang="en-US" dirty="0" smtClean="0"/>
              <a:t>.</a:t>
            </a:r>
          </a:p>
          <a:p>
            <a:endParaRPr lang="en-US" dirty="0"/>
          </a:p>
          <a:p>
            <a:pPr marL="171450" indent="-171450">
              <a:buFont typeface="Arial" panose="020B0604020202020204" pitchFamily="34" charset="0"/>
              <a:buChar char="•"/>
            </a:pPr>
            <a:r>
              <a:rPr lang="en-US" dirty="0"/>
              <a:t>Concrete </a:t>
            </a:r>
            <a:r>
              <a:rPr lang="en-US" dirty="0" smtClean="0"/>
              <a:t>Diaphragms </a:t>
            </a:r>
            <a:r>
              <a:rPr lang="en-US" dirty="0"/>
              <a:t>– no longer used in TxDOT bridge design, the internal </a:t>
            </a:r>
            <a:r>
              <a:rPr lang="en-US" dirty="0" smtClean="0"/>
              <a:t>diaphragms </a:t>
            </a:r>
            <a:r>
              <a:rPr lang="en-US" dirty="0"/>
              <a:t>help distribute live and dead loads acting on the beams.  Without placement at the quarter points, would place additional stress and strain on the beams</a:t>
            </a:r>
            <a:r>
              <a:rPr lang="en-US" dirty="0" smtClean="0"/>
              <a:t>.</a:t>
            </a:r>
          </a:p>
          <a:p>
            <a:endParaRPr lang="en-US" dirty="0"/>
          </a:p>
          <a:p>
            <a:pPr marL="171450" indent="-171450">
              <a:buFont typeface="Arial" panose="020B0604020202020204" pitchFamily="34" charset="0"/>
              <a:buChar char="•"/>
            </a:pPr>
            <a:r>
              <a:rPr lang="en-US" dirty="0"/>
              <a:t>Pre-stressed Pre-Cast Concrete Panels – a new concept of TxDOT bridge design at that time.  The 4” deep concrete panels act as a forming mechanism with the remaining 4” of batch concrete placed to make the 8” deep slab.  Little to no chance of corrosive sulfate penetrating into the steel which would lead to deck repair</a:t>
            </a:r>
            <a:r>
              <a:rPr lang="en-US" dirty="0" smtClean="0"/>
              <a:t>.</a:t>
            </a:r>
          </a:p>
          <a:p>
            <a:endParaRPr lang="en-US" dirty="0"/>
          </a:p>
          <a:p>
            <a:endParaRPr lang="en-US" sz="1000" dirty="0" err="1" smtClean="0"/>
          </a:p>
        </p:txBody>
      </p:sp>
    </p:spTree>
    <p:extLst>
      <p:ext uri="{BB962C8B-B14F-4D97-AF65-F5344CB8AC3E}">
        <p14:creationId xmlns:p14="http://schemas.microsoft.com/office/powerpoint/2010/main" val="377626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1000"/>
                                        <p:tgtEl>
                                          <p:spTgt spid="6">
                                            <p:txEl>
                                              <p:pRg st="6" end="6"/>
                                            </p:txEl>
                                          </p:spTgt>
                                        </p:tgtEl>
                                      </p:cBhvr>
                                    </p:animEffect>
                                    <p:anim calcmode="lin" valueType="num">
                                      <p:cBhvr>
                                        <p:cTn id="2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61</a:t>
            </a:fld>
            <a:endParaRPr lang="en-US" dirty="0"/>
          </a:p>
        </p:txBody>
      </p:sp>
      <p:sp>
        <p:nvSpPr>
          <p:cNvPr id="4" name="Rectangle 3"/>
          <p:cNvSpPr/>
          <p:nvPr/>
        </p:nvSpPr>
        <p:spPr>
          <a:xfrm>
            <a:off x="533400" y="1044476"/>
            <a:ext cx="8001000" cy="2308324"/>
          </a:xfrm>
          <a:prstGeom prst="rect">
            <a:avLst/>
          </a:prstGeom>
        </p:spPr>
        <p:txBody>
          <a:bodyPr wrap="square">
            <a:spAutoFit/>
          </a:bodyPr>
          <a:lstStyle/>
          <a:p>
            <a:pPr marL="171450" indent="-171450">
              <a:buFont typeface="Arial" panose="020B0604020202020204" pitchFamily="34" charset="0"/>
              <a:buChar char="•"/>
            </a:pPr>
            <a:r>
              <a:rPr lang="en-US" dirty="0"/>
              <a:t>Multi-column Bents w/Tie Beams – the use of tie beams at mid height of the column and at the top of the pile footing caps help with load distribution and limiting cracks along the columns.  </a:t>
            </a:r>
          </a:p>
          <a:p>
            <a:endParaRPr lang="en-US" dirty="0"/>
          </a:p>
          <a:p>
            <a:pPr marL="171450" indent="-171450">
              <a:buFont typeface="Arial" panose="020B0604020202020204" pitchFamily="34" charset="0"/>
              <a:buChar char="•"/>
            </a:pPr>
            <a:r>
              <a:rPr lang="en-US" dirty="0"/>
              <a:t>Cathodic Protection – the implementation of cathodic protection has prevented the substructure elements </a:t>
            </a:r>
            <a:r>
              <a:rPr lang="en-US" dirty="0" smtClean="0"/>
              <a:t>(steel reinforcement) from </a:t>
            </a:r>
            <a:r>
              <a:rPr lang="en-US" dirty="0"/>
              <a:t>being compromised in a corrosive environment.  Re-application of the sacrificial layer is needed to sustain the primary function of the bridge element.      </a:t>
            </a:r>
          </a:p>
        </p:txBody>
      </p:sp>
      <p:sp>
        <p:nvSpPr>
          <p:cNvPr id="5" name="Title 1"/>
          <p:cNvSpPr>
            <a:spLocks noGrp="1"/>
          </p:cNvSpPr>
          <p:nvPr>
            <p:ph type="title"/>
          </p:nvPr>
        </p:nvSpPr>
        <p:spPr>
          <a:xfrm>
            <a:off x="304800" y="76200"/>
            <a:ext cx="8353425" cy="461665"/>
          </a:xfrm>
        </p:spPr>
        <p:txBody>
          <a:bodyPr/>
          <a:lstStyle/>
          <a:p>
            <a:r>
              <a:rPr lang="en-US" dirty="0" smtClean="0"/>
              <a:t>Reasons for QIC in Good Condition</a:t>
            </a:r>
            <a:endParaRPr lang="en-US" dirty="0"/>
          </a:p>
        </p:txBody>
      </p:sp>
    </p:spTree>
    <p:extLst>
      <p:ext uri="{BB962C8B-B14F-4D97-AF65-F5344CB8AC3E}">
        <p14:creationId xmlns:p14="http://schemas.microsoft.com/office/powerpoint/2010/main" val="20798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TxDOT’s Plan Moving Forward</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62</a:t>
            </a:fld>
            <a:endParaRPr lang="en-US" dirty="0"/>
          </a:p>
        </p:txBody>
      </p:sp>
      <p:sp>
        <p:nvSpPr>
          <p:cNvPr id="4" name="Rectangle 3"/>
          <p:cNvSpPr/>
          <p:nvPr/>
        </p:nvSpPr>
        <p:spPr>
          <a:xfrm>
            <a:off x="609600" y="1219200"/>
            <a:ext cx="7696200" cy="3831818"/>
          </a:xfrm>
          <a:prstGeom prst="rect">
            <a:avLst/>
          </a:prstGeom>
        </p:spPr>
        <p:txBody>
          <a:bodyPr wrap="square">
            <a:spAutoFit/>
          </a:bodyPr>
          <a:lstStyle/>
          <a:p>
            <a:pPr marL="285750" indent="-285750">
              <a:buFont typeface="Wingdings" panose="05000000000000000000" pitchFamily="2" charset="2"/>
              <a:buChar char="§"/>
            </a:pPr>
            <a:r>
              <a:rPr lang="en-US" dirty="0" smtClean="0"/>
              <a:t>The </a:t>
            </a:r>
            <a:r>
              <a:rPr lang="en-US" dirty="0"/>
              <a:t>steel girder will be stripped and painted a fifth time ~ 2020.  </a:t>
            </a:r>
            <a:r>
              <a:rPr lang="en-US" dirty="0" smtClean="0"/>
              <a:t>Concerns </a:t>
            </a:r>
            <a:r>
              <a:rPr lang="en-US" dirty="0"/>
              <a:t>with reducing nominal thicknesses and tears in the </a:t>
            </a:r>
            <a:r>
              <a:rPr lang="en-US" dirty="0" smtClean="0"/>
              <a:t>welds</a:t>
            </a:r>
            <a:r>
              <a:rPr lang="en-US" dirty="0" smtClean="0"/>
              <a:t>.</a:t>
            </a:r>
            <a:endParaRPr lang="en-US" dirty="0" smtClean="0"/>
          </a:p>
          <a:p>
            <a:pPr marL="285750" indent="-285750">
              <a:lnSpc>
                <a:spcPct val="200000"/>
              </a:lnSpc>
              <a:buFont typeface="Wingdings" panose="05000000000000000000" pitchFamily="2" charset="2"/>
              <a:buChar char="§"/>
            </a:pPr>
            <a:r>
              <a:rPr lang="en-US" dirty="0" smtClean="0"/>
              <a:t>Cathodic </a:t>
            </a:r>
            <a:r>
              <a:rPr lang="en-US" dirty="0"/>
              <a:t>protection could be applied to the substructures and girders</a:t>
            </a:r>
            <a:r>
              <a:rPr lang="en-US" dirty="0" smtClean="0"/>
              <a:t>.</a:t>
            </a:r>
          </a:p>
          <a:p>
            <a:r>
              <a:rPr lang="en-US" dirty="0" smtClean="0"/>
              <a:t> </a:t>
            </a:r>
          </a:p>
          <a:p>
            <a:pPr marL="285750" indent="-285750">
              <a:buFont typeface="Wingdings" panose="05000000000000000000" pitchFamily="2" charset="2"/>
              <a:buChar char="§"/>
            </a:pPr>
            <a:r>
              <a:rPr lang="en-US" dirty="0" smtClean="0"/>
              <a:t>Life </a:t>
            </a:r>
            <a:r>
              <a:rPr lang="en-US" dirty="0"/>
              <a:t>cycle cost needs to be investigated for continual maintenance remedies beyond </a:t>
            </a:r>
            <a:r>
              <a:rPr lang="en-US" dirty="0" smtClean="0"/>
              <a:t>2043.</a:t>
            </a:r>
            <a:r>
              <a:rPr lang="en-US" dirty="0"/>
              <a:t> </a:t>
            </a: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err="1"/>
              <a:t>TxDOT</a:t>
            </a:r>
            <a:r>
              <a:rPr lang="en-US" dirty="0"/>
              <a:t> plans to keep the QIC in good condition with strategic and time based maintenance efforts to prevent load posting and continue to serve as a life line to the traveling public and adjacent stakeholders.  </a:t>
            </a:r>
          </a:p>
          <a:p>
            <a:r>
              <a:rPr lang="en-US" dirty="0" smtClean="0"/>
              <a:t> </a:t>
            </a:r>
            <a:endParaRPr lang="en-US" dirty="0" smtClean="0"/>
          </a:p>
          <a:p>
            <a:endParaRPr lang="en-US" dirty="0"/>
          </a:p>
        </p:txBody>
      </p:sp>
    </p:spTree>
    <p:extLst>
      <p:ext uri="{BB962C8B-B14F-4D97-AF65-F5344CB8AC3E}">
        <p14:creationId xmlns:p14="http://schemas.microsoft.com/office/powerpoint/2010/main" val="334353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63</a:t>
            </a:fld>
            <a:endParaRPr lang="en-US" dirty="0"/>
          </a:p>
        </p:txBody>
      </p:sp>
      <p:sp>
        <p:nvSpPr>
          <p:cNvPr id="4" name="TextBox 3"/>
          <p:cNvSpPr txBox="1"/>
          <p:nvPr/>
        </p:nvSpPr>
        <p:spPr>
          <a:xfrm>
            <a:off x="1581150" y="1676400"/>
            <a:ext cx="5791200" cy="3354765"/>
          </a:xfrm>
          <a:prstGeom prst="rect">
            <a:avLst/>
          </a:prstGeom>
          <a:noFill/>
        </p:spPr>
        <p:txBody>
          <a:bodyPr wrap="square" rtlCol="0">
            <a:spAutoFit/>
          </a:bodyPr>
          <a:lstStyle/>
          <a:p>
            <a:pPr algn="ctr"/>
            <a:r>
              <a:rPr lang="en-US" sz="6000" dirty="0" smtClean="0"/>
              <a:t>QUESTIONS?</a:t>
            </a:r>
          </a:p>
          <a:p>
            <a:pPr algn="ctr"/>
            <a:endParaRPr lang="en-US" sz="4800" dirty="0"/>
          </a:p>
          <a:p>
            <a:pPr algn="ctr"/>
            <a:r>
              <a:rPr lang="en-US" sz="2000" dirty="0" smtClean="0"/>
              <a:t>Rex A. Costley, P.E.</a:t>
            </a:r>
          </a:p>
          <a:p>
            <a:pPr algn="ctr"/>
            <a:r>
              <a:rPr lang="en-US" sz="2000" dirty="0" smtClean="0"/>
              <a:t>Director of Maintenance</a:t>
            </a:r>
          </a:p>
          <a:p>
            <a:pPr algn="ctr"/>
            <a:endParaRPr lang="en-US" sz="2000" dirty="0" smtClean="0"/>
          </a:p>
          <a:p>
            <a:pPr algn="ctr"/>
            <a:r>
              <a:rPr lang="en-US" sz="1600" dirty="0" smtClean="0">
                <a:hlinkClick r:id="rId2"/>
              </a:rPr>
              <a:t>Rex.Costley@txdot.gov</a:t>
            </a:r>
            <a:endParaRPr lang="en-US" sz="1600" dirty="0" smtClean="0"/>
          </a:p>
          <a:p>
            <a:pPr algn="ctr"/>
            <a:r>
              <a:rPr lang="en-US" sz="1600" dirty="0" smtClean="0"/>
              <a:t>956-702-6137</a:t>
            </a:r>
          </a:p>
          <a:p>
            <a:endParaRPr lang="en-US" sz="1200" dirty="0" err="1" smtClean="0"/>
          </a:p>
        </p:txBody>
      </p:sp>
    </p:spTree>
    <p:extLst>
      <p:ext uri="{BB962C8B-B14F-4D97-AF65-F5344CB8AC3E}">
        <p14:creationId xmlns:p14="http://schemas.microsoft.com/office/powerpoint/2010/main" val="3429599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QIC Facts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7</a:t>
            </a:fld>
            <a:endParaRPr lang="en-US" dirty="0"/>
          </a:p>
        </p:txBody>
      </p:sp>
      <p:sp>
        <p:nvSpPr>
          <p:cNvPr id="4" name="Content Placeholder 2"/>
          <p:cNvSpPr txBox="1">
            <a:spLocks/>
          </p:cNvSpPr>
          <p:nvPr/>
        </p:nvSpPr>
        <p:spPr>
          <a:xfrm>
            <a:off x="333375" y="1066800"/>
            <a:ext cx="8477250" cy="5181600"/>
          </a:xfrm>
          <a:prstGeom prst="rect">
            <a:avLst/>
          </a:prstGeom>
        </p:spPr>
        <p:txBody>
          <a:bodyPr/>
          <a:lstStyle>
            <a:lvl1pPr marL="230188" indent="-230188" algn="l" defTabSz="914400" rtl="0" eaLnBrk="1" latinLnBrk="0" hangingPunct="1">
              <a:spcBef>
                <a:spcPct val="20000"/>
              </a:spcBef>
              <a:buClr>
                <a:schemeClr val="accent1"/>
              </a:buClr>
              <a:buFont typeface="Wingdings" pitchFamily="2" charset="2"/>
              <a:buChar char="§"/>
              <a:defRPr sz="2400" kern="1200">
                <a:solidFill>
                  <a:schemeClr val="tx1"/>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Franklin Gothic Book" panose="020B0503020102020204"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la-Latn" dirty="0" smtClean="0"/>
          </a:p>
        </p:txBody>
      </p:sp>
      <p:sp>
        <p:nvSpPr>
          <p:cNvPr id="6" name="Content Placeholder 2"/>
          <p:cNvSpPr txBox="1">
            <a:spLocks/>
          </p:cNvSpPr>
          <p:nvPr/>
        </p:nvSpPr>
        <p:spPr>
          <a:xfrm>
            <a:off x="457200" y="914400"/>
            <a:ext cx="8077200" cy="5486400"/>
          </a:xfrm>
          <a:prstGeom prst="rect">
            <a:avLst/>
          </a:prstGeom>
        </p:spPr>
        <p:txBody>
          <a:bodyPr/>
          <a:lstStyle>
            <a:lvl1pPr marL="230188" indent="-230188" algn="l" defTabSz="914400" rtl="0" eaLnBrk="1" latinLnBrk="0" hangingPunct="1">
              <a:spcBef>
                <a:spcPct val="20000"/>
              </a:spcBef>
              <a:buClr>
                <a:schemeClr val="accent1"/>
              </a:buClr>
              <a:buFont typeface="Wingdings" pitchFamily="2" charset="2"/>
              <a:buChar char="§"/>
              <a:defRPr sz="2400" kern="1200">
                <a:solidFill>
                  <a:schemeClr val="tx1"/>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Franklin Gothic Book" panose="020B0503020102020204"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Connects Port Isabel to South Padre </a:t>
            </a:r>
            <a:r>
              <a:rPr lang="en-US" sz="2000" dirty="0" smtClean="0"/>
              <a:t>Island</a:t>
            </a:r>
            <a:endParaRPr lang="en-US" sz="2000" dirty="0"/>
          </a:p>
          <a:p>
            <a:pPr>
              <a:lnSpc>
                <a:spcPct val="150000"/>
              </a:lnSpc>
            </a:pPr>
            <a:r>
              <a:rPr lang="en-US" sz="2000" dirty="0"/>
              <a:t>Constructed between 1973 and </a:t>
            </a:r>
            <a:r>
              <a:rPr lang="en-US" sz="2000" dirty="0" smtClean="0"/>
              <a:t>1974</a:t>
            </a:r>
            <a:endParaRPr lang="en-US" sz="2000" dirty="0"/>
          </a:p>
          <a:p>
            <a:pPr>
              <a:lnSpc>
                <a:spcPct val="150000"/>
              </a:lnSpc>
            </a:pPr>
            <a:r>
              <a:rPr lang="en-US" sz="2000" dirty="0"/>
              <a:t>2.36 miles long and 67.75’ wide (2 – 12’ lanes with inside and outside shoulders</a:t>
            </a:r>
            <a:r>
              <a:rPr lang="en-US" sz="2000" dirty="0" smtClean="0"/>
              <a:t>)</a:t>
            </a:r>
            <a:endParaRPr lang="en-US" sz="2000" dirty="0"/>
          </a:p>
          <a:p>
            <a:pPr>
              <a:lnSpc>
                <a:spcPct val="150000"/>
              </a:lnSpc>
            </a:pPr>
            <a:r>
              <a:rPr lang="en-US" sz="2000" dirty="0"/>
              <a:t>150 Pre-stressed Type 54 Concrete Beam Unit </a:t>
            </a:r>
            <a:r>
              <a:rPr lang="en-US" sz="2000" dirty="0" smtClean="0"/>
              <a:t>Spans (80’)</a:t>
            </a:r>
            <a:endParaRPr lang="en-US" sz="2000" dirty="0"/>
          </a:p>
          <a:p>
            <a:pPr>
              <a:lnSpc>
                <a:spcPct val="150000"/>
              </a:lnSpc>
            </a:pPr>
            <a:r>
              <a:rPr lang="en-US" sz="2000" dirty="0" smtClean="0"/>
              <a:t>1 – 750</a:t>
            </a:r>
            <a:r>
              <a:rPr lang="en-US" sz="2000" dirty="0"/>
              <a:t>’ Variable Depth Plate Girder three span continuous unit </a:t>
            </a:r>
            <a:endParaRPr lang="en-US" sz="2000" dirty="0" smtClean="0"/>
          </a:p>
          <a:p>
            <a:pPr marL="0" indent="0">
              <a:buNone/>
            </a:pPr>
            <a:r>
              <a:rPr lang="en-US" sz="2000" dirty="0"/>
              <a:t> </a:t>
            </a:r>
            <a:r>
              <a:rPr lang="en-US" sz="2000" dirty="0" smtClean="0"/>
              <a:t>   (</a:t>
            </a:r>
            <a:r>
              <a:rPr lang="en-US" sz="2000" dirty="0"/>
              <a:t>220’ – 310’ – 220</a:t>
            </a:r>
            <a:r>
              <a:rPr lang="en-US" sz="2000" dirty="0" smtClean="0"/>
              <a:t>’)</a:t>
            </a:r>
            <a:endParaRPr lang="en-US" sz="2000" dirty="0"/>
          </a:p>
          <a:p>
            <a:pPr>
              <a:lnSpc>
                <a:spcPct val="150000"/>
              </a:lnSpc>
            </a:pPr>
            <a:r>
              <a:rPr lang="en-US" sz="2000" dirty="0"/>
              <a:t>78’ Vertical clearance and 200’ horizontal clearance </a:t>
            </a:r>
            <a:r>
              <a:rPr lang="en-US" sz="2000" dirty="0" smtClean="0"/>
              <a:t>over Inter Coastal Waterway</a:t>
            </a:r>
          </a:p>
          <a:p>
            <a:pPr>
              <a:lnSpc>
                <a:spcPct val="150000"/>
              </a:lnSpc>
            </a:pPr>
            <a:r>
              <a:rPr lang="en-US" sz="2000" dirty="0" smtClean="0"/>
              <a:t>2001 Vessel Impact – 320’ of Bridge removed and replaced</a:t>
            </a:r>
            <a:endParaRPr lang="en-US" sz="2000" dirty="0"/>
          </a:p>
          <a:p>
            <a:pPr>
              <a:lnSpc>
                <a:spcPct val="150000"/>
              </a:lnSpc>
            </a:pPr>
            <a:r>
              <a:rPr lang="en-US" sz="2000" dirty="0"/>
              <a:t>Cathodic Protection placed on </a:t>
            </a:r>
            <a:r>
              <a:rPr lang="en-US" sz="2000" dirty="0" smtClean="0"/>
              <a:t>sub-structure elements </a:t>
            </a:r>
            <a:r>
              <a:rPr lang="en-US" sz="2000" dirty="0"/>
              <a:t>~ </a:t>
            </a:r>
            <a:r>
              <a:rPr lang="en-US" sz="2000" dirty="0" smtClean="0"/>
              <a:t>2011</a:t>
            </a:r>
          </a:p>
          <a:p>
            <a:pPr marL="0" indent="0">
              <a:buNone/>
            </a:pPr>
            <a:endParaRPr lang="en-US" dirty="0"/>
          </a:p>
          <a:p>
            <a:pPr marL="0" indent="0">
              <a:buFont typeface="Wingdings" pitchFamily="2" charset="2"/>
              <a:buNone/>
            </a:pPr>
            <a:endParaRPr lang="la-Latn" dirty="0" smtClean="0"/>
          </a:p>
        </p:txBody>
      </p:sp>
    </p:spTree>
    <p:extLst>
      <p:ext uri="{BB962C8B-B14F-4D97-AF65-F5344CB8AC3E}">
        <p14:creationId xmlns:p14="http://schemas.microsoft.com/office/powerpoint/2010/main" val="411930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100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Effect transition="in" filter="fade">
                                      <p:cBhvr>
                                        <p:cTn id="56" dur="1000"/>
                                        <p:tgtEl>
                                          <p:spTgt spid="6">
                                            <p:txEl>
                                              <p:pRg st="7" end="7"/>
                                            </p:txEl>
                                          </p:spTgt>
                                        </p:tgtEl>
                                      </p:cBhvr>
                                    </p:animEffect>
                                    <p:anim calcmode="lin" valueType="num">
                                      <p:cBhvr>
                                        <p:cTn id="5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animEffect transition="in" filter="fade">
                                      <p:cBhvr>
                                        <p:cTn id="63" dur="1000"/>
                                        <p:tgtEl>
                                          <p:spTgt spid="6">
                                            <p:txEl>
                                              <p:pRg st="8" end="8"/>
                                            </p:txEl>
                                          </p:spTgt>
                                        </p:tgtEl>
                                      </p:cBhvr>
                                    </p:animEffect>
                                    <p:anim calcmode="lin" valueType="num">
                                      <p:cBhvr>
                                        <p:cTn id="64"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8</a:t>
            </a:fld>
            <a:endParaRPr lang="en-US" dirty="0"/>
          </a:p>
        </p:txBody>
      </p:sp>
      <p:sp>
        <p:nvSpPr>
          <p:cNvPr id="5" name="Rectangle 4"/>
          <p:cNvSpPr/>
          <p:nvPr/>
        </p:nvSpPr>
        <p:spPr>
          <a:xfrm>
            <a:off x="1143000" y="1295400"/>
            <a:ext cx="6934200" cy="1015663"/>
          </a:xfrm>
          <a:prstGeom prst="rect">
            <a:avLst/>
          </a:prstGeom>
        </p:spPr>
        <p:txBody>
          <a:bodyPr wrap="square">
            <a:spAutoFit/>
          </a:bodyPr>
          <a:lstStyle/>
          <a:p>
            <a:pPr algn="ctr"/>
            <a:r>
              <a:rPr lang="en-US" sz="6000" dirty="0"/>
              <a:t>Bridge Elements</a:t>
            </a:r>
          </a:p>
        </p:txBody>
      </p:sp>
    </p:spTree>
    <p:extLst>
      <p:ext uri="{BB962C8B-B14F-4D97-AF65-F5344CB8AC3E}">
        <p14:creationId xmlns:p14="http://schemas.microsoft.com/office/powerpoint/2010/main" val="2613357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353425" cy="461665"/>
          </a:xfrm>
        </p:spPr>
        <p:txBody>
          <a:bodyPr/>
          <a:lstStyle/>
          <a:p>
            <a:r>
              <a:rPr lang="en-US" dirty="0" smtClean="0"/>
              <a:t>Bridge Elements</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9</a:t>
            </a:fld>
            <a:endParaRPr lang="en-US" dirty="0"/>
          </a:p>
        </p:txBody>
      </p:sp>
      <p:pic>
        <p:nvPicPr>
          <p:cNvPr id="155650" name="Picture 2" descr="T:\PHRMAINTCONT\QIC\PICS\Leo\Roadway Approach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8176" y="1056132"/>
            <a:ext cx="6327648" cy="4745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3200" y="5867400"/>
            <a:ext cx="3657600" cy="307777"/>
          </a:xfrm>
          <a:prstGeom prst="rect">
            <a:avLst/>
          </a:prstGeom>
          <a:noFill/>
        </p:spPr>
        <p:txBody>
          <a:bodyPr wrap="square" rtlCol="0">
            <a:spAutoFit/>
          </a:bodyPr>
          <a:lstStyle/>
          <a:p>
            <a:r>
              <a:rPr lang="en-US" sz="1400" dirty="0" smtClean="0"/>
              <a:t>Roadway Approach South Padre Island Side</a:t>
            </a:r>
          </a:p>
        </p:txBody>
      </p:sp>
    </p:spTree>
    <p:extLst>
      <p:ext uri="{BB962C8B-B14F-4D97-AF65-F5344CB8AC3E}">
        <p14:creationId xmlns:p14="http://schemas.microsoft.com/office/powerpoint/2010/main" val="375829603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82"/>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PXMlc47.UEWP7iPte3dUX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8WSvwZY4nUe86vujk4.fX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JzMZeMqqa06Yxw1YWg8I3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RFbRS7o4h029ZFRiZu1JQ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wZ3F47eQZUyY5miXrBCBY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PWjeY1Bn0EOLrgQi83evB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_GgjmUHMMUmoVIQjnhFFj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Mdid5PtagEGYnKeYYWJAi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vYOLDpWCxkS7eD.NQNKQk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_wuZqtZdkkOB.vj.Wd8se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0_Z36C8h_k.Zoooy4Pdub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XGGOofTm2ESS58QdXFqoH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MHIdLxA910.3kdQEaWcjf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cnl_ygQrAUK7P2REs6v9y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0pAcV1D_bEuSzbY.3osst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rjpkN5a.s0eIRQ1VajZeX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Bc8hTu4Km0.2WHwsc3sgp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Sq.8oMumbUqcg8JZUStIN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NRya.WU32Uy_TwnnnUTc.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6FTHcC2EXkq9yrcAel5.9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Re6HQ4oVoUGuA572t3p3H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rFdfbCtTxUmzVpZmXc6Ib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MMBywscIDECfrVTHi__.9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RQXvHGeKAEOYyOysJOG65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k80MLS_FbUy2DcamUd8Zv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XGGOofTm2ESS58QdXFqoH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7E1_nFA840OlZ.4Wz9RlB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PXMlc47.UEWP7iPte3dUX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8WSvwZY4nUe86vujk4.fX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JzMZeMqqa06Yxw1YWg8I3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RFbRS7o4h029ZFRiZu1JQ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wZ3F47eQZUyY5miXrBCBY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Mdid5PtagEGYnKeYYWJAi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_wuZqtZdkkOB.vj.Wd8se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0_Z36C8h_k.Zoooy4Pdub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XGGOofTm2ESS58QdXFqoH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YQUdFQdb3k6Pf0.tJe3aj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Sq.8oMumbUqcg8JZUStIN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NRya.WU32Uy_TwnnnUTc.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6FTHcC2EXkq9yrcAel5.9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Re6HQ4oVoUGuA572t3p3H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Q.ZozDRwkUKmrwVY015d7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heme/theme1.xml><?xml version="1.0" encoding="utf-8"?>
<a:theme xmlns:a="http://schemas.openxmlformats.org/drawingml/2006/main" name="QIC">
  <a:themeElements>
    <a:clrScheme name="Custom 7">
      <a:dk1>
        <a:sysClr val="windowText" lastClr="000000"/>
      </a:dk1>
      <a:lt1>
        <a:sysClr val="window" lastClr="FFFFFF"/>
      </a:lt1>
      <a:dk2>
        <a:srgbClr val="E2E7EB"/>
      </a:dk2>
      <a:lt2>
        <a:srgbClr val="F9EFE0"/>
      </a:lt2>
      <a:accent1>
        <a:srgbClr val="0A1B2B"/>
      </a:accent1>
      <a:accent2>
        <a:srgbClr val="14385C"/>
      </a:accent2>
      <a:accent3>
        <a:srgbClr val="899BAD"/>
      </a:accent3>
      <a:accent4>
        <a:srgbClr val="925700"/>
      </a:accent4>
      <a:accent5>
        <a:srgbClr val="CC7A00"/>
      </a:accent5>
      <a:accent6>
        <a:srgbClr val="E5BC7F"/>
      </a:accent6>
      <a:hlink>
        <a:srgbClr val="042A45"/>
      </a:hlink>
      <a:folHlink>
        <a:srgbClr val="4D4D4D"/>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200" dirty="0" err="1"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2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99966DF91680439CE55B3AF89E1E8A" ma:contentTypeVersion="6" ma:contentTypeDescription="Create a new document." ma:contentTypeScope="" ma:versionID="c8688e55b982db70aa90385c528f4027">
  <xsd:schema xmlns:xsd="http://www.w3.org/2001/XMLSchema" xmlns:xs="http://www.w3.org/2001/XMLSchema" xmlns:p="http://schemas.microsoft.com/office/2006/metadata/properties" xmlns:ns2="dbbd2d06-cba3-467a-b832-54219c7514d3" xmlns:ns3="a5defca8-4e84-4abd-9778-71be286fb006" targetNamespace="http://schemas.microsoft.com/office/2006/metadata/properties" ma:root="true" ma:fieldsID="5e965779d74eab9f23b1648ffb13b9e7" ns2:_="" ns3:_="">
    <xsd:import namespace="dbbd2d06-cba3-467a-b832-54219c7514d3"/>
    <xsd:import namespace="a5defca8-4e84-4abd-9778-71be286fb00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bd2d06-cba3-467a-b832-54219c7514d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defca8-4e84-4abd-9778-71be286fb00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F3A438E-C76F-45DA-8826-22CBD485E183}"/>
</file>

<file path=customXml/itemProps2.xml><?xml version="1.0" encoding="utf-8"?>
<ds:datastoreItem xmlns:ds="http://schemas.openxmlformats.org/officeDocument/2006/customXml" ds:itemID="{AA7D425A-027D-4EEC-AB36-0F455389A0E2}"/>
</file>

<file path=customXml/itemProps3.xml><?xml version="1.0" encoding="utf-8"?>
<ds:datastoreItem xmlns:ds="http://schemas.openxmlformats.org/officeDocument/2006/customXml" ds:itemID="{3823EA5F-92B6-477E-8AF6-5538CCB1C908}"/>
</file>

<file path=docProps/app.xml><?xml version="1.0" encoding="utf-8"?>
<Properties xmlns="http://schemas.openxmlformats.org/officeDocument/2006/extended-properties" xmlns:vt="http://schemas.openxmlformats.org/officeDocument/2006/docPropsVTypes">
  <Template>QIC</Template>
  <TotalTime>1916</TotalTime>
  <Words>1976</Words>
  <Application>Microsoft Office PowerPoint</Application>
  <PresentationFormat>On-screen Show (4:3)</PresentationFormat>
  <Paragraphs>432</Paragraphs>
  <Slides>63</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5" baseType="lpstr">
      <vt:lpstr>QIC</vt:lpstr>
      <vt:lpstr>think-cell Slide</vt:lpstr>
      <vt:lpstr>QUEEN ISABELLA MEMORIAL CAUSEWAY</vt:lpstr>
      <vt:lpstr>Table of contents</vt:lpstr>
      <vt:lpstr>Table of contents</vt:lpstr>
      <vt:lpstr>Pharr District Facts</vt:lpstr>
      <vt:lpstr>Pharr District Facts: On-System Bridges </vt:lpstr>
      <vt:lpstr>Pharr District Facts: Off-System Bridges</vt:lpstr>
      <vt:lpstr>QIC Facts</vt:lpstr>
      <vt:lpstr>PowerPoint Presentation</vt:lpstr>
      <vt:lpstr>Bridge Elements</vt:lpstr>
      <vt:lpstr>Bridge Elements</vt:lpstr>
      <vt:lpstr>Bridge Elements</vt:lpstr>
      <vt:lpstr>Bridge Elements</vt:lpstr>
      <vt:lpstr>PowerPoint Presentation</vt:lpstr>
      <vt:lpstr>Bridge Elements</vt:lpstr>
      <vt:lpstr>Bridge Elements</vt:lpstr>
      <vt:lpstr>Bridge Elements</vt:lpstr>
      <vt:lpstr>Bridge Elements</vt:lpstr>
      <vt:lpstr> Bridge Elements</vt:lpstr>
      <vt:lpstr>Bridge Elements</vt:lpstr>
      <vt:lpstr>Bridge Elements</vt:lpstr>
      <vt:lpstr>Bridge Elements</vt:lpstr>
      <vt:lpstr>Bridge Elements</vt:lpstr>
      <vt:lpstr>Bridge Elements</vt:lpstr>
      <vt:lpstr>Bridge Elements</vt:lpstr>
      <vt:lpstr>Bridge Elements</vt:lpstr>
      <vt:lpstr>Bridge Elements</vt:lpstr>
      <vt:lpstr>QIC Maintenance History</vt:lpstr>
      <vt:lpstr>QIC Service Life Assessment </vt:lpstr>
      <vt:lpstr>QIC Service Life Assessment </vt:lpstr>
      <vt:lpstr>QIC Service Life Assessment</vt:lpstr>
      <vt:lpstr>Option 1</vt:lpstr>
      <vt:lpstr>Option 2</vt:lpstr>
      <vt:lpstr>Option 3</vt:lpstr>
      <vt:lpstr>Life Assessment Summary</vt:lpstr>
      <vt:lpstr>Things to Consider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2017 Inspection Findings</vt:lpstr>
      <vt:lpstr>2017 Inspection Findings</vt:lpstr>
      <vt:lpstr>2017 Inspection Findings</vt:lpstr>
      <vt:lpstr>2017 Inspection Findings</vt:lpstr>
      <vt:lpstr>Fracture Critical Inspection</vt:lpstr>
      <vt:lpstr>Fracture Critical Inspection</vt:lpstr>
      <vt:lpstr>Fracture Critical Inspection</vt:lpstr>
      <vt:lpstr>Reasons for QIC in Good Condition</vt:lpstr>
      <vt:lpstr>Reasons for QIC in Good Condition</vt:lpstr>
      <vt:lpstr>TxDOT’s Plan Moving Forward</vt:lpstr>
      <vt:lpstr>PowerPoint Presentation</vt:lpstr>
    </vt:vector>
  </TitlesOfParts>
  <Company>Texas Dept. of Transportation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Queen isabella memorial causeway</dc:title>
  <dc:creator>Lynnette Villarreal</dc:creator>
  <cp:lastModifiedBy>Monica Perez</cp:lastModifiedBy>
  <cp:revision>73</cp:revision>
  <cp:lastPrinted>2017-11-13T21:04:04Z</cp:lastPrinted>
  <dcterms:created xsi:type="dcterms:W3CDTF">2017-11-07T22:02:33Z</dcterms:created>
  <dcterms:modified xsi:type="dcterms:W3CDTF">2017-11-14T21:22:00Z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0x0101004E99966DF91680439CE55B3AF89E1E8A</vt:lpwstr>
  </property>
</Properties>
</file>