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66" r:id="rId3"/>
    <p:sldId id="257" r:id="rId4"/>
    <p:sldId id="259" r:id="rId5"/>
    <p:sldId id="260" r:id="rId6"/>
    <p:sldId id="265" r:id="rId7"/>
    <p:sldId id="258" r:id="rId8"/>
    <p:sldId id="264" r:id="rId9"/>
    <p:sldId id="271" r:id="rId10"/>
    <p:sldId id="268" r:id="rId11"/>
    <p:sldId id="261" r:id="rId12"/>
    <p:sldId id="262" r:id="rId13"/>
    <p:sldId id="263" r:id="rId14"/>
    <p:sldId id="267" r:id="rId15"/>
    <p:sldId id="269" r:id="rId16"/>
    <p:sldId id="270"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7FC7D94D-ED83-4F66-BC02-D1985F4E8C9E}" type="datetimeFigureOut">
              <a:rPr lang="en-US" smtClean="0"/>
              <a:pPr/>
              <a:t>5/25/2017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5B8B9EF-2A92-4EEE-BB74-FEBD992EDE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C7D94D-ED83-4F66-BC02-D1985F4E8C9E}" type="datetimeFigureOut">
              <a:rPr lang="en-US" smtClean="0"/>
              <a:pPr/>
              <a:t>5/25/2017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B8B9EF-2A92-4EEE-BB74-FEBD992EDE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C7D94D-ED83-4F66-BC02-D1985F4E8C9E}" type="datetimeFigureOut">
              <a:rPr lang="en-US" smtClean="0"/>
              <a:pPr/>
              <a:t>5/25/2017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B8B9EF-2A92-4EEE-BB74-FEBD992EDE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C7D94D-ED83-4F66-BC02-D1985F4E8C9E}" type="datetimeFigureOut">
              <a:rPr lang="en-US" smtClean="0"/>
              <a:pPr/>
              <a:t>5/25/2017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B8B9EF-2A92-4EEE-BB74-FEBD992EDE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FC7D94D-ED83-4F66-BC02-D1985F4E8C9E}" type="datetimeFigureOut">
              <a:rPr lang="en-US" smtClean="0"/>
              <a:pPr/>
              <a:t>5/25/2017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B8B9EF-2A92-4EEE-BB74-FEBD992EDE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C7D94D-ED83-4F66-BC02-D1985F4E8C9E}" type="datetimeFigureOut">
              <a:rPr lang="en-US" smtClean="0"/>
              <a:pPr/>
              <a:t>5/25/2017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B8B9EF-2A92-4EEE-BB74-FEBD992EDE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FC7D94D-ED83-4F66-BC02-D1985F4E8C9E}" type="datetimeFigureOut">
              <a:rPr lang="en-US" smtClean="0"/>
              <a:pPr/>
              <a:t>5/25/2017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B8B9EF-2A92-4EEE-BB74-FEBD992EDE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FC7D94D-ED83-4F66-BC02-D1985F4E8C9E}" type="datetimeFigureOut">
              <a:rPr lang="en-US" smtClean="0"/>
              <a:pPr/>
              <a:t>5/25/2017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B8B9EF-2A92-4EEE-BB74-FEBD992EDE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FC7D94D-ED83-4F66-BC02-D1985F4E8C9E}" type="datetimeFigureOut">
              <a:rPr lang="en-US" smtClean="0"/>
              <a:pPr/>
              <a:t>5/25/2017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B8B9EF-2A92-4EEE-BB74-FEBD992EDE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C7D94D-ED83-4F66-BC02-D1985F4E8C9E}" type="datetimeFigureOut">
              <a:rPr lang="en-US" smtClean="0"/>
              <a:pPr/>
              <a:t>5/25/2017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B8B9EF-2A92-4EEE-BB74-FEBD992EDE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C7D94D-ED83-4F66-BC02-D1985F4E8C9E}" type="datetimeFigureOut">
              <a:rPr lang="en-US" smtClean="0"/>
              <a:pPr/>
              <a:t>5/25/2017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B8B9EF-2A92-4EEE-BB74-FEBD992EDEEA}"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FC7D94D-ED83-4F66-BC02-D1985F4E8C9E}" type="datetimeFigureOut">
              <a:rPr lang="en-US" smtClean="0"/>
              <a:pPr/>
              <a:t>5/25/2017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5B8B9EF-2A92-4EEE-BB74-FEBD992EDE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sswcb.texas.gov/" TargetMode="External"/><Relationship Id="rId2" Type="http://schemas.openxmlformats.org/officeDocument/2006/relationships/hyperlink" Target="mailto:bkoch@tsswcb.texas.gov"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www.tsswcb.texas.gov/cw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447800"/>
            <a:ext cx="7772400" cy="1828800"/>
          </a:xfrm>
        </p:spPr>
        <p:txBody>
          <a:bodyPr>
            <a:normAutofit fontScale="90000"/>
          </a:bodyPr>
          <a:lstStyle/>
          <a:p>
            <a:pPr algn="l"/>
            <a:r>
              <a:rPr lang="en-US" dirty="0" smtClean="0">
                <a:solidFill>
                  <a:schemeClr val="tx1">
                    <a:lumMod val="50000"/>
                    <a:lumOff val="50000"/>
                  </a:schemeClr>
                </a:solidFill>
              </a:rPr>
              <a:t>State Agency Perspective of Estuary Program Subcommittees</a:t>
            </a:r>
            <a:endParaRPr lang="en-US" dirty="0">
              <a:solidFill>
                <a:schemeClr val="tx1">
                  <a:lumMod val="50000"/>
                  <a:lumOff val="50000"/>
                </a:schemeClr>
              </a:solidFill>
            </a:endParaRPr>
          </a:p>
        </p:txBody>
      </p:sp>
      <p:sp>
        <p:nvSpPr>
          <p:cNvPr id="5" name="Subtitle 4"/>
          <p:cNvSpPr>
            <a:spLocks noGrp="1"/>
          </p:cNvSpPr>
          <p:nvPr>
            <p:ph type="subTitle" idx="1"/>
          </p:nvPr>
        </p:nvSpPr>
        <p:spPr>
          <a:xfrm>
            <a:off x="685800" y="4038600"/>
            <a:ext cx="7772400" cy="1344168"/>
          </a:xfrm>
        </p:spPr>
        <p:txBody>
          <a:bodyPr>
            <a:normAutofit fontScale="85000" lnSpcReduction="20000"/>
          </a:bodyPr>
          <a:lstStyle/>
          <a:p>
            <a:pPr algn="l"/>
            <a:r>
              <a:rPr lang="en-US" b="1" dirty="0" smtClean="0">
                <a:solidFill>
                  <a:schemeClr val="tx1"/>
                </a:solidFill>
              </a:rPr>
              <a:t>Brian Koch</a:t>
            </a:r>
          </a:p>
          <a:p>
            <a:pPr algn="l"/>
            <a:r>
              <a:rPr lang="en-US" b="1" dirty="0" smtClean="0">
                <a:solidFill>
                  <a:schemeClr val="tx1"/>
                </a:solidFill>
              </a:rPr>
              <a:t>Regional Watershed Coordinator </a:t>
            </a:r>
          </a:p>
          <a:p>
            <a:pPr algn="l"/>
            <a:r>
              <a:rPr lang="en-US" b="1" dirty="0" smtClean="0">
                <a:solidFill>
                  <a:schemeClr val="tx1"/>
                </a:solidFill>
              </a:rPr>
              <a:t>Texas State Soil and Water Conservation Board</a:t>
            </a:r>
          </a:p>
          <a:p>
            <a:pPr algn="l"/>
            <a:endParaRPr lang="en-US" b="1" dirty="0" smtClean="0">
              <a:solidFill>
                <a:schemeClr val="tx1"/>
              </a:solidFill>
            </a:endParaRPr>
          </a:p>
          <a:p>
            <a:pPr algn="l"/>
            <a:r>
              <a:rPr lang="en-US" b="1" dirty="0" smtClean="0">
                <a:solidFill>
                  <a:schemeClr val="tx1"/>
                </a:solidFill>
              </a:rPr>
              <a:t>Lower Rio Grande Valley Stormwater Conference </a:t>
            </a:r>
          </a:p>
          <a:p>
            <a:pPr algn="l"/>
            <a:r>
              <a:rPr lang="en-US" b="1" dirty="0" smtClean="0">
                <a:solidFill>
                  <a:schemeClr val="tx1"/>
                </a:solidFill>
              </a:rPr>
              <a:t>May 2017</a:t>
            </a:r>
          </a:p>
          <a:p>
            <a:endParaRPr lang="en-US" dirty="0" smtClean="0"/>
          </a:p>
          <a:p>
            <a:endParaRPr lang="en-US" dirty="0"/>
          </a:p>
        </p:txBody>
      </p:sp>
      <p:pic>
        <p:nvPicPr>
          <p:cNvPr id="6" name="Picture 4" descr="Picture1"/>
          <p:cNvPicPr>
            <a:picLocks noChangeAspect="1" noChangeArrowheads="1"/>
          </p:cNvPicPr>
          <p:nvPr/>
        </p:nvPicPr>
        <p:blipFill>
          <a:blip r:embed="rId2" cstate="print"/>
          <a:srcRect/>
          <a:stretch>
            <a:fillRect/>
          </a:stretch>
        </p:blipFill>
        <p:spPr bwMode="auto">
          <a:xfrm>
            <a:off x="609600" y="5486400"/>
            <a:ext cx="1066801" cy="10181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83880" cy="1051560"/>
          </a:xfrm>
        </p:spPr>
        <p:txBody>
          <a:bodyPr/>
          <a:lstStyle/>
          <a:p>
            <a:r>
              <a:rPr lang="en-US" dirty="0" smtClean="0"/>
              <a:t>Combining efforts</a:t>
            </a:r>
            <a:endParaRPr lang="en-US" dirty="0"/>
          </a:p>
        </p:txBody>
      </p:sp>
      <p:sp>
        <p:nvSpPr>
          <p:cNvPr id="3" name="Content Placeholder 2"/>
          <p:cNvSpPr>
            <a:spLocks noGrp="1"/>
          </p:cNvSpPr>
          <p:nvPr>
            <p:ph idx="1"/>
          </p:nvPr>
        </p:nvSpPr>
        <p:spPr>
          <a:xfrm>
            <a:off x="381000" y="1447800"/>
            <a:ext cx="8183880" cy="4187952"/>
          </a:xfrm>
        </p:spPr>
        <p:txBody>
          <a:bodyPr>
            <a:normAutofit lnSpcReduction="10000"/>
          </a:bodyPr>
          <a:lstStyle/>
          <a:p>
            <a:r>
              <a:rPr lang="en-US" dirty="0" smtClean="0"/>
              <a:t>With limited resources for individual agencies and programs collaboration and partnerships become essential to achieving goals</a:t>
            </a:r>
          </a:p>
          <a:p>
            <a:r>
              <a:rPr lang="en-US" dirty="0" smtClean="0"/>
              <a:t>Goals of the different entities often overlap (e.g. water quality protection, improvement, and restoration)</a:t>
            </a:r>
          </a:p>
          <a:p>
            <a:r>
              <a:rPr lang="en-US" dirty="0" smtClean="0"/>
              <a:t>Many times, just showing up and sharing knowledge from other projects goes a long way toward </a:t>
            </a:r>
            <a:r>
              <a:rPr lang="en-US" smtClean="0"/>
              <a:t>meeting goals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822960"/>
          </a:xfrm>
        </p:spPr>
        <p:txBody>
          <a:bodyPr/>
          <a:lstStyle/>
          <a:p>
            <a:r>
              <a:rPr lang="en-US" dirty="0" smtClean="0"/>
              <a:t>Working with NEPs</a:t>
            </a:r>
            <a:endParaRPr lang="en-US" dirty="0"/>
          </a:p>
        </p:txBody>
      </p:sp>
      <p:sp>
        <p:nvSpPr>
          <p:cNvPr id="3" name="Content Placeholder 2"/>
          <p:cNvSpPr>
            <a:spLocks noGrp="1"/>
          </p:cNvSpPr>
          <p:nvPr>
            <p:ph idx="1"/>
          </p:nvPr>
        </p:nvSpPr>
        <p:spPr>
          <a:xfrm>
            <a:off x="457200" y="1676400"/>
            <a:ext cx="8183880" cy="4187952"/>
          </a:xfrm>
        </p:spPr>
        <p:txBody>
          <a:bodyPr>
            <a:normAutofit fontScale="92500" lnSpcReduction="20000"/>
          </a:bodyPr>
          <a:lstStyle/>
          <a:p>
            <a:r>
              <a:rPr lang="en-US" dirty="0" smtClean="0"/>
              <a:t>Two Estuary Programs in Texas; Galveston Bay Estuary Program (GBEP) and Coastal Bend Bays and Estuaries Program (CBBEP)</a:t>
            </a:r>
          </a:p>
          <a:p>
            <a:r>
              <a:rPr lang="en-US" dirty="0" smtClean="0"/>
              <a:t>TSSWCB sits on the Galveston Bay Council and participates in the Water and Sediment Quality Subcommittee, and currently serve as Chair of the subcommittee</a:t>
            </a:r>
          </a:p>
          <a:p>
            <a:r>
              <a:rPr lang="en-US" dirty="0" smtClean="0"/>
              <a:t>TSSWCB also participates on the Water and Sediment Quality Implementation Team for CBBEP</a:t>
            </a:r>
          </a:p>
          <a:p>
            <a:r>
              <a:rPr lang="en-US" dirty="0" smtClean="0"/>
              <a:t>Also, assisting with CCMP revision (Galveston Bay Plan, CBBEP Bays Plan)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83880" cy="1051560"/>
          </a:xfrm>
        </p:spPr>
        <p:txBody>
          <a:bodyPr/>
          <a:lstStyle/>
          <a:p>
            <a:r>
              <a:rPr lang="en-US" dirty="0" smtClean="0"/>
              <a:t>Leveraging Resources</a:t>
            </a:r>
            <a:endParaRPr lang="en-US" dirty="0"/>
          </a:p>
        </p:txBody>
      </p:sp>
      <p:sp>
        <p:nvSpPr>
          <p:cNvPr id="3" name="Content Placeholder 2"/>
          <p:cNvSpPr>
            <a:spLocks noGrp="1"/>
          </p:cNvSpPr>
          <p:nvPr>
            <p:ph idx="1"/>
          </p:nvPr>
        </p:nvSpPr>
        <p:spPr>
          <a:xfrm>
            <a:off x="457200" y="1600200"/>
            <a:ext cx="8183880" cy="4187952"/>
          </a:xfrm>
        </p:spPr>
        <p:txBody>
          <a:bodyPr/>
          <a:lstStyle/>
          <a:p>
            <a:r>
              <a:rPr lang="en-US" dirty="0" smtClean="0"/>
              <a:t>Estuary Programs in Texas receive both state and federal funding</a:t>
            </a:r>
          </a:p>
          <a:p>
            <a:r>
              <a:rPr lang="en-US" dirty="0" smtClean="0"/>
              <a:t>Many projects (marsh restoration, watershed planning, land acquisition, etc…) require match in some form or fashion, e.g. federal funding usually requires state or local match</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83880" cy="1051560"/>
          </a:xfrm>
        </p:spPr>
        <p:txBody>
          <a:bodyPr/>
          <a:lstStyle/>
          <a:p>
            <a:r>
              <a:rPr lang="en-US" dirty="0" smtClean="0"/>
              <a:t>Working in NEP areas</a:t>
            </a:r>
            <a:endParaRPr lang="en-US" dirty="0"/>
          </a:p>
        </p:txBody>
      </p:sp>
      <p:sp>
        <p:nvSpPr>
          <p:cNvPr id="3" name="Content Placeholder 2"/>
          <p:cNvSpPr>
            <a:spLocks noGrp="1"/>
          </p:cNvSpPr>
          <p:nvPr>
            <p:ph idx="1"/>
          </p:nvPr>
        </p:nvSpPr>
        <p:spPr>
          <a:xfrm>
            <a:off x="381000" y="1524000"/>
            <a:ext cx="8183880" cy="4187952"/>
          </a:xfrm>
        </p:spPr>
        <p:txBody>
          <a:bodyPr>
            <a:normAutofit lnSpcReduction="10000"/>
          </a:bodyPr>
          <a:lstStyle/>
          <a:p>
            <a:r>
              <a:rPr lang="en-US" dirty="0" smtClean="0"/>
              <a:t>Currently 2 TSSWCB programs are active in the GBEP and the CBBEP program areas</a:t>
            </a:r>
          </a:p>
          <a:p>
            <a:r>
              <a:rPr lang="en-US" dirty="0" smtClean="0"/>
              <a:t>The WQMP program has been active since 1993 in both areas implementing conservation practices on thousands of acres helping preserve, protect, and restore water quality in tributaries and the bays and also implementing the Coastal NPS Program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Working in NEP areas</a:t>
            </a:r>
            <a:endParaRPr lang="en-US" dirty="0"/>
          </a:p>
        </p:txBody>
      </p:sp>
      <p:sp>
        <p:nvSpPr>
          <p:cNvPr id="3" name="Content Placeholder 2"/>
          <p:cNvSpPr>
            <a:spLocks noGrp="1"/>
          </p:cNvSpPr>
          <p:nvPr>
            <p:ph idx="1"/>
          </p:nvPr>
        </p:nvSpPr>
        <p:spPr>
          <a:xfrm>
            <a:off x="457200" y="1600200"/>
            <a:ext cx="8183880" cy="4187952"/>
          </a:xfrm>
        </p:spPr>
        <p:txBody>
          <a:bodyPr>
            <a:normAutofit/>
          </a:bodyPr>
          <a:lstStyle/>
          <a:p>
            <a:r>
              <a:rPr lang="en-US" dirty="0" smtClean="0"/>
              <a:t>Through the NPS Grant program, several planning, implementation and demonstration projects have been completed or still in progress</a:t>
            </a:r>
          </a:p>
          <a:p>
            <a:r>
              <a:rPr lang="en-US" dirty="0" smtClean="0"/>
              <a:t>Several Watershed Protection Plans have been completed and are being implemented</a:t>
            </a:r>
          </a:p>
          <a:p>
            <a:r>
              <a:rPr lang="en-US" dirty="0" smtClean="0"/>
              <a:t>An implementation project in the CBBEP area led to improved DO levels in </a:t>
            </a:r>
            <a:r>
              <a:rPr lang="en-US" dirty="0" err="1" smtClean="0"/>
              <a:t>Oso</a:t>
            </a:r>
            <a:r>
              <a:rPr lang="en-US" dirty="0" smtClean="0"/>
              <a:t> Bay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183880" cy="1051560"/>
          </a:xfrm>
        </p:spPr>
        <p:txBody>
          <a:bodyPr/>
          <a:lstStyle/>
          <a:p>
            <a:r>
              <a:rPr lang="en-US" dirty="0" smtClean="0"/>
              <a:t>Working in NEP areas</a:t>
            </a:r>
            <a:endParaRPr lang="en-US" dirty="0"/>
          </a:p>
        </p:txBody>
      </p:sp>
      <p:sp>
        <p:nvSpPr>
          <p:cNvPr id="3" name="Content Placeholder 2"/>
          <p:cNvSpPr>
            <a:spLocks noGrp="1"/>
          </p:cNvSpPr>
          <p:nvPr>
            <p:ph idx="1"/>
          </p:nvPr>
        </p:nvSpPr>
        <p:spPr>
          <a:xfrm>
            <a:off x="381000" y="1600200"/>
            <a:ext cx="8183880" cy="4187952"/>
          </a:xfrm>
        </p:spPr>
        <p:txBody>
          <a:bodyPr>
            <a:normAutofit fontScale="92500"/>
          </a:bodyPr>
          <a:lstStyle/>
          <a:p>
            <a:r>
              <a:rPr lang="en-US" dirty="0" smtClean="0"/>
              <a:t>Coastal Prairie/Wetland Restoration at Sheldon Lake State Park in Houston</a:t>
            </a:r>
          </a:p>
          <a:p>
            <a:r>
              <a:rPr lang="en-US" dirty="0" smtClean="0"/>
              <a:t>Cedar and Double Bayou WPPs developed in the Galveston Bay Watershed, currently implementing the Ag NPS measures in both, and some of the wastewater and stormwater components</a:t>
            </a:r>
          </a:p>
          <a:p>
            <a:r>
              <a:rPr lang="en-US" dirty="0" smtClean="0"/>
              <a:t>Lower Nueces River WPP developed in the CBBEP area, implementing a few components, including OSSFs and Pet Waste</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83880" cy="1051560"/>
          </a:xfrm>
        </p:spPr>
        <p:txBody>
          <a:bodyPr>
            <a:normAutofit fontScale="90000"/>
          </a:bodyPr>
          <a:lstStyle/>
          <a:p>
            <a:r>
              <a:rPr lang="en-US" dirty="0" smtClean="0"/>
              <a:t>Other NEP/State Agency collaboration</a:t>
            </a:r>
            <a:endParaRPr lang="en-US" dirty="0"/>
          </a:p>
        </p:txBody>
      </p:sp>
      <p:sp>
        <p:nvSpPr>
          <p:cNvPr id="3" name="Content Placeholder 2"/>
          <p:cNvSpPr>
            <a:spLocks noGrp="1"/>
          </p:cNvSpPr>
          <p:nvPr>
            <p:ph idx="1"/>
          </p:nvPr>
        </p:nvSpPr>
        <p:spPr>
          <a:xfrm>
            <a:off x="533400" y="1676400"/>
            <a:ext cx="8183880" cy="4187952"/>
          </a:xfrm>
        </p:spPr>
        <p:txBody>
          <a:bodyPr/>
          <a:lstStyle/>
          <a:p>
            <a:r>
              <a:rPr lang="en-US" dirty="0" smtClean="0"/>
              <a:t>Habitat restoration/land acquisition projects (Texas GLO, TPWD)</a:t>
            </a:r>
          </a:p>
          <a:p>
            <a:r>
              <a:rPr lang="en-US" dirty="0" smtClean="0"/>
              <a:t>Fish and Shellfish Consumption (TDSHS)</a:t>
            </a:r>
          </a:p>
          <a:p>
            <a:r>
              <a:rPr lang="en-US" dirty="0" smtClean="0"/>
              <a:t>Freshwater Inflows (TWDB, TCEQ)</a:t>
            </a:r>
          </a:p>
          <a:p>
            <a:r>
              <a:rPr lang="en-US" dirty="0" smtClean="0"/>
              <a:t>Permitted Discharges (TCEQ)</a:t>
            </a:r>
          </a:p>
          <a:p>
            <a:r>
              <a:rPr lang="en-US" dirty="0" smtClean="0"/>
              <a:t>Other State Agency involvement (TDA, </a:t>
            </a:r>
            <a:r>
              <a:rPr lang="en-US" dirty="0" err="1" smtClean="0"/>
              <a:t>TxDOT</a:t>
            </a:r>
            <a:r>
              <a:rPr lang="en-US" dirty="0" smtClean="0"/>
              <a:t>, Railroad Commission</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051560"/>
          </a:xfrm>
        </p:spPr>
        <p:txBody>
          <a:bodyPr/>
          <a:lstStyle/>
          <a:p>
            <a:r>
              <a:rPr lang="en-US" dirty="0" smtClean="0"/>
              <a:t>Summary</a:t>
            </a:r>
            <a:endParaRPr lang="en-US" dirty="0"/>
          </a:p>
        </p:txBody>
      </p:sp>
      <p:sp>
        <p:nvSpPr>
          <p:cNvPr id="3" name="Content Placeholder 2"/>
          <p:cNvSpPr>
            <a:spLocks noGrp="1"/>
          </p:cNvSpPr>
          <p:nvPr>
            <p:ph idx="1"/>
          </p:nvPr>
        </p:nvSpPr>
        <p:spPr>
          <a:xfrm>
            <a:off x="381000" y="1524000"/>
            <a:ext cx="8183880" cy="4187952"/>
          </a:xfrm>
        </p:spPr>
        <p:txBody>
          <a:bodyPr/>
          <a:lstStyle/>
          <a:p>
            <a:r>
              <a:rPr lang="en-US" dirty="0" smtClean="0"/>
              <a:t>Estuary Program Goals and State Agency Goals often overlap</a:t>
            </a:r>
          </a:p>
          <a:p>
            <a:r>
              <a:rPr lang="en-US" dirty="0" smtClean="0"/>
              <a:t>Partnerships are essential to accomplishing these goals</a:t>
            </a:r>
          </a:p>
          <a:p>
            <a:r>
              <a:rPr lang="en-US" dirty="0" smtClean="0"/>
              <a:t>Leveraging funding and other resources can accomplish overlapping goals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609600"/>
            <a:ext cx="8183880" cy="5413248"/>
          </a:xfrm>
        </p:spPr>
        <p:txBody>
          <a:bodyPr>
            <a:normAutofit fontScale="92500" lnSpcReduction="20000"/>
          </a:bodyPr>
          <a:lstStyle/>
          <a:p>
            <a:pPr algn="ctr">
              <a:lnSpc>
                <a:spcPct val="80000"/>
              </a:lnSpc>
              <a:buFont typeface="Wingdings" pitchFamily="2" charset="2"/>
              <a:buNone/>
            </a:pPr>
            <a:r>
              <a:rPr lang="en-US" dirty="0" smtClean="0"/>
              <a:t>Brian Koch</a:t>
            </a:r>
          </a:p>
          <a:p>
            <a:pPr algn="ctr">
              <a:lnSpc>
                <a:spcPct val="80000"/>
              </a:lnSpc>
              <a:buFont typeface="Wingdings" pitchFamily="2" charset="2"/>
              <a:buNone/>
            </a:pPr>
            <a:r>
              <a:rPr lang="en-US" dirty="0" smtClean="0"/>
              <a:t>Regional Watershed Coordinator</a:t>
            </a:r>
          </a:p>
          <a:p>
            <a:pPr algn="ctr">
              <a:lnSpc>
                <a:spcPct val="80000"/>
              </a:lnSpc>
              <a:buFont typeface="Wingdings" pitchFamily="2" charset="2"/>
              <a:buNone/>
            </a:pPr>
            <a:endParaRPr lang="en-US" dirty="0" smtClean="0"/>
          </a:p>
          <a:p>
            <a:pPr algn="ctr">
              <a:lnSpc>
                <a:spcPct val="80000"/>
              </a:lnSpc>
              <a:buFont typeface="Wingdings" pitchFamily="2" charset="2"/>
              <a:buNone/>
            </a:pPr>
            <a:r>
              <a:rPr lang="en-US" dirty="0" smtClean="0"/>
              <a:t>Texas State Soil and Water Conservation Board</a:t>
            </a:r>
          </a:p>
          <a:p>
            <a:pPr algn="ctr">
              <a:lnSpc>
                <a:spcPct val="80000"/>
              </a:lnSpc>
              <a:buFont typeface="Wingdings" pitchFamily="2" charset="2"/>
              <a:buNone/>
            </a:pPr>
            <a:endParaRPr lang="en-US" dirty="0" smtClean="0"/>
          </a:p>
          <a:p>
            <a:pPr algn="ctr">
              <a:lnSpc>
                <a:spcPct val="80000"/>
              </a:lnSpc>
              <a:buFont typeface="Wingdings" pitchFamily="2" charset="2"/>
              <a:buNone/>
            </a:pPr>
            <a:r>
              <a:rPr lang="en-US" dirty="0" smtClean="0"/>
              <a:t>Wharton Regional Office</a:t>
            </a:r>
          </a:p>
          <a:p>
            <a:pPr algn="ctr">
              <a:lnSpc>
                <a:spcPct val="80000"/>
              </a:lnSpc>
              <a:buFont typeface="Wingdings" pitchFamily="2" charset="2"/>
              <a:buNone/>
            </a:pPr>
            <a:r>
              <a:rPr lang="en-US" dirty="0" smtClean="0"/>
              <a:t>1120 Hodges </a:t>
            </a:r>
            <a:r>
              <a:rPr lang="en-US" dirty="0" err="1" smtClean="0"/>
              <a:t>Ln</a:t>
            </a:r>
            <a:endParaRPr lang="en-US" dirty="0" smtClean="0"/>
          </a:p>
          <a:p>
            <a:pPr algn="ctr">
              <a:lnSpc>
                <a:spcPct val="80000"/>
              </a:lnSpc>
              <a:buFont typeface="Wingdings" pitchFamily="2" charset="2"/>
              <a:buNone/>
            </a:pPr>
            <a:r>
              <a:rPr lang="en-US" dirty="0" smtClean="0"/>
              <a:t>Wharton, TX 77488</a:t>
            </a:r>
          </a:p>
          <a:p>
            <a:pPr algn="ctr">
              <a:lnSpc>
                <a:spcPct val="80000"/>
              </a:lnSpc>
              <a:buFont typeface="Wingdings" pitchFamily="2" charset="2"/>
              <a:buNone/>
            </a:pPr>
            <a:endParaRPr lang="en-US" dirty="0" smtClean="0"/>
          </a:p>
          <a:p>
            <a:pPr algn="ctr">
              <a:lnSpc>
                <a:spcPct val="80000"/>
              </a:lnSpc>
              <a:buFont typeface="Wingdings" pitchFamily="2" charset="2"/>
              <a:buNone/>
            </a:pPr>
            <a:r>
              <a:rPr lang="en-US" dirty="0" smtClean="0"/>
              <a:t>979-532-9496 v</a:t>
            </a:r>
          </a:p>
          <a:p>
            <a:pPr algn="ctr">
              <a:lnSpc>
                <a:spcPct val="80000"/>
              </a:lnSpc>
              <a:buFont typeface="Wingdings" pitchFamily="2" charset="2"/>
              <a:buNone/>
            </a:pPr>
            <a:r>
              <a:rPr lang="en-US" dirty="0" smtClean="0"/>
              <a:t>979-532-8765 f</a:t>
            </a:r>
          </a:p>
          <a:p>
            <a:pPr algn="ctr">
              <a:lnSpc>
                <a:spcPct val="80000"/>
              </a:lnSpc>
              <a:buFont typeface="Wingdings" pitchFamily="2" charset="2"/>
              <a:buNone/>
            </a:pPr>
            <a:endParaRPr lang="en-US" dirty="0" smtClean="0"/>
          </a:p>
          <a:p>
            <a:pPr algn="ctr">
              <a:lnSpc>
                <a:spcPct val="80000"/>
              </a:lnSpc>
              <a:buFont typeface="Wingdings" pitchFamily="2" charset="2"/>
              <a:buNone/>
            </a:pPr>
            <a:r>
              <a:rPr lang="en-US" dirty="0" smtClean="0">
                <a:hlinkClick r:id="rId2"/>
              </a:rPr>
              <a:t>bkoch@tsswcb.texas.gov</a:t>
            </a:r>
            <a:endParaRPr lang="en-US" dirty="0" smtClean="0"/>
          </a:p>
          <a:p>
            <a:pPr algn="ctr">
              <a:lnSpc>
                <a:spcPct val="80000"/>
              </a:lnSpc>
              <a:buFont typeface="Wingdings" pitchFamily="2" charset="2"/>
              <a:buNone/>
            </a:pPr>
            <a:r>
              <a:rPr lang="en-US" dirty="0" smtClean="0">
                <a:hlinkClick r:id="rId3"/>
              </a:rPr>
              <a:t>http://www.tsswcb.texas.gov/</a:t>
            </a:r>
            <a:endParaRPr lang="en-US" dirty="0" smtClean="0"/>
          </a:p>
          <a:p>
            <a:pPr algn="ctr">
              <a:lnSpc>
                <a:spcPct val="80000"/>
              </a:lnSpc>
              <a:buFont typeface="Wingdings" pitchFamily="2" charset="2"/>
              <a:buNone/>
            </a:pPr>
            <a:r>
              <a:rPr lang="en-US" dirty="0" smtClean="0">
                <a:hlinkClick r:id="rId4"/>
              </a:rPr>
              <a:t>http://www.tsswcb.texas.gov/cwp</a:t>
            </a:r>
            <a:r>
              <a:rPr lang="en-US" dirty="0" smtClean="0"/>
              <a:t> </a:t>
            </a:r>
          </a:p>
          <a:p>
            <a:pPr algn="ctr">
              <a:lnSpc>
                <a:spcPct val="80000"/>
              </a:lnSpc>
              <a:buFont typeface="Wingdings" pitchFamily="2" charset="2"/>
              <a:buNone/>
            </a:pPr>
            <a:endParaRPr lang="en-US" dirty="0" smtClean="0"/>
          </a:p>
          <a:p>
            <a:pPr algn="ctr">
              <a:lnSpc>
                <a:spcPct val="80000"/>
              </a:lnSpc>
              <a:buFont typeface="Wingdings" pitchFamily="2" charset="2"/>
              <a:buNone/>
            </a:pPr>
            <a:r>
              <a:rPr lang="en-US" sz="1100" i="1" dirty="0" smtClean="0"/>
              <a:t>Authorization for use or reproduction of any original material</a:t>
            </a:r>
          </a:p>
          <a:p>
            <a:pPr algn="ctr">
              <a:lnSpc>
                <a:spcPct val="80000"/>
              </a:lnSpc>
              <a:buFont typeface="Wingdings" pitchFamily="2" charset="2"/>
              <a:buNone/>
            </a:pPr>
            <a:r>
              <a:rPr lang="en-US" sz="1100" i="1" dirty="0" smtClean="0"/>
              <a:t>contained in this presentation is freely granted.</a:t>
            </a:r>
          </a:p>
          <a:p>
            <a:pPr algn="ctr">
              <a:lnSpc>
                <a:spcPct val="80000"/>
              </a:lnSpc>
              <a:buFont typeface="Wingdings" pitchFamily="2" charset="2"/>
              <a:buNone/>
            </a:pPr>
            <a:r>
              <a:rPr lang="en-US" sz="1100" i="1" dirty="0" smtClean="0"/>
              <a:t>TSSWCB would appreciate acknowledgement.</a:t>
            </a:r>
            <a:endParaRPr lang="en-US" sz="1100" dirty="0" smtClean="0"/>
          </a:p>
          <a:p>
            <a:endParaRPr lang="en-US" dirty="0"/>
          </a:p>
        </p:txBody>
      </p:sp>
      <p:pic>
        <p:nvPicPr>
          <p:cNvPr id="4" name="Picture 7" descr="Picture1"/>
          <p:cNvPicPr>
            <a:picLocks noChangeAspect="1" noChangeArrowheads="1"/>
          </p:cNvPicPr>
          <p:nvPr/>
        </p:nvPicPr>
        <p:blipFill>
          <a:blip r:embed="rId5" cstate="print"/>
          <a:srcRect/>
          <a:stretch>
            <a:fillRect/>
          </a:stretch>
        </p:blipFill>
        <p:spPr bwMode="auto">
          <a:xfrm>
            <a:off x="3962400" y="5181600"/>
            <a:ext cx="1524000" cy="1455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83880" cy="1051560"/>
          </a:xfrm>
        </p:spPr>
        <p:txBody>
          <a:bodyPr/>
          <a:lstStyle/>
          <a:p>
            <a:r>
              <a:rPr lang="en-US" dirty="0" smtClean="0"/>
              <a:t>What will be covered today</a:t>
            </a:r>
            <a:endParaRPr lang="en-US" dirty="0"/>
          </a:p>
        </p:txBody>
      </p:sp>
      <p:sp>
        <p:nvSpPr>
          <p:cNvPr id="3" name="Content Placeholder 2"/>
          <p:cNvSpPr>
            <a:spLocks noGrp="1"/>
          </p:cNvSpPr>
          <p:nvPr>
            <p:ph idx="1"/>
          </p:nvPr>
        </p:nvSpPr>
        <p:spPr>
          <a:xfrm>
            <a:off x="457200" y="1676400"/>
            <a:ext cx="8183880" cy="4187952"/>
          </a:xfrm>
        </p:spPr>
        <p:txBody>
          <a:bodyPr/>
          <a:lstStyle/>
          <a:p>
            <a:r>
              <a:rPr lang="en-US" dirty="0" smtClean="0"/>
              <a:t>Brief TSSWCB Agency Overview</a:t>
            </a:r>
          </a:p>
          <a:p>
            <a:r>
              <a:rPr lang="en-US" dirty="0" smtClean="0"/>
              <a:t>How TSSWCB works with the two Estuary Programs in Texas</a:t>
            </a:r>
          </a:p>
          <a:p>
            <a:r>
              <a:rPr lang="en-US" dirty="0" smtClean="0"/>
              <a:t>Leveraging Resources</a:t>
            </a:r>
          </a:p>
          <a:p>
            <a:r>
              <a:rPr lang="en-US" dirty="0" smtClean="0"/>
              <a:t>Summary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077200" cy="929640"/>
          </a:xfrm>
        </p:spPr>
        <p:txBody>
          <a:bodyPr/>
          <a:lstStyle/>
          <a:p>
            <a:r>
              <a:rPr lang="en-US" dirty="0" smtClean="0"/>
              <a:t>Agency Role</a:t>
            </a:r>
            <a:endParaRPr lang="en-US" dirty="0"/>
          </a:p>
        </p:txBody>
      </p:sp>
      <p:sp>
        <p:nvSpPr>
          <p:cNvPr id="3" name="Content Placeholder 2"/>
          <p:cNvSpPr>
            <a:spLocks noGrp="1"/>
          </p:cNvSpPr>
          <p:nvPr>
            <p:ph idx="1"/>
          </p:nvPr>
        </p:nvSpPr>
        <p:spPr>
          <a:xfrm>
            <a:off x="228600" y="1676400"/>
            <a:ext cx="8183880" cy="4187952"/>
          </a:xfrm>
        </p:spPr>
        <p:txBody>
          <a:bodyPr/>
          <a:lstStyle/>
          <a:p>
            <a:pPr defTabSz="457200">
              <a:lnSpc>
                <a:spcPct val="80000"/>
              </a:lnSpc>
              <a:spcBef>
                <a:spcPct val="20000"/>
              </a:spcBef>
              <a:buClr>
                <a:schemeClr val="hlink"/>
              </a:buClr>
            </a:pPr>
            <a:r>
              <a:rPr lang="en-US" b="1" dirty="0" smtClean="0">
                <a:solidFill>
                  <a:schemeClr val="tx1">
                    <a:lumMod val="85000"/>
                    <a:lumOff val="15000"/>
                  </a:schemeClr>
                </a:solidFill>
                <a:effectLst>
                  <a:outerShdw blurRad="38100" dist="38100" dir="2700000" algn="tl">
                    <a:srgbClr val="000000"/>
                  </a:outerShdw>
                </a:effectLst>
              </a:rPr>
              <a:t>Water Quality Mandate - Texas Agriculture Code §201.026</a:t>
            </a:r>
            <a:endParaRPr lang="en-US" dirty="0" smtClean="0">
              <a:solidFill>
                <a:schemeClr val="tx1">
                  <a:lumMod val="85000"/>
                  <a:lumOff val="15000"/>
                </a:schemeClr>
              </a:solidFill>
              <a:effectLst>
                <a:outerShdw blurRad="38100" dist="38100" dir="2700000" algn="tl">
                  <a:srgbClr val="000000"/>
                </a:outerShdw>
              </a:effectLst>
              <a:latin typeface="Calibri" pitchFamily="34" charset="0"/>
            </a:endParaRPr>
          </a:p>
          <a:p>
            <a:pPr defTabSz="457200">
              <a:buNone/>
            </a:pPr>
            <a:r>
              <a:rPr lang="en-US" dirty="0" smtClean="0">
                <a:effectLst>
                  <a:outerShdw blurRad="38100" dist="38100" dir="2700000" algn="tl">
                    <a:srgbClr val="000000"/>
                  </a:outerShdw>
                </a:effectLst>
                <a:latin typeface="Calibri" pitchFamily="34" charset="0"/>
              </a:rPr>
              <a:t>	</a:t>
            </a:r>
            <a:r>
              <a:rPr lang="en-US" dirty="0" smtClean="0">
                <a:solidFill>
                  <a:srgbClr val="FF0000"/>
                </a:solidFill>
                <a:effectLst>
                  <a:outerShdw blurRad="38100" dist="38100" dir="2700000" algn="tl">
                    <a:srgbClr val="000000"/>
                  </a:outerShdw>
                </a:effectLst>
                <a:latin typeface="Calibri" pitchFamily="34" charset="0"/>
              </a:rPr>
              <a:t>Texas State Soil and Water Conservation Board</a:t>
            </a:r>
          </a:p>
          <a:p>
            <a:pPr defTabSz="457200">
              <a:buNone/>
            </a:pPr>
            <a:r>
              <a:rPr lang="en-US" dirty="0" smtClean="0">
                <a:solidFill>
                  <a:srgbClr val="FF0000"/>
                </a:solidFill>
                <a:effectLst>
                  <a:outerShdw blurRad="38100" dist="38100" dir="2700000" algn="tl">
                    <a:srgbClr val="000000"/>
                  </a:outerShdw>
                </a:effectLst>
                <a:latin typeface="Calibri" pitchFamily="34" charset="0"/>
              </a:rPr>
              <a:t>	(TSSWCB) is the lead agency in Texas responsible for planning, implementing and managing programs and practices for abating agricultural and silvicultural nonpoint source water pollution.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lstStyle/>
          <a:p>
            <a:r>
              <a:rPr lang="en-US" dirty="0" smtClean="0"/>
              <a:t>Agency Role</a:t>
            </a:r>
            <a:endParaRPr lang="en-US" dirty="0"/>
          </a:p>
        </p:txBody>
      </p:sp>
      <p:sp>
        <p:nvSpPr>
          <p:cNvPr id="3" name="Content Placeholder 2"/>
          <p:cNvSpPr>
            <a:spLocks noGrp="1"/>
          </p:cNvSpPr>
          <p:nvPr>
            <p:ph idx="1"/>
          </p:nvPr>
        </p:nvSpPr>
        <p:spPr>
          <a:xfrm>
            <a:off x="457200" y="1447800"/>
            <a:ext cx="8183880" cy="4187952"/>
          </a:xfrm>
        </p:spPr>
        <p:txBody>
          <a:bodyPr>
            <a:normAutofit fontScale="92500" lnSpcReduction="10000"/>
          </a:bodyPr>
          <a:lstStyle/>
          <a:p>
            <a:pPr marL="450850" indent="-450850"/>
            <a:r>
              <a:rPr lang="en-US" dirty="0" smtClean="0"/>
              <a:t>Provide technical and financial assistance to local soil and water conservation districts</a:t>
            </a:r>
          </a:p>
          <a:p>
            <a:pPr marL="904875" lvl="1" indent="-385763"/>
            <a:r>
              <a:rPr lang="en-US" i="1" dirty="0" smtClean="0">
                <a:solidFill>
                  <a:srgbClr val="FF0000"/>
                </a:solidFill>
              </a:rPr>
              <a:t>Local districts encourage landowners and agricultural producers to voluntarily conserve natural resources on their private lands through the implementation of best management practices</a:t>
            </a:r>
          </a:p>
          <a:p>
            <a:pPr marL="450850" indent="-450850"/>
            <a:r>
              <a:rPr lang="en-US" dirty="0" smtClean="0"/>
              <a:t>Results in a positive impact on state water resources, and protects soil quality which supports the strength of Texas’ agricultural economy</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How this gets done</a:t>
            </a:r>
            <a:endParaRPr lang="en-US" dirty="0"/>
          </a:p>
        </p:txBody>
      </p:sp>
      <p:sp>
        <p:nvSpPr>
          <p:cNvPr id="3" name="Content Placeholder 2"/>
          <p:cNvSpPr>
            <a:spLocks noGrp="1"/>
          </p:cNvSpPr>
          <p:nvPr>
            <p:ph idx="1"/>
          </p:nvPr>
        </p:nvSpPr>
        <p:spPr>
          <a:xfrm>
            <a:off x="381000" y="1676400"/>
            <a:ext cx="8183880" cy="4187952"/>
          </a:xfrm>
        </p:spPr>
        <p:txBody>
          <a:bodyPr/>
          <a:lstStyle/>
          <a:p>
            <a:pPr>
              <a:buFont typeface="Wingdings" pitchFamily="2" charset="2"/>
              <a:buNone/>
            </a:pPr>
            <a:r>
              <a:rPr lang="en-US" dirty="0" smtClean="0"/>
              <a:t>TSSWCB administers several programs to achieve conservation goals across the state, they include:</a:t>
            </a:r>
          </a:p>
          <a:p>
            <a:r>
              <a:rPr lang="en-US" dirty="0" smtClean="0"/>
              <a:t>Water Quality Management Plan Program</a:t>
            </a:r>
          </a:p>
          <a:p>
            <a:r>
              <a:rPr lang="en-US" dirty="0" smtClean="0"/>
              <a:t>Nonpoint Source Grant Program</a:t>
            </a:r>
          </a:p>
          <a:p>
            <a:r>
              <a:rPr lang="en-US" dirty="0" smtClean="0"/>
              <a:t>Water Supply Enhancement Program (Brush control)</a:t>
            </a:r>
          </a:p>
          <a:p>
            <a:r>
              <a:rPr lang="en-US" dirty="0" smtClean="0"/>
              <a:t>Flood Control Program</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83880" cy="1051560"/>
          </a:xfrm>
        </p:spPr>
        <p:txBody>
          <a:bodyPr/>
          <a:lstStyle/>
          <a:p>
            <a:r>
              <a:rPr lang="en-US" dirty="0" smtClean="0"/>
              <a:t>How this gets done</a:t>
            </a:r>
            <a:endParaRPr lang="en-US" dirty="0"/>
          </a:p>
        </p:txBody>
      </p:sp>
      <p:sp>
        <p:nvSpPr>
          <p:cNvPr id="3" name="Content Placeholder 2"/>
          <p:cNvSpPr>
            <a:spLocks noGrp="1"/>
          </p:cNvSpPr>
          <p:nvPr>
            <p:ph idx="1"/>
          </p:nvPr>
        </p:nvSpPr>
        <p:spPr>
          <a:xfrm>
            <a:off x="381000" y="1371600"/>
            <a:ext cx="8183880" cy="4187952"/>
          </a:xfrm>
        </p:spPr>
        <p:txBody>
          <a:bodyPr/>
          <a:lstStyle/>
          <a:p>
            <a:pPr>
              <a:defRPr/>
            </a:pPr>
            <a:r>
              <a:rPr lang="en-US" dirty="0" smtClean="0"/>
              <a:t>The TSSWCB works with the 216 Soil and Water Conservation Districts (SWCDs) in Texas, by using local knowledge to achieve conservation goals that are based on the needs of each specific SWCD</a:t>
            </a:r>
          </a:p>
          <a:p>
            <a:pPr>
              <a:defRPr/>
            </a:pPr>
            <a:r>
              <a:rPr lang="en-US" dirty="0" smtClean="0"/>
              <a:t>The TSSWCB provides technical assistance and in some cases financial assistance to the SWCDs to help achieve these goals as well</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183880" cy="1051560"/>
          </a:xfrm>
        </p:spPr>
        <p:txBody>
          <a:bodyPr>
            <a:normAutofit/>
          </a:bodyPr>
          <a:lstStyle/>
          <a:p>
            <a:r>
              <a:rPr lang="en-US" dirty="0" smtClean="0"/>
              <a:t>Agency Coastal Involvement</a:t>
            </a:r>
            <a:endParaRPr lang="en-US" dirty="0"/>
          </a:p>
        </p:txBody>
      </p:sp>
      <p:sp>
        <p:nvSpPr>
          <p:cNvPr id="3" name="Content Placeholder 2"/>
          <p:cNvSpPr>
            <a:spLocks noGrp="1"/>
          </p:cNvSpPr>
          <p:nvPr>
            <p:ph idx="1"/>
          </p:nvPr>
        </p:nvSpPr>
        <p:spPr>
          <a:xfrm>
            <a:off x="457200" y="1676400"/>
            <a:ext cx="8183880" cy="4187952"/>
          </a:xfrm>
          <a:ln>
            <a:solidFill>
              <a:schemeClr val="accent1">
                <a:lumMod val="25000"/>
                <a:lumOff val="75000"/>
              </a:schemeClr>
            </a:solidFill>
          </a:ln>
        </p:spPr>
        <p:txBody>
          <a:bodyPr/>
          <a:lstStyle/>
          <a:p>
            <a:r>
              <a:rPr lang="en-US" dirty="0" smtClean="0"/>
              <a:t>Member of Coastal Coordination Advisory Council</a:t>
            </a:r>
          </a:p>
          <a:p>
            <a:r>
              <a:rPr lang="en-US" dirty="0" smtClean="0"/>
              <a:t>Water Quality Management Plan Program satisfies Agriculture/</a:t>
            </a:r>
            <a:r>
              <a:rPr lang="en-US" dirty="0" err="1" smtClean="0"/>
              <a:t>Silviculture</a:t>
            </a:r>
            <a:r>
              <a:rPr lang="en-US" dirty="0" smtClean="0"/>
              <a:t> NPS portion of the Texas Coastal NPS Program</a:t>
            </a:r>
          </a:p>
          <a:p>
            <a:r>
              <a:rPr lang="en-US" dirty="0" smtClean="0"/>
              <a:t>Both National Estuary Programs in Texas</a:t>
            </a:r>
          </a:p>
          <a:p>
            <a:r>
              <a:rPr lang="en-US" dirty="0" smtClean="0"/>
              <a:t>Coastal Watershed Plan Development (WPPs, TMDLs/I-plans)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83880" cy="1051560"/>
          </a:xfrm>
        </p:spPr>
        <p:txBody>
          <a:bodyPr/>
          <a:lstStyle/>
          <a:p>
            <a:r>
              <a:rPr lang="en-US" dirty="0" smtClean="0"/>
              <a:t>NEP Objective</a:t>
            </a:r>
            <a:endParaRPr lang="en-US" dirty="0"/>
          </a:p>
        </p:txBody>
      </p:sp>
      <p:sp>
        <p:nvSpPr>
          <p:cNvPr id="3" name="Content Placeholder 2"/>
          <p:cNvSpPr>
            <a:spLocks noGrp="1"/>
          </p:cNvSpPr>
          <p:nvPr>
            <p:ph idx="1"/>
          </p:nvPr>
        </p:nvSpPr>
        <p:spPr>
          <a:xfrm>
            <a:off x="457200" y="1600200"/>
            <a:ext cx="8183880" cy="4187952"/>
          </a:xfrm>
        </p:spPr>
        <p:txBody>
          <a:bodyPr>
            <a:normAutofit fontScale="92500"/>
          </a:bodyPr>
          <a:lstStyle/>
          <a:p>
            <a:pPr>
              <a:buNone/>
            </a:pPr>
            <a:r>
              <a:rPr lang="en-US" dirty="0" smtClean="0"/>
              <a:t>  The objective of any one NEP is to create and implement a CCMP that addresses water quality, sediment quality, living resources, land use, and water resources. By providing grants and technical assistance, EPA helps state and local governments achieve these goals. EPA also shares "lessons learned" among all the individual NEPs as well as other coastal communities (Source: Environmental Protection Agency 1998).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83880" cy="1051560"/>
          </a:xfrm>
        </p:spPr>
        <p:txBody>
          <a:bodyPr>
            <a:normAutofit fontScale="90000"/>
          </a:bodyPr>
          <a:lstStyle/>
          <a:p>
            <a:r>
              <a:rPr lang="en-US" dirty="0" smtClean="0"/>
              <a:t>Water and Sediment Quality Action Items</a:t>
            </a:r>
            <a:endParaRPr lang="en-US" dirty="0"/>
          </a:p>
        </p:txBody>
      </p:sp>
      <p:sp>
        <p:nvSpPr>
          <p:cNvPr id="3" name="Content Placeholder 2"/>
          <p:cNvSpPr>
            <a:spLocks noGrp="1"/>
          </p:cNvSpPr>
          <p:nvPr>
            <p:ph idx="1"/>
          </p:nvPr>
        </p:nvSpPr>
        <p:spPr>
          <a:xfrm>
            <a:off x="457200" y="1676400"/>
            <a:ext cx="8183880" cy="4187952"/>
          </a:xfrm>
        </p:spPr>
        <p:txBody>
          <a:bodyPr/>
          <a:lstStyle/>
          <a:p>
            <a:pPr>
              <a:buNone/>
            </a:pPr>
            <a:r>
              <a:rPr lang="en-US" dirty="0" smtClean="0"/>
              <a:t>CBBEP</a:t>
            </a:r>
          </a:p>
          <a:p>
            <a:r>
              <a:rPr lang="en-US" sz="2000" dirty="0" smtClean="0"/>
              <a:t>Maintain and/or Enhance Water and Sediment Quality</a:t>
            </a:r>
          </a:p>
          <a:p>
            <a:r>
              <a:rPr lang="en-US" sz="2000" dirty="0" smtClean="0"/>
              <a:t>Understand Total Loadings and Pathways of Loadings to the Bay System</a:t>
            </a:r>
          </a:p>
          <a:p>
            <a:r>
              <a:rPr lang="en-US" sz="2000" dirty="0" smtClean="0"/>
              <a:t>Improve Management of Loadings to the Bay System</a:t>
            </a:r>
          </a:p>
          <a:p>
            <a:pPr>
              <a:buNone/>
            </a:pPr>
            <a:r>
              <a:rPr lang="en-US" dirty="0" smtClean="0"/>
              <a:t>GBEP</a:t>
            </a:r>
          </a:p>
          <a:p>
            <a:r>
              <a:rPr lang="en-US" sz="2000" dirty="0" smtClean="0"/>
              <a:t>Improve Water Quality Through Nonpoint Source </a:t>
            </a:r>
            <a:r>
              <a:rPr lang="en-US" sz="2000" dirty="0" smtClean="0"/>
              <a:t>Pollution</a:t>
            </a:r>
          </a:p>
          <a:p>
            <a:r>
              <a:rPr lang="en-US" sz="2000" dirty="0" smtClean="0"/>
              <a:t> </a:t>
            </a:r>
            <a:r>
              <a:rPr lang="en-US" sz="2000" dirty="0" err="1" smtClean="0"/>
              <a:t>AbatementImprove</a:t>
            </a:r>
            <a:r>
              <a:rPr lang="en-US" sz="2000" dirty="0" smtClean="0"/>
              <a:t> Water Quality Through Point </a:t>
            </a:r>
            <a:r>
              <a:rPr lang="en-US" sz="2000" dirty="0" smtClean="0"/>
              <a:t>Source</a:t>
            </a:r>
          </a:p>
          <a:p>
            <a:r>
              <a:rPr lang="en-US" sz="2000" dirty="0" smtClean="0"/>
              <a:t> </a:t>
            </a:r>
            <a:r>
              <a:rPr lang="en-US" sz="2000" dirty="0" smtClean="0"/>
              <a:t>Pollution Abatement Promote Public Health Awareness</a:t>
            </a:r>
            <a:endParaRPr lang="en-US" sz="2000" dirty="0" smtClean="0"/>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ustom 1">
      <a:dk1>
        <a:sysClr val="windowText" lastClr="000000"/>
      </a:dk1>
      <a:lt1>
        <a:sysClr val="window" lastClr="FFFFFF"/>
      </a:lt1>
      <a:dk2>
        <a:srgbClr val="4E3B30"/>
      </a:dk2>
      <a:lt2>
        <a:srgbClr val="FBEEC9"/>
      </a:lt2>
      <a:accent1>
        <a:srgbClr val="0C0C0C"/>
      </a:accent1>
      <a:accent2>
        <a:srgbClr val="FF0000"/>
      </a:accent2>
      <a:accent3>
        <a:srgbClr val="00B050"/>
      </a:accent3>
      <a:accent4>
        <a:srgbClr val="002060"/>
      </a:accent4>
      <a:accent5>
        <a:srgbClr val="AD1F1F"/>
      </a:accent5>
      <a:accent6>
        <a:srgbClr val="C17529"/>
      </a:accent6>
      <a:hlink>
        <a:srgbClr val="AD1F1F"/>
      </a:hlink>
      <a:folHlink>
        <a:srgbClr val="00B0F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1060</TotalTime>
  <Words>865</Words>
  <Application>Microsoft Office PowerPoint</Application>
  <PresentationFormat>On-screen Show (4:3)</PresentationFormat>
  <Paragraphs>97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Aspect</vt:lpstr>
      <vt:lpstr>State Agency Perspective of Estuary Program Subcommittees</vt:lpstr>
      <vt:lpstr>What will be covered today</vt:lpstr>
      <vt:lpstr>Agency Role</vt:lpstr>
      <vt:lpstr>Agency Role</vt:lpstr>
      <vt:lpstr>How this gets done</vt:lpstr>
      <vt:lpstr>How this gets done</vt:lpstr>
      <vt:lpstr>Agency Coastal Involvement</vt:lpstr>
      <vt:lpstr>NEP Objective</vt:lpstr>
      <vt:lpstr>Water and Sediment Quality Action Items</vt:lpstr>
      <vt:lpstr>Combining efforts</vt:lpstr>
      <vt:lpstr>Working with NEPs</vt:lpstr>
      <vt:lpstr>Leveraging Resources</vt:lpstr>
      <vt:lpstr>Working in NEP areas</vt:lpstr>
      <vt:lpstr>Working in NEP areas</vt:lpstr>
      <vt:lpstr>Working in NEP areas</vt:lpstr>
      <vt:lpstr>Other NEP/State Agency collaboration</vt:lpstr>
      <vt:lpstr>Summary</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Agency Perspective of Estuary Program Subcommittees</dc:title>
  <dc:creator>Brian Koch</dc:creator>
  <cp:lastModifiedBy>Brian Koch</cp:lastModifiedBy>
  <cp:revision>72</cp:revision>
  <dcterms:created xsi:type="dcterms:W3CDTF">2017-05-22T16:02:03Z</dcterms:created>
  <dcterms:modified xsi:type="dcterms:W3CDTF">2017-05-25T19:01:13Z</dcterms:modified>
</cp:coreProperties>
</file>