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76" r:id="rId2"/>
    <p:sldId id="258" r:id="rId3"/>
    <p:sldId id="259" r:id="rId4"/>
    <p:sldId id="261" r:id="rId5"/>
    <p:sldId id="262" r:id="rId6"/>
    <p:sldId id="279" r:id="rId7"/>
    <p:sldId id="278" r:id="rId8"/>
    <p:sldId id="280" r:id="rId9"/>
    <p:sldId id="269" r:id="rId10"/>
    <p:sldId id="268" r:id="rId11"/>
    <p:sldId id="273" r:id="rId12"/>
    <p:sldId id="272" r:id="rId13"/>
    <p:sldId id="266" r:id="rId14"/>
    <p:sldId id="267" r:id="rId15"/>
    <p:sldId id="271" r:id="rId16"/>
    <p:sldId id="275" r:id="rId17"/>
    <p:sldId id="274" r:id="rId18"/>
    <p:sldId id="265" r:id="rId19"/>
    <p:sldId id="263" r:id="rId20"/>
    <p:sldId id="264" r:id="rId21"/>
    <p:sldId id="270" r:id="rId22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F7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96" autoAdjust="0"/>
  </p:normalViewPr>
  <p:slideViewPr>
    <p:cSldViewPr>
      <p:cViewPr varScale="1">
        <p:scale>
          <a:sx n="97" d="100"/>
          <a:sy n="97" d="100"/>
        </p:scale>
        <p:origin x="-83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9A66B4BA-4959-4DAA-943F-1F28DB7DF802}" type="datetimeFigureOut">
              <a:rPr lang="en-US" smtClean="0"/>
              <a:t>5/8/2017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C0E6A025-3B33-4AC9-B56D-CC42ED0C52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2567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114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883" indent="-285725" defTabSz="965114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2898" indent="-228580" defTabSz="965114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057" indent="-228580" defTabSz="965114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217" indent="-228580" defTabSz="965114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376" indent="-228580" defTabSz="965114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536" indent="-228580" defTabSz="965114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8694" indent="-228580" defTabSz="965114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5854" indent="-228580" defTabSz="965114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4DFC845E-B81B-4553-B309-01203622D72F}" type="slidenum">
              <a:rPr lang="en-US" altLang="en-US" b="0" smtClean="0"/>
              <a:pPr eaLnBrk="1" hangingPunct="1"/>
              <a:t>4</a:t>
            </a:fld>
            <a:endParaRPr lang="en-US" altLang="en-US" b="0" dirty="0" smtClean="0"/>
          </a:p>
        </p:txBody>
      </p:sp>
      <p:sp>
        <p:nvSpPr>
          <p:cNvPr id="17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itchFamily="34" charset="0"/>
            </a:endParaRPr>
          </a:p>
        </p:txBody>
      </p:sp>
      <p:sp>
        <p:nvSpPr>
          <p:cNvPr id="173061" name="Footer Placeholder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114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883" indent="-285725" defTabSz="965114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2898" indent="-228580" defTabSz="965114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057" indent="-228580" defTabSz="965114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217" indent="-228580" defTabSz="965114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376" indent="-228580" defTabSz="965114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536" indent="-228580" defTabSz="965114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8694" indent="-228580" defTabSz="965114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5854" indent="-228580" defTabSz="965114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b="0" dirty="0" smtClean="0"/>
              <a:t>(c) 2009 Association of State Floodplain Managers (ASFPM)</a:t>
            </a:r>
          </a:p>
        </p:txBody>
      </p:sp>
    </p:spTree>
    <p:extLst>
      <p:ext uri="{BB962C8B-B14F-4D97-AF65-F5344CB8AC3E}">
        <p14:creationId xmlns:p14="http://schemas.microsoft.com/office/powerpoint/2010/main" val="3902276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E0F7C-8AB6-4D90-A658-7860B97FE52C}" type="datetimeFigureOut">
              <a:rPr lang="en-US" smtClean="0"/>
              <a:t>5/8/2017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6E6AD-96C3-4A12-8676-9CF4E25CD242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152400"/>
            <a:ext cx="1434921" cy="1434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083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E0F7C-8AB6-4D90-A658-7860B97FE52C}" type="datetimeFigureOut">
              <a:rPr lang="en-US" smtClean="0"/>
              <a:t>5/8/2017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6E6AD-96C3-4A12-8676-9CF4E25CD2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951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E0F7C-8AB6-4D90-A658-7860B97FE52C}" type="datetimeFigureOut">
              <a:rPr lang="en-US" smtClean="0"/>
              <a:t>5/8/2017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6E6AD-96C3-4A12-8676-9CF4E25CD2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928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E0F7C-8AB6-4D90-A658-7860B97FE52C}" type="datetimeFigureOut">
              <a:rPr lang="en-US" smtClean="0"/>
              <a:t>5/8/2017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6E6AD-96C3-4A12-8676-9CF4E25CD242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152400"/>
            <a:ext cx="1434921" cy="1434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407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E0F7C-8AB6-4D90-A658-7860B97FE52C}" type="datetimeFigureOut">
              <a:rPr lang="en-US" smtClean="0"/>
              <a:t>5/8/2017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6E6AD-96C3-4A12-8676-9CF4E25CD2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966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E0F7C-8AB6-4D90-A658-7860B97FE52C}" type="datetimeFigureOut">
              <a:rPr lang="en-US" smtClean="0"/>
              <a:t>5/8/2017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6E6AD-96C3-4A12-8676-9CF4E25CD2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419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E0F7C-8AB6-4D90-A658-7860B97FE52C}" type="datetimeFigureOut">
              <a:rPr lang="en-US" smtClean="0"/>
              <a:t>5/8/2017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6E6AD-96C3-4A12-8676-9CF4E25CD2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980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E0F7C-8AB6-4D90-A658-7860B97FE52C}" type="datetimeFigureOut">
              <a:rPr lang="en-US" smtClean="0"/>
              <a:t>5/8/2017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6E6AD-96C3-4A12-8676-9CF4E25CD2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536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E0F7C-8AB6-4D90-A658-7860B97FE52C}" type="datetimeFigureOut">
              <a:rPr lang="en-US" smtClean="0"/>
              <a:t>5/8/2017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6E6AD-96C3-4A12-8676-9CF4E25CD2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2878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E0F7C-8AB6-4D90-A658-7860B97FE52C}" type="datetimeFigureOut">
              <a:rPr lang="en-US" smtClean="0"/>
              <a:t>5/8/2017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6E6AD-96C3-4A12-8676-9CF4E25CD2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149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E0F7C-8AB6-4D90-A658-7860B97FE52C}" type="datetimeFigureOut">
              <a:rPr lang="en-US" smtClean="0"/>
              <a:t>5/8/2017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6E6AD-96C3-4A12-8676-9CF4E25CD2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2569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AE0F7C-8AB6-4D90-A658-7860B97FE52C}" type="datetimeFigureOut">
              <a:rPr lang="en-US" smtClean="0"/>
              <a:t>5/8/2017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B6E6AD-96C3-4A12-8676-9CF4E25CD2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4406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Tom.mountz@ljaengineering.com" TargetMode="External"/><Relationship Id="rId2" Type="http://schemas.openxmlformats.org/officeDocument/2006/relationships/hyperlink" Target="http://www.tfma.org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mailto:Steven.Eubanks@fortworthtexas.gov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7772400" cy="121920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Welcome to the LRGV </a:t>
            </a:r>
          </a:p>
          <a:p>
            <a:pPr algn="ctr"/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Water Quality Management &amp; Planning Conference</a:t>
            </a:r>
          </a:p>
          <a:p>
            <a:pPr algn="ctr"/>
            <a:r>
              <a:rPr lang="en-US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Texas Floodplain Management Association</a:t>
            </a:r>
            <a:endParaRPr lang="en-US" sz="2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3" descr="M:\Business Development\images\Logos\Client Logos\TFM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762000"/>
            <a:ext cx="2667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37795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944562"/>
          </a:xfrm>
        </p:spPr>
        <p:txBody>
          <a:bodyPr/>
          <a:lstStyle/>
          <a:p>
            <a:pPr algn="ctr"/>
            <a:r>
              <a:rPr lang="en-US" dirty="0" smtClean="0"/>
              <a:t>Public Outreach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1676400"/>
            <a:ext cx="4267200" cy="4959927"/>
          </a:xfrm>
        </p:spPr>
        <p:txBody>
          <a:bodyPr/>
          <a:lstStyle/>
          <a:p>
            <a:r>
              <a:rPr lang="en-US" dirty="0" smtClean="0"/>
              <a:t>Teachers</a:t>
            </a:r>
          </a:p>
          <a:p>
            <a:r>
              <a:rPr lang="en-US" dirty="0" smtClean="0"/>
              <a:t>School Children</a:t>
            </a:r>
          </a:p>
          <a:p>
            <a:r>
              <a:rPr lang="en-US" dirty="0" smtClean="0"/>
              <a:t>Calendars</a:t>
            </a:r>
          </a:p>
          <a:p>
            <a:r>
              <a:rPr lang="en-US" dirty="0" smtClean="0"/>
              <a:t>TADD Bumper Stickers</a:t>
            </a:r>
          </a:p>
          <a:p>
            <a:r>
              <a:rPr lang="en-US" dirty="0" smtClean="0"/>
              <a:t>Weather Advisories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1253247"/>
              </p:ext>
            </p:extLst>
          </p:nvPr>
        </p:nvGraphicFramePr>
        <p:xfrm>
          <a:off x="762000" y="3429000"/>
          <a:ext cx="2454275" cy="317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Acrobat Document" r:id="rId3" imgW="5829261" imgH="7543646" progId="AcroExch.Document.7">
                  <p:embed/>
                </p:oleObj>
              </mc:Choice>
              <mc:Fallback>
                <p:oleObj name="Acrobat Document" r:id="rId3" imgW="5829261" imgH="7543646" progId="AcroExch.Document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429000"/>
                        <a:ext cx="2454275" cy="3176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46" name="Picture 2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724400"/>
            <a:ext cx="12001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7" name="Picture 2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814887"/>
            <a:ext cx="2695575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8" name="Picture 2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90600"/>
            <a:ext cx="2895600" cy="2383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0426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944562"/>
          </a:xfrm>
        </p:spPr>
        <p:txBody>
          <a:bodyPr/>
          <a:lstStyle/>
          <a:p>
            <a:pPr algn="ctr"/>
            <a:r>
              <a:rPr lang="en-US" dirty="0" smtClean="0"/>
              <a:t>Public Outreach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898"/>
            <a:ext cx="4572000" cy="4959927"/>
          </a:xfrm>
        </p:spPr>
        <p:txBody>
          <a:bodyPr/>
          <a:lstStyle/>
          <a:p>
            <a:r>
              <a:rPr lang="en-US" dirty="0" smtClean="0"/>
              <a:t>Physical Flood Model(s)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663218"/>
            <a:ext cx="4030095" cy="30897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779" y="2684356"/>
            <a:ext cx="2658495" cy="17731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800600"/>
            <a:ext cx="2327167" cy="17453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723" y="4785909"/>
            <a:ext cx="2346754" cy="176006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1295" y="4800600"/>
            <a:ext cx="233680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17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807214"/>
            <a:ext cx="3914034" cy="5040954"/>
          </a:xfrm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5120"/>
            <a:ext cx="4191001" cy="679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951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238539"/>
            <a:ext cx="7162800" cy="6629400"/>
          </a:xfrm>
        </p:spPr>
        <p:txBody>
          <a:bodyPr>
            <a:normAutofit/>
          </a:bodyPr>
          <a:lstStyle/>
          <a:p>
            <a:r>
              <a:rPr lang="en-US" sz="2400" b="1" i="1" dirty="0" smtClean="0">
                <a:solidFill>
                  <a:srgbClr val="FF0000"/>
                </a:solidFill>
              </a:rPr>
              <a:t>2017 </a:t>
            </a:r>
            <a:r>
              <a:rPr lang="en-US" sz="2400" b="1" i="1" dirty="0">
                <a:solidFill>
                  <a:srgbClr val="FF0000"/>
                </a:solidFill>
              </a:rPr>
              <a:t>TFMA </a:t>
            </a:r>
            <a:r>
              <a:rPr lang="en-US" sz="2400" b="1" i="1" dirty="0" smtClean="0">
                <a:solidFill>
                  <a:srgbClr val="FF0000"/>
                </a:solidFill>
              </a:rPr>
              <a:t>Technical Summit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pPr lvl="1"/>
            <a:r>
              <a:rPr lang="en-US" sz="2400" i="1" dirty="0" smtClean="0"/>
              <a:t>August 30 – September 1, </a:t>
            </a:r>
            <a:r>
              <a:rPr lang="en-US" sz="2400" i="1" dirty="0" smtClean="0"/>
              <a:t>2016</a:t>
            </a:r>
          </a:p>
          <a:p>
            <a:pPr lvl="1"/>
            <a:r>
              <a:rPr lang="en-US" sz="2400" i="1" dirty="0" smtClean="0"/>
              <a:t>Hyatt </a:t>
            </a:r>
            <a:r>
              <a:rPr lang="en-US" sz="2400" i="1" dirty="0" smtClean="0"/>
              <a:t>Hill Country Resort</a:t>
            </a:r>
            <a:r>
              <a:rPr lang="en-US" sz="2400" i="1" dirty="0" smtClean="0"/>
              <a:t>, </a:t>
            </a:r>
            <a:r>
              <a:rPr lang="en-US" sz="2400" i="1" dirty="0" smtClean="0"/>
              <a:t>San Antonio, </a:t>
            </a:r>
            <a:r>
              <a:rPr lang="en-US" sz="2400" i="1" dirty="0" smtClean="0"/>
              <a:t>Texas</a:t>
            </a:r>
          </a:p>
          <a:p>
            <a:r>
              <a:rPr lang="en-US" sz="2400" b="1" i="1" dirty="0" smtClean="0">
                <a:solidFill>
                  <a:srgbClr val="FF0000"/>
                </a:solidFill>
              </a:rPr>
              <a:t>2017 TFMA </a:t>
            </a:r>
            <a:r>
              <a:rPr lang="en-US" sz="2400" b="1" i="1" dirty="0" smtClean="0">
                <a:solidFill>
                  <a:srgbClr val="FF0000"/>
                </a:solidFill>
              </a:rPr>
              <a:t>30</a:t>
            </a:r>
            <a:r>
              <a:rPr lang="en-US" sz="2400" b="1" i="1" baseline="30000" dirty="0" smtClean="0">
                <a:solidFill>
                  <a:srgbClr val="FF0000"/>
                </a:solidFill>
              </a:rPr>
              <a:t>th</a:t>
            </a:r>
            <a:r>
              <a:rPr lang="en-US" sz="2400" b="1" i="1" dirty="0" smtClean="0">
                <a:solidFill>
                  <a:srgbClr val="FF0000"/>
                </a:solidFill>
              </a:rPr>
              <a:t> Annual </a:t>
            </a:r>
            <a:r>
              <a:rPr lang="en-US" sz="2400" b="1" i="1" dirty="0">
                <a:solidFill>
                  <a:srgbClr val="FF0000"/>
                </a:solidFill>
              </a:rPr>
              <a:t>Spring Conference</a:t>
            </a:r>
            <a:endParaRPr lang="en-US" sz="2400" b="1" i="1" dirty="0" smtClean="0">
              <a:solidFill>
                <a:srgbClr val="FF0000"/>
              </a:solidFill>
            </a:endParaRPr>
          </a:p>
          <a:p>
            <a:pPr lvl="1"/>
            <a:r>
              <a:rPr lang="en-US" sz="2400" i="1" dirty="0" smtClean="0"/>
              <a:t>March 6-9, </a:t>
            </a:r>
            <a:r>
              <a:rPr lang="en-US" sz="2400" i="1" dirty="0" smtClean="0"/>
              <a:t>2017</a:t>
            </a:r>
          </a:p>
          <a:p>
            <a:pPr lvl="1"/>
            <a:r>
              <a:rPr lang="en-US" sz="2400" i="1" dirty="0" smtClean="0"/>
              <a:t>Horseshoe Bay Resort, Marble Falls, </a:t>
            </a:r>
            <a:r>
              <a:rPr lang="en-US" sz="2400" i="1" dirty="0" smtClean="0"/>
              <a:t>Texas</a:t>
            </a:r>
          </a:p>
          <a:p>
            <a:pPr marL="457200" lvl="1" indent="0">
              <a:buNone/>
            </a:pPr>
            <a:endParaRPr lang="en-US" i="1" dirty="0" smtClean="0"/>
          </a:p>
          <a:p>
            <a:pPr marL="457200" lvl="1" indent="0">
              <a:buNone/>
            </a:pPr>
            <a:endParaRPr lang="en-US" i="1" dirty="0"/>
          </a:p>
          <a:p>
            <a:pPr marL="457200" lvl="1" indent="0">
              <a:buNone/>
            </a:pPr>
            <a:endParaRPr lang="en-US" i="1" dirty="0"/>
          </a:p>
          <a:p>
            <a:pPr marL="457200" lvl="1" indent="0">
              <a:buNone/>
            </a:pPr>
            <a:endParaRPr lang="en-US" i="1" dirty="0" smtClean="0"/>
          </a:p>
          <a:p>
            <a:r>
              <a:rPr lang="en-US" sz="2400" b="1" i="1" dirty="0" smtClean="0">
                <a:solidFill>
                  <a:srgbClr val="FF0000"/>
                </a:solidFill>
              </a:rPr>
              <a:t>TFMA Regional Training</a:t>
            </a:r>
          </a:p>
          <a:p>
            <a:r>
              <a:rPr lang="en-US" sz="2400" b="1" i="1" dirty="0" smtClean="0">
                <a:solidFill>
                  <a:srgbClr val="FF0000"/>
                </a:solidFill>
              </a:rPr>
              <a:t>FEMA/ ASFPM/ TWDB/ TFMA 4-Day &amp; 1-Day Classes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41"/>
          <a:stretch/>
        </p:blipFill>
        <p:spPr bwMode="auto">
          <a:xfrm>
            <a:off x="2514600" y="2895600"/>
            <a:ext cx="4628488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27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43000"/>
            <a:ext cx="7772400" cy="1470025"/>
          </a:xfrm>
        </p:spPr>
        <p:txBody>
          <a:bodyPr>
            <a:noAutofit/>
          </a:bodyPr>
          <a:lstStyle/>
          <a:p>
            <a:r>
              <a:rPr lang="en-US" sz="5400" b="1" dirty="0" smtClean="0"/>
              <a:t>Texas Floodplain </a:t>
            </a:r>
            <a:br>
              <a:rPr lang="en-US" sz="5400" b="1" dirty="0" smtClean="0"/>
            </a:br>
            <a:r>
              <a:rPr lang="en-US" sz="5400" b="1" dirty="0" smtClean="0"/>
              <a:t>Management Association</a:t>
            </a:r>
            <a:br>
              <a:rPr lang="en-US" sz="5400" b="1" dirty="0" smtClean="0"/>
            </a:br>
            <a:endParaRPr lang="en-US" sz="2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0664" y="5236252"/>
            <a:ext cx="7772400" cy="1734242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chemeClr val="tx1"/>
                </a:solidFill>
                <a:hlinkClick r:id="rId2"/>
              </a:rPr>
              <a:t>www.TFMA.org</a:t>
            </a:r>
            <a:r>
              <a:rPr lang="en-US" sz="2400" dirty="0" smtClean="0">
                <a:solidFill>
                  <a:schemeClr val="tx1"/>
                </a:solidFill>
              </a:rPr>
              <a:t>   </a:t>
            </a:r>
            <a:r>
              <a:rPr lang="en-US" sz="2400" dirty="0" smtClean="0">
                <a:solidFill>
                  <a:srgbClr val="7030A0"/>
                </a:solidFill>
              </a:rPr>
              <a:t>512-260-1366</a:t>
            </a:r>
          </a:p>
          <a:p>
            <a:endParaRPr lang="en-US" sz="2400" i="1" dirty="0" smtClean="0">
              <a:solidFill>
                <a:srgbClr val="7030A0"/>
              </a:solidFill>
            </a:endParaRPr>
          </a:p>
          <a:p>
            <a:pPr>
              <a:spcBef>
                <a:spcPts val="0"/>
              </a:spcBef>
            </a:pPr>
            <a:r>
              <a:rPr lang="en-US" sz="2000" i="1" dirty="0" smtClean="0">
                <a:solidFill>
                  <a:schemeClr val="tx1"/>
                </a:solidFill>
              </a:rPr>
              <a:t>Thomas Mountz– TFMA </a:t>
            </a:r>
            <a:r>
              <a:rPr lang="en-US" sz="2000" i="1" dirty="0" smtClean="0">
                <a:solidFill>
                  <a:schemeClr val="tx1"/>
                </a:solidFill>
              </a:rPr>
              <a:t>Training Committee</a:t>
            </a:r>
            <a:endParaRPr lang="en-US" sz="2000" i="1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en-US" sz="2000" i="1" dirty="0" smtClean="0">
                <a:solidFill>
                  <a:schemeClr val="tx1"/>
                </a:solidFill>
                <a:hlinkClick r:id="rId3"/>
              </a:rPr>
              <a:t>Tom.mountz@rpsgroup.com</a:t>
            </a:r>
            <a:endParaRPr lang="en-US" sz="2000" i="1" dirty="0" smtClean="0">
              <a:solidFill>
                <a:schemeClr val="tx1"/>
              </a:solidFill>
            </a:endParaRPr>
          </a:p>
          <a:p>
            <a:r>
              <a:rPr lang="en-US" sz="2400" i="1" dirty="0" smtClean="0">
                <a:solidFill>
                  <a:schemeClr val="tx1"/>
                </a:solidFill>
              </a:rPr>
              <a:t> </a:t>
            </a:r>
            <a:endParaRPr lang="en-US" sz="2400" i="1" dirty="0">
              <a:solidFill>
                <a:schemeClr val="tx1"/>
              </a:solidFill>
            </a:endParaRPr>
          </a:p>
        </p:txBody>
      </p:sp>
      <p:pic>
        <p:nvPicPr>
          <p:cNvPr id="4" name="Picture 2" descr="facebook icon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810000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" descr="500px-Twitter_Logo_Mini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6416" y="3799443"/>
            <a:ext cx="887556" cy="887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5592832" y="2613025"/>
            <a:ext cx="3514725" cy="1083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+mj-lt"/>
                <a:ea typeface="Calibri"/>
                <a:cs typeface="Times New Roman"/>
              </a:rPr>
              <a:t>Follow us on Twitter: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+mj-lt"/>
                <a:ea typeface="Calibri"/>
                <a:cs typeface="Times New Roman"/>
              </a:rPr>
              <a:t>@TexasCFM</a:t>
            </a: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54131" y="2511002"/>
            <a:ext cx="3514725" cy="1083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+mj-lt"/>
                <a:ea typeface="Calibri"/>
                <a:cs typeface="Times New Roman"/>
              </a:rPr>
              <a:t>Like us on Facebook: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+mj-lt"/>
                <a:ea typeface="Calibri"/>
                <a:cs typeface="Times New Roman"/>
              </a:rPr>
              <a:t>TXFMA</a:t>
            </a:r>
          </a:p>
        </p:txBody>
      </p:sp>
      <p:pic>
        <p:nvPicPr>
          <p:cNvPr id="8" name="Picture 2" descr="C:\Documents and Settings\espinoza\Work\Organizations\TFMA\Presentation\texannataddpoletadd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24200" y="3226683"/>
            <a:ext cx="2743200" cy="19065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33172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847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4212" y="9939"/>
            <a:ext cx="5181600" cy="1143000"/>
          </a:xfrm>
        </p:spPr>
        <p:txBody>
          <a:bodyPr/>
          <a:lstStyle/>
          <a:p>
            <a:pPr algn="l"/>
            <a:r>
              <a:rPr lang="en-US" dirty="0" smtClean="0"/>
              <a:t>TFMA CFMs</a:t>
            </a:r>
            <a:endParaRPr lang="en-US" dirty="0"/>
          </a:p>
        </p:txBody>
      </p:sp>
      <p:sp>
        <p:nvSpPr>
          <p:cNvPr id="5" name="5-Point Star 4"/>
          <p:cNvSpPr/>
          <p:nvPr/>
        </p:nvSpPr>
        <p:spPr>
          <a:xfrm>
            <a:off x="5029200" y="6172200"/>
            <a:ext cx="152400" cy="121919"/>
          </a:xfrm>
          <a:prstGeom prst="star5">
            <a:avLst/>
          </a:prstGeom>
          <a:solidFill>
            <a:schemeClr val="tx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914400"/>
            <a:ext cx="5715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682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4212" y="9939"/>
            <a:ext cx="5181600" cy="1143000"/>
          </a:xfrm>
        </p:spPr>
        <p:txBody>
          <a:bodyPr/>
          <a:lstStyle/>
          <a:p>
            <a:pPr algn="l"/>
            <a:r>
              <a:rPr lang="en-US" dirty="0" smtClean="0"/>
              <a:t>TFMA Members</a:t>
            </a:r>
            <a:endParaRPr lang="en-US" dirty="0"/>
          </a:p>
        </p:txBody>
      </p:sp>
      <p:sp>
        <p:nvSpPr>
          <p:cNvPr id="5" name="5-Point Star 4"/>
          <p:cNvSpPr/>
          <p:nvPr/>
        </p:nvSpPr>
        <p:spPr>
          <a:xfrm>
            <a:off x="5029200" y="6172200"/>
            <a:ext cx="152400" cy="121919"/>
          </a:xfrm>
          <a:prstGeom prst="star5">
            <a:avLst/>
          </a:prstGeom>
          <a:solidFill>
            <a:schemeClr val="tx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919370"/>
            <a:ext cx="5715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1302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TFMA’s Stormwater Committee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17638"/>
            <a:ext cx="8229600" cy="5181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Urban stormwater issues being addressed by Subcommittee: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2D Modeling</a:t>
            </a:r>
            <a:endParaRPr lang="en-US" dirty="0">
              <a:solidFill>
                <a:srgbClr val="C00000"/>
              </a:solidFill>
            </a:endParaRPr>
          </a:p>
          <a:p>
            <a:pPr lvl="1"/>
            <a:r>
              <a:rPr lang="en-US" dirty="0">
                <a:solidFill>
                  <a:srgbClr val="C00000"/>
                </a:solidFill>
              </a:rPr>
              <a:t>Urban flooding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Alternative Funding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Low Impact Design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Regulatory 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Stormwater Utilities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Stream Restoration</a:t>
            </a:r>
            <a:endParaRPr lang="en-US" dirty="0">
              <a:solidFill>
                <a:srgbClr val="C00000"/>
              </a:solidFill>
            </a:endParaRP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Water Quality Certification</a:t>
            </a:r>
            <a:endParaRPr lang="en-US" dirty="0">
              <a:solidFill>
                <a:srgbClr val="C00000"/>
              </a:solidFill>
            </a:endParaRP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6051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28600"/>
            <a:ext cx="6553200" cy="1143000"/>
          </a:xfrm>
        </p:spPr>
        <p:txBody>
          <a:bodyPr/>
          <a:lstStyle/>
          <a:p>
            <a:pPr algn="l"/>
            <a:r>
              <a:rPr lang="en-US" dirty="0" smtClean="0"/>
              <a:t>TFMA Committees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676400"/>
            <a:ext cx="73152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Certification </a:t>
            </a:r>
          </a:p>
          <a:p>
            <a:r>
              <a:rPr lang="en-US" sz="2800" dirty="0" smtClean="0"/>
              <a:t>Conference</a:t>
            </a:r>
            <a:endParaRPr lang="en-US" sz="1800" dirty="0" smtClean="0"/>
          </a:p>
          <a:p>
            <a:r>
              <a:rPr lang="en-US" sz="2800" dirty="0" smtClean="0"/>
              <a:t>Legislative</a:t>
            </a:r>
            <a:r>
              <a:rPr lang="en-US" sz="2000" dirty="0" smtClean="0"/>
              <a:t> </a:t>
            </a:r>
          </a:p>
          <a:p>
            <a:r>
              <a:rPr lang="en-US" sz="2800" dirty="0" smtClean="0"/>
              <a:t>Membership</a:t>
            </a:r>
            <a:endParaRPr lang="en-US" sz="2000" dirty="0"/>
          </a:p>
          <a:p>
            <a:r>
              <a:rPr lang="en-US" sz="2800" dirty="0" smtClean="0"/>
              <a:t>Member Services </a:t>
            </a:r>
          </a:p>
          <a:p>
            <a:r>
              <a:rPr lang="en-US" sz="2800" b="1" dirty="0" smtClean="0">
                <a:solidFill>
                  <a:srgbClr val="002060"/>
                </a:solidFill>
              </a:rPr>
              <a:t>Mentor Program</a:t>
            </a:r>
            <a:endParaRPr lang="en-US" sz="1800" b="1" dirty="0" smtClean="0">
              <a:solidFill>
                <a:srgbClr val="002060"/>
              </a:solidFill>
            </a:endParaRPr>
          </a:p>
          <a:p>
            <a:r>
              <a:rPr lang="en-US" sz="2800" b="1" dirty="0" smtClean="0">
                <a:solidFill>
                  <a:srgbClr val="002060"/>
                </a:solidFill>
              </a:rPr>
              <a:t>Outreach</a:t>
            </a:r>
          </a:p>
          <a:p>
            <a:r>
              <a:rPr lang="en-US" sz="2800" dirty="0" smtClean="0"/>
              <a:t>Communications</a:t>
            </a:r>
            <a:endParaRPr lang="en-US" sz="1800" dirty="0" smtClean="0"/>
          </a:p>
          <a:p>
            <a:r>
              <a:rPr lang="en-US" sz="2800" b="1" dirty="0" smtClean="0">
                <a:solidFill>
                  <a:srgbClr val="002060"/>
                </a:solidFill>
              </a:rPr>
              <a:t>Training</a:t>
            </a:r>
          </a:p>
          <a:p>
            <a:r>
              <a:rPr lang="en-US" sz="2800" dirty="0" smtClean="0"/>
              <a:t>Community Rating System (CRS) Program</a:t>
            </a:r>
          </a:p>
          <a:p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Stormwater</a:t>
            </a:r>
          </a:p>
        </p:txBody>
      </p:sp>
    </p:spTree>
    <p:extLst>
      <p:ext uri="{BB962C8B-B14F-4D97-AF65-F5344CB8AC3E}">
        <p14:creationId xmlns:p14="http://schemas.microsoft.com/office/powerpoint/2010/main" val="42371668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What is TFMA?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705600" cy="4800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Organization of professionals with a wide range of experience and expertise.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Our Purpose, Mission, and Goals: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Facilitate sound floodplain management in Texas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Educate, Train and Certify local Floodplain Managers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Strive to enhance cooperation and exchange of information among individuals, private sector companies, and public federal, state, and local agencies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Save lives and property from flooding and other natural disasters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378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TFMA’s Stormwater Committee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Formed in 2013</a:t>
            </a:r>
          </a:p>
          <a:p>
            <a:r>
              <a:rPr lang="en-US" dirty="0" smtClean="0"/>
              <a:t>First meeting held at Fall 2013 Conference in Austin</a:t>
            </a:r>
          </a:p>
          <a:p>
            <a:r>
              <a:rPr lang="en-US" dirty="0" smtClean="0"/>
              <a:t>TFMA / Lower </a:t>
            </a:r>
            <a:r>
              <a:rPr lang="en-US" dirty="0"/>
              <a:t>Rio Grande Valley </a:t>
            </a:r>
            <a:r>
              <a:rPr lang="en-US" dirty="0" smtClean="0"/>
              <a:t>Stormwater </a:t>
            </a:r>
            <a:r>
              <a:rPr lang="en-US" dirty="0"/>
              <a:t>Task </a:t>
            </a:r>
            <a:r>
              <a:rPr lang="en-US" dirty="0" smtClean="0"/>
              <a:t>Force Partnership</a:t>
            </a:r>
          </a:p>
          <a:p>
            <a:r>
              <a:rPr lang="en-US" dirty="0" smtClean="0"/>
              <a:t>Chair: Steve Eubanks, PE, CFM – City of Fort Worth </a:t>
            </a:r>
            <a:r>
              <a:rPr lang="en-US" sz="2400" i="1" dirty="0" smtClean="0">
                <a:hlinkClick r:id="rId2"/>
              </a:rPr>
              <a:t>Steven.Eubanks@fortworthtexas.gov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71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TFMA Purpose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700" dirty="0" smtClean="0"/>
              <a:t>Promote </a:t>
            </a:r>
            <a:r>
              <a:rPr lang="en-US" sz="2700" dirty="0" smtClean="0">
                <a:solidFill>
                  <a:srgbClr val="FF0000"/>
                </a:solidFill>
              </a:rPr>
              <a:t>public awareness </a:t>
            </a:r>
            <a:r>
              <a:rPr lang="en-US" sz="2700" dirty="0" smtClean="0"/>
              <a:t>of proper floodplain management</a:t>
            </a:r>
          </a:p>
          <a:p>
            <a:r>
              <a:rPr lang="en-US" sz="2700" dirty="0" smtClean="0"/>
              <a:t>Promote </a:t>
            </a:r>
            <a:r>
              <a:rPr lang="en-US" sz="2700" dirty="0" smtClean="0">
                <a:solidFill>
                  <a:srgbClr val="FF0000"/>
                </a:solidFill>
              </a:rPr>
              <a:t>professional status </a:t>
            </a:r>
            <a:r>
              <a:rPr lang="en-US" sz="2700" dirty="0" smtClean="0"/>
              <a:t>of floodplain management</a:t>
            </a:r>
          </a:p>
          <a:p>
            <a:r>
              <a:rPr lang="en-US" sz="2700" dirty="0" smtClean="0"/>
              <a:t>Enhance </a:t>
            </a:r>
            <a:r>
              <a:rPr lang="en-US" sz="2700" dirty="0" smtClean="0">
                <a:solidFill>
                  <a:srgbClr val="FF0000"/>
                </a:solidFill>
              </a:rPr>
              <a:t>cooperation</a:t>
            </a:r>
            <a:r>
              <a:rPr lang="en-US" sz="2700" dirty="0" smtClean="0"/>
              <a:t> and exchange information among individuals, private organizations and public agencies</a:t>
            </a:r>
          </a:p>
          <a:p>
            <a:r>
              <a:rPr lang="en-US" sz="2700" dirty="0" smtClean="0"/>
              <a:t>Promote floodplain management </a:t>
            </a:r>
            <a:r>
              <a:rPr lang="en-US" sz="2700" dirty="0" smtClean="0">
                <a:solidFill>
                  <a:srgbClr val="FF0000"/>
                </a:solidFill>
              </a:rPr>
              <a:t>education</a:t>
            </a:r>
          </a:p>
          <a:p>
            <a:r>
              <a:rPr lang="en-US" sz="2700" dirty="0" smtClean="0"/>
              <a:t>Inform members of </a:t>
            </a:r>
            <a:r>
              <a:rPr lang="en-US" sz="2700" dirty="0" smtClean="0">
                <a:solidFill>
                  <a:srgbClr val="FF0000"/>
                </a:solidFill>
              </a:rPr>
              <a:t>floodplain management legislation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8032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What is TFMA?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Non-profit organization</a:t>
            </a:r>
          </a:p>
          <a:p>
            <a:r>
              <a:rPr lang="en-US" dirty="0" smtClean="0"/>
              <a:t>Established in 1988</a:t>
            </a:r>
          </a:p>
          <a:p>
            <a:r>
              <a:rPr lang="en-US" dirty="0" smtClean="0"/>
              <a:t>State Chapter of the Association of State Floodplain Managers (ASFPM)</a:t>
            </a:r>
          </a:p>
          <a:p>
            <a:r>
              <a:rPr lang="en-US" dirty="0" smtClean="0"/>
              <a:t>Largest association/chapter in the nation (outside of ASFPM)</a:t>
            </a:r>
          </a:p>
          <a:p>
            <a:r>
              <a:rPr lang="en-US" dirty="0" smtClean="0"/>
              <a:t>Current Membership - </a:t>
            </a:r>
            <a:r>
              <a:rPr lang="en-US" dirty="0" smtClean="0">
                <a:solidFill>
                  <a:srgbClr val="FF0000"/>
                </a:solidFill>
              </a:rPr>
              <a:t>Over 2,000 members</a:t>
            </a:r>
          </a:p>
          <a:p>
            <a:r>
              <a:rPr lang="en-US" dirty="0" smtClean="0"/>
              <a:t>Now in our </a:t>
            </a:r>
            <a:r>
              <a:rPr lang="en-US" dirty="0" smtClean="0"/>
              <a:t>29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r>
              <a:rPr lang="en-US" dirty="0" smtClean="0"/>
              <a:t>Year</a:t>
            </a:r>
          </a:p>
        </p:txBody>
      </p:sp>
    </p:spTree>
    <p:extLst>
      <p:ext uri="{BB962C8B-B14F-4D97-AF65-F5344CB8AC3E}">
        <p14:creationId xmlns:p14="http://schemas.microsoft.com/office/powerpoint/2010/main" val="873109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6096000" cy="5562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CFM Program is Nationally Accredited certification – Started in </a:t>
            </a:r>
            <a:r>
              <a:rPr lang="en-US" dirty="0" smtClean="0"/>
              <a:t>1996 </a:t>
            </a:r>
            <a:r>
              <a:rPr lang="en-US" i="1" dirty="0" smtClean="0"/>
              <a:t>in Texas</a:t>
            </a:r>
            <a:endParaRPr lang="en-US" dirty="0" smtClean="0"/>
          </a:p>
          <a:p>
            <a:r>
              <a:rPr lang="en-US" dirty="0" smtClean="0"/>
              <a:t>Over 6,000 CFMs in US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1/3 in </a:t>
            </a:r>
            <a:r>
              <a:rPr lang="en-US" dirty="0" smtClean="0">
                <a:solidFill>
                  <a:srgbClr val="FF0000"/>
                </a:solidFill>
              </a:rPr>
              <a:t>Texas </a:t>
            </a:r>
          </a:p>
          <a:p>
            <a:r>
              <a:rPr lang="en-US" dirty="0" smtClean="0"/>
              <a:t>TFMA administers program for CFMs in Texas</a:t>
            </a:r>
          </a:p>
          <a:p>
            <a:r>
              <a:rPr lang="en-US" dirty="0" smtClean="0"/>
              <a:t>Exam offered throughout the year</a:t>
            </a:r>
          </a:p>
          <a:p>
            <a:r>
              <a:rPr lang="en-US" dirty="0" smtClean="0"/>
              <a:t>8 CECs annually to maintain certification</a:t>
            </a:r>
          </a:p>
          <a:p>
            <a:r>
              <a:rPr lang="en-US" dirty="0" smtClean="0"/>
              <a:t>New stamp available for use by Community Floodplain Administrators</a:t>
            </a:r>
          </a:p>
          <a:p>
            <a:endParaRPr lang="en-US" dirty="0" smtClean="0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286000"/>
            <a:ext cx="1981200" cy="1397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Certified Floodplain Manager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6525" y="4115603"/>
            <a:ext cx="2114550" cy="219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03236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4212" y="9939"/>
            <a:ext cx="5181600" cy="1143000"/>
          </a:xfrm>
        </p:spPr>
        <p:txBody>
          <a:bodyPr/>
          <a:lstStyle/>
          <a:p>
            <a:pPr algn="l"/>
            <a:r>
              <a:rPr lang="en-US" dirty="0" smtClean="0"/>
              <a:t>TFMA Regions</a:t>
            </a:r>
            <a:endParaRPr lang="en-US" dirty="0"/>
          </a:p>
        </p:txBody>
      </p:sp>
      <p:pic>
        <p:nvPicPr>
          <p:cNvPr id="4" name="Content Placeholder 3" descr="TFMA_regions_smalle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1152939"/>
            <a:ext cx="6563812" cy="5334001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5" name="5-Point Star 4"/>
          <p:cNvSpPr/>
          <p:nvPr/>
        </p:nvSpPr>
        <p:spPr>
          <a:xfrm>
            <a:off x="5029200" y="6172200"/>
            <a:ext cx="152400" cy="121919"/>
          </a:xfrm>
          <a:prstGeom prst="star5">
            <a:avLst/>
          </a:prstGeom>
          <a:solidFill>
            <a:schemeClr val="tx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10400" y="5105400"/>
            <a:ext cx="18288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Region 9 </a:t>
            </a:r>
            <a:r>
              <a:rPr lang="en-US" dirty="0" smtClean="0"/>
              <a:t>Director</a:t>
            </a:r>
          </a:p>
          <a:p>
            <a:r>
              <a:rPr lang="en-US" sz="1600" dirty="0" smtClean="0"/>
              <a:t>Martha </a:t>
            </a:r>
            <a:r>
              <a:rPr lang="en-US" sz="1600" dirty="0" err="1" smtClean="0"/>
              <a:t>Viada</a:t>
            </a:r>
            <a:r>
              <a:rPr lang="en-US" sz="1600" dirty="0" smtClean="0"/>
              <a:t>, CFM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40631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14400"/>
            <a:ext cx="6857999" cy="5609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36474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97911"/>
            <a:ext cx="7086600" cy="5824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640012" cy="828261"/>
          </a:xfrm>
        </p:spPr>
        <p:txBody>
          <a:bodyPr/>
          <a:lstStyle/>
          <a:p>
            <a:pPr algn="l"/>
            <a:r>
              <a:rPr lang="en-US" dirty="0" smtClean="0"/>
              <a:t>TFMA </a:t>
            </a:r>
            <a:r>
              <a:rPr lang="en-US" dirty="0" smtClean="0"/>
              <a:t>2016 Annual Report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803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04800"/>
            <a:ext cx="4038600" cy="3135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647921"/>
            <a:ext cx="2850784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657600"/>
            <a:ext cx="2885323" cy="2219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633326"/>
            <a:ext cx="2868909" cy="2219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66374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543800" cy="868362"/>
          </a:xfrm>
        </p:spPr>
        <p:txBody>
          <a:bodyPr/>
          <a:lstStyle/>
          <a:p>
            <a:pPr algn="ctr"/>
            <a:r>
              <a:rPr lang="en-US" dirty="0" smtClean="0"/>
              <a:t>TFMA </a:t>
            </a:r>
            <a:r>
              <a:rPr lang="en-US" dirty="0" smtClean="0"/>
              <a:t>“Ask an Expert”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724400" y="1173162"/>
            <a:ext cx="3276600" cy="545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tabLst/>
              <a:defRPr/>
            </a:pPr>
            <a:r>
              <a:rPr lang="en-US" kern="0" baseline="0" dirty="0" smtClean="0">
                <a:latin typeface="+mn-lt"/>
                <a:cs typeface="+mn-cs"/>
              </a:rPr>
              <a:t>Wetland Permit</a:t>
            </a:r>
            <a:r>
              <a:rPr lang="en-US" kern="0" dirty="0" smtClean="0">
                <a:latin typeface="+mn-lt"/>
                <a:cs typeface="+mn-cs"/>
              </a:rPr>
              <a:t> Requirements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cs typeface="+mn-cs"/>
              </a:rPr>
              <a:t>TCEQ Dam Safety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tabLst/>
              <a:defRPr/>
            </a:pPr>
            <a:r>
              <a:rPr lang="en-US" kern="0" dirty="0" smtClean="0">
                <a:latin typeface="+mn-lt"/>
                <a:cs typeface="+mn-cs"/>
              </a:rPr>
              <a:t>NFIP &amp; Insurance Issues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cs typeface="+mn-cs"/>
              </a:rPr>
              <a:t>Mitigation</a:t>
            </a:r>
            <a:r>
              <a:rPr kumimoji="0" lang="en-US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cs typeface="+mn-cs"/>
              </a:rPr>
              <a:t> Grants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tabLst/>
              <a:defRPr/>
            </a:pPr>
            <a:r>
              <a:rPr lang="en-US" kern="0" baseline="0" dirty="0" smtClean="0">
                <a:latin typeface="+mn-lt"/>
                <a:cs typeface="+mn-cs"/>
              </a:rPr>
              <a:t>NRCS</a:t>
            </a:r>
            <a:r>
              <a:rPr lang="en-US" kern="0" dirty="0" smtClean="0">
                <a:latin typeface="+mn-lt"/>
                <a:cs typeface="+mn-cs"/>
              </a:rPr>
              <a:t> Programs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cs typeface="+mn-cs"/>
              </a:rPr>
              <a:t>TWDB</a:t>
            </a:r>
            <a:r>
              <a:rPr kumimoji="0" lang="en-US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cs typeface="+mn-cs"/>
              </a:rPr>
              <a:t> Flood Protection Planning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tabLst/>
              <a:defRPr/>
            </a:pPr>
            <a:r>
              <a:rPr lang="en-US" kern="0" baseline="0" dirty="0" smtClean="0">
                <a:latin typeface="+mn-lt"/>
                <a:cs typeface="+mn-cs"/>
              </a:rPr>
              <a:t>Outreach,</a:t>
            </a:r>
            <a:r>
              <a:rPr lang="en-US" kern="0" dirty="0" smtClean="0">
                <a:latin typeface="+mn-lt"/>
                <a:cs typeface="+mn-cs"/>
              </a:rPr>
              <a:t> Training and Continuing Education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cs typeface="+mn-cs"/>
              </a:rPr>
              <a:t>Texas</a:t>
            </a:r>
            <a:r>
              <a:rPr kumimoji="0" lang="en-US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cs typeface="+mn-cs"/>
              </a:rPr>
              <a:t> Water Code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tabLst/>
              <a:defRPr/>
            </a:pPr>
            <a:r>
              <a:rPr lang="en-US" kern="0" baseline="0" dirty="0" smtClean="0">
                <a:latin typeface="+mn-lt"/>
                <a:cs typeface="+mn-cs"/>
              </a:rPr>
              <a:t>FEMA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tabLst/>
              <a:defRPr/>
            </a:pPr>
            <a:r>
              <a:rPr kumimoji="0" lang="en-US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cs typeface="+mn-cs"/>
              </a:rPr>
              <a:t>Substantial Damage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tabLst/>
              <a:defRPr/>
            </a:pPr>
            <a:r>
              <a:rPr lang="en-US" kern="0" baseline="0" dirty="0" smtClean="0">
                <a:latin typeface="+mn-lt"/>
                <a:cs typeface="+mn-cs"/>
              </a:rPr>
              <a:t>Community</a:t>
            </a:r>
            <a:r>
              <a:rPr lang="en-US" kern="0" dirty="0" smtClean="0">
                <a:latin typeface="+mn-lt"/>
                <a:cs typeface="+mn-cs"/>
              </a:rPr>
              <a:t> Rating System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cs typeface="+mn-cs"/>
              </a:rPr>
              <a:t>GIS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tabLst/>
              <a:defRPr/>
            </a:pPr>
            <a:r>
              <a:rPr lang="en-US" kern="0" dirty="0" smtClean="0">
                <a:latin typeface="+mn-lt"/>
                <a:cs typeface="+mn-cs"/>
              </a:rPr>
              <a:t>Historical Flood Data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cs typeface="+mn-cs"/>
              </a:rPr>
              <a:t>CFM Exam 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cs typeface="+mn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295400" y="1213263"/>
            <a:ext cx="3276600" cy="545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tabLst/>
              <a:defRPr/>
            </a:pPr>
            <a:r>
              <a:rPr lang="en-US" kern="0" baseline="0" dirty="0" smtClean="0">
                <a:latin typeface="+mn-lt"/>
                <a:cs typeface="+mn-cs"/>
              </a:rPr>
              <a:t>Modeling</a:t>
            </a:r>
            <a:endParaRPr lang="en-US" kern="0" dirty="0" smtClean="0">
              <a:latin typeface="+mn-lt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cs typeface="+mn-cs"/>
              </a:rPr>
              <a:t>NFIP Regulations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tabLst/>
              <a:defRPr/>
            </a:pPr>
            <a:r>
              <a:rPr lang="en-US" kern="0" dirty="0" smtClean="0">
                <a:latin typeface="+mn-lt"/>
                <a:cs typeface="+mn-cs"/>
              </a:rPr>
              <a:t>Coastal Issues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cs typeface="+mn-cs"/>
              </a:rPr>
              <a:t>Mapping Sources</a:t>
            </a:r>
            <a:endParaRPr kumimoji="0" lang="en-US" b="0" i="0" u="none" strike="noStrike" kern="0" cap="none" spc="0" normalizeH="0" noProof="0" dirty="0" smtClean="0">
              <a:ln>
                <a:noFill/>
              </a:ln>
              <a:effectLst/>
              <a:uLnTx/>
              <a:uFillTx/>
              <a:latin typeface="+mn-lt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tabLst/>
              <a:defRPr/>
            </a:pPr>
            <a:r>
              <a:rPr lang="en-US" kern="0" baseline="0" dirty="0" smtClean="0">
                <a:latin typeface="+mn-lt"/>
                <a:cs typeface="+mn-cs"/>
              </a:rPr>
              <a:t>DFIRMs &amp; FEMA Mapping</a:t>
            </a:r>
            <a:endParaRPr lang="en-US" kern="0" dirty="0" smtClean="0">
              <a:latin typeface="+mn-lt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cs typeface="+mn-cs"/>
              </a:rPr>
              <a:t>Ethics and Floodplain</a:t>
            </a:r>
            <a:r>
              <a:rPr kumimoji="0" lang="en-US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cs typeface="+mn-cs"/>
              </a:rPr>
              <a:t> Management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tabLst/>
              <a:defRPr/>
            </a:pPr>
            <a:r>
              <a:rPr lang="en-US" kern="0" baseline="0" dirty="0" smtClean="0">
                <a:latin typeface="+mn-lt"/>
                <a:cs typeface="+mn-cs"/>
              </a:rPr>
              <a:t>Map Amendments</a:t>
            </a:r>
            <a:r>
              <a:rPr lang="en-US" kern="0" dirty="0" smtClean="0"/>
              <a:t> &amp; Revisions</a:t>
            </a:r>
            <a:endParaRPr lang="en-US" kern="0" dirty="0" smtClean="0">
              <a:latin typeface="+mn-lt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cs typeface="+mn-cs"/>
              </a:rPr>
              <a:t>Elevation Certificates</a:t>
            </a:r>
            <a:endParaRPr kumimoji="0" lang="en-US" b="0" i="0" u="none" strike="noStrike" kern="0" cap="none" spc="0" normalizeH="0" noProof="0" dirty="0" smtClean="0">
              <a:ln>
                <a:noFill/>
              </a:ln>
              <a:effectLst/>
              <a:uLnTx/>
              <a:uFillTx/>
              <a:latin typeface="+mn-lt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tabLst/>
              <a:defRPr/>
            </a:pPr>
            <a:r>
              <a:rPr lang="en-US" kern="0" baseline="0" dirty="0" smtClean="0">
                <a:latin typeface="+mn-lt"/>
                <a:cs typeface="+mn-cs"/>
              </a:rPr>
              <a:t>Local Community Issues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tabLst/>
              <a:defRPr/>
            </a:pPr>
            <a:r>
              <a:rPr kumimoji="0" lang="en-US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cs typeface="+mn-cs"/>
              </a:rPr>
              <a:t>Ordinances &amp; Higher Standards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tabLst/>
              <a:defRPr/>
            </a:pPr>
            <a:r>
              <a:rPr lang="en-US" kern="0" baseline="0" dirty="0" smtClean="0">
                <a:latin typeface="+mn-lt"/>
                <a:cs typeface="+mn-cs"/>
              </a:rPr>
              <a:t>Floodproofing</a:t>
            </a:r>
            <a:endParaRPr lang="en-US" kern="0" dirty="0" smtClean="0">
              <a:latin typeface="+mn-lt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cs typeface="+mn-cs"/>
              </a:rPr>
              <a:t>Stormwater Management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tabLst/>
              <a:defRPr/>
            </a:pPr>
            <a:r>
              <a:rPr lang="en-US" kern="0" dirty="0" smtClean="0">
                <a:latin typeface="+mn-lt"/>
                <a:cs typeface="+mn-cs"/>
              </a:rPr>
              <a:t>Stormwater Utilities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cs typeface="+mn-cs"/>
              </a:rPr>
              <a:t>Environmental Issues 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1247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</TotalTime>
  <Words>508</Words>
  <Application>Microsoft Office PowerPoint</Application>
  <PresentationFormat>On-screen Show (4:3)</PresentationFormat>
  <Paragraphs>125</Paragraphs>
  <Slides>21</Slides>
  <Notes>1</Notes>
  <HiddenSlides>5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Office Theme</vt:lpstr>
      <vt:lpstr>Adobe Acrobat Document</vt:lpstr>
      <vt:lpstr>PowerPoint Presentation</vt:lpstr>
      <vt:lpstr>What is TFMA?</vt:lpstr>
      <vt:lpstr>What is TFMA?</vt:lpstr>
      <vt:lpstr>Certified Floodplain Manager </vt:lpstr>
      <vt:lpstr>TFMA Regions</vt:lpstr>
      <vt:lpstr>PowerPoint Presentation</vt:lpstr>
      <vt:lpstr>TFMA 2016 Annual Report</vt:lpstr>
      <vt:lpstr>PowerPoint Presentation</vt:lpstr>
      <vt:lpstr>TFMA “Ask an Expert”</vt:lpstr>
      <vt:lpstr>Public Outreach</vt:lpstr>
      <vt:lpstr>Public Outreach</vt:lpstr>
      <vt:lpstr>PowerPoint Presentation</vt:lpstr>
      <vt:lpstr>PowerPoint Presentation</vt:lpstr>
      <vt:lpstr>Texas Floodplain  Management Association </vt:lpstr>
      <vt:lpstr>PowerPoint Presentation</vt:lpstr>
      <vt:lpstr>TFMA CFMs</vt:lpstr>
      <vt:lpstr>TFMA Members</vt:lpstr>
      <vt:lpstr>TFMA’s Stormwater Committee</vt:lpstr>
      <vt:lpstr>TFMA Committees</vt:lpstr>
      <vt:lpstr>TFMA’s Stormwater Committee</vt:lpstr>
      <vt:lpstr>TFMA Purpose</vt:lpstr>
    </vt:vector>
  </TitlesOfParts>
  <Company>Halff Associates,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Texas Floodplain  Management Association A family of individuals who are all involved in floodplain management, in some way or another</dc:title>
  <dc:creator>ah1755</dc:creator>
  <cp:lastModifiedBy>Tom Mountz</cp:lastModifiedBy>
  <cp:revision>40</cp:revision>
  <dcterms:created xsi:type="dcterms:W3CDTF">2014-04-09T10:16:29Z</dcterms:created>
  <dcterms:modified xsi:type="dcterms:W3CDTF">2017-05-08T21:20:58Z</dcterms:modified>
</cp:coreProperties>
</file>