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57" r:id="rId3"/>
    <p:sldId id="258" r:id="rId4"/>
    <p:sldId id="270" r:id="rId5"/>
    <p:sldId id="276" r:id="rId6"/>
    <p:sldId id="259" r:id="rId7"/>
    <p:sldId id="271" r:id="rId8"/>
    <p:sldId id="284" r:id="rId9"/>
    <p:sldId id="261" r:id="rId10"/>
    <p:sldId id="263" r:id="rId11"/>
    <p:sldId id="293" r:id="rId12"/>
    <p:sldId id="262" r:id="rId13"/>
    <p:sldId id="277" r:id="rId14"/>
    <p:sldId id="266" r:id="rId15"/>
    <p:sldId id="268" r:id="rId16"/>
    <p:sldId id="274" r:id="rId17"/>
    <p:sldId id="281" r:id="rId18"/>
    <p:sldId id="283" r:id="rId19"/>
    <p:sldId id="272" r:id="rId20"/>
    <p:sldId id="269" r:id="rId21"/>
    <p:sldId id="273" r:id="rId22"/>
    <p:sldId id="287" r:id="rId23"/>
    <p:sldId id="289" r:id="rId24"/>
    <p:sldId id="288" r:id="rId25"/>
    <p:sldId id="290" r:id="rId26"/>
    <p:sldId id="291" r:id="rId27"/>
    <p:sldId id="292" r:id="rId28"/>
    <p:sldId id="278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69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5F8A1E5-5003-48F8-B90F-EBA0040AE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424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8548EF-07C8-4887-A5B7-0FD6CFCB28C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EF4A39-56EC-4226-AF95-47AD59514A6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Left hand the Bi-weekly inspection and left side the after rain events insp. form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449ACE-CAC0-455D-A09D-59F49590EA2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Could be considered as an audit inspection</a:t>
            </a:r>
          </a:p>
          <a:p>
            <a:pPr eaLnBrk="1" hangingPunct="1"/>
            <a:r>
              <a:rPr lang="en-US" altLang="en-US" smtClean="0"/>
              <a:t>Encapsulated question of BMP’s of any project</a:t>
            </a:r>
          </a:p>
          <a:p>
            <a:pPr eaLnBrk="1" hangingPunct="1"/>
            <a:r>
              <a:rPr lang="en-US" altLang="en-US" smtClean="0"/>
              <a:t>On the bottom of this contractor and city inspector sign as a common agree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84E200-DC40-4FD2-973D-11CFC25ADC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249A58-E0E7-486E-8ED6-D87C6780B7C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6267B3-3D2D-43FA-9648-44FEC988971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CB0796-3C23-4B06-8259-C2E5AE91C6F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C6A1A0-174E-4757-A9B2-8820E308A5C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3F6BE2-273B-4DF3-8C1E-BA24C0CBF67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7B66BB-FE36-45B8-8D80-B2948DF51F8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10B1CD-2284-407A-A803-515A00A7814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9FEBB7-370E-46E5-A570-E961A1F475F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81C65-44CA-4F05-9C97-CEA5FD3CC06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CB015-D552-44F7-978E-8E85991FFEE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Superintendent will give documented information of the project to city inspector </a:t>
            </a:r>
          </a:p>
          <a:p>
            <a:pPr eaLnBrk="1" hangingPunct="1"/>
            <a:r>
              <a:rPr lang="en-US" altLang="en-US" smtClean="0"/>
              <a:t>And the basic BMP’s should be placed.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7ADD5A-B7A9-4C4D-A8CC-000032F31B5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the basic components of SW3P</a:t>
            </a:r>
          </a:p>
          <a:p>
            <a:pPr eaLnBrk="1" hangingPunct="1"/>
            <a:r>
              <a:rPr lang="en-US" altLang="en-US" smtClean="0"/>
              <a:t>Controls means structural and non structural measures and are using to prevent erosion and discharges of soil, silt , hazardous waste, litter, construction materials and other harmful substances from entering the storm drain system.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A058AA-B1C2-40CA-AEB7-CD14399DB10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3E932D-3C73-41BC-A5F6-38B1DDE3E3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Is better known as the environmental permit.</a:t>
            </a:r>
          </a:p>
          <a:p>
            <a:pPr eaLnBrk="1" hangingPunct="1"/>
            <a:r>
              <a:rPr lang="en-US" altLang="en-US" smtClean="0"/>
              <a:t>Representative means consultant engineer</a:t>
            </a:r>
          </a:p>
          <a:p>
            <a:pPr eaLnBrk="1" hangingPunct="1"/>
            <a:r>
              <a:rPr lang="en-US" altLang="en-US" smtClean="0"/>
              <a:t>Contractor should be generated its own NOI to obtain the NOT in project more than one acre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A4B2B0-18A2-4AE2-93C0-A07FD2392B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8F978C-3F96-4973-98B7-3B93039998D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9E6705-1AD7-4472-A857-5C0DE5256E4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203254-D5E7-4665-96D0-CEB70AD42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9DD-21BE-4C9B-A950-CCBF8E2D8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FA31-0F1C-4E46-8295-5B6AE11CC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F4C1-8342-42A4-AF10-A6711781D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57AE-2ADE-4CFA-A12A-31522FD86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3C03-C664-428A-85FB-42D1A8060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6492-BE9A-44A4-A2F7-CD46C6919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2322-545E-40B0-9C7C-8DFC19879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EDBC-36E7-4961-B600-DF82923D8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6DBE-0F9B-472C-AC0A-EBE2DF976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B5F2-0CDB-4B47-A60C-675AD725C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18DCC-CB48-41CE-AB0F-B858A5EC4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6598-4161-4D8E-AD1D-94556B899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A43763-D5EE-4479-A627-15D3F75C7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3.doc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5257800"/>
            <a:ext cx="5410200" cy="1066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City of Laredo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991600" cy="243840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alt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TPDES Construction Management at the City of Laredo</a:t>
            </a:r>
            <a:endParaRPr lang="en-US" altLang="en-US" sz="3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3600" b="1" dirty="0" smtClean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</a:t>
            </a:r>
            <a:endParaRPr lang="en-US" altLang="en-US" sz="36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723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400">
              <a:latin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9600" y="3124200"/>
            <a:ext cx="7391400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Ivan Santoyo</a:t>
            </a:r>
          </a:p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Engineering Associate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Environmental Services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Dept.</a:t>
            </a:r>
          </a:p>
        </p:txBody>
      </p:sp>
      <p:pic>
        <p:nvPicPr>
          <p:cNvPr id="3078" name="Picture 6" descr="2011 C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257800"/>
            <a:ext cx="10525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581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Construction Inspection Flow Chart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260350"/>
          <a:ext cx="8178800" cy="692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4" imgW="9909754" imgH="8386486" progId="Word.Document.8">
                  <p:embed/>
                </p:oleObj>
              </mc:Choice>
              <mc:Fallback>
                <p:oleObj name="Document" r:id="rId4" imgW="9909754" imgH="838648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0350"/>
                        <a:ext cx="8178800" cy="692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of Intent (NOI) Posted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268788" cy="650875"/>
          </a:xfrm>
        </p:spPr>
        <p:txBody>
          <a:bodyPr/>
          <a:lstStyle/>
          <a:p>
            <a:r>
              <a:rPr lang="en-US" dirty="0" smtClean="0"/>
              <a:t> Construction &gt;5 acres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CSN small project</a:t>
            </a:r>
            <a:endParaRPr lang="en-US" dirty="0"/>
          </a:p>
        </p:txBody>
      </p:sp>
      <p:pic>
        <p:nvPicPr>
          <p:cNvPr id="7" name="Picture 4" descr="D:\ldeleon\My Pictures\UISD 9th United South grade campus\P1190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54274" name="Picture 2" descr="D:\ldeleon\Previous Computer\LDELEON\My Pictures\100_20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Sample Inspection </a:t>
            </a:r>
            <a:r>
              <a:rPr lang="en-US" altLang="en-US" dirty="0" smtClean="0"/>
              <a:t>Forms</a:t>
            </a:r>
            <a:endParaRPr lang="en-US" altLang="en-US" dirty="0" smtClean="0"/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600200"/>
          <a:ext cx="389096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Document" r:id="rId4" imgW="7056465" imgH="8705448" progId="Word.Document.8">
                  <p:embed/>
                </p:oleObj>
              </mc:Choice>
              <mc:Fallback>
                <p:oleObj name="Document" r:id="rId4" imgW="7056465" imgH="870544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3890963" cy="495300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0263" y="1600200"/>
          <a:ext cx="3884612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Document" r:id="rId6" imgW="7013943" imgH="8944579" progId="Word.Document.8">
                  <p:embed/>
                </p:oleObj>
              </mc:Choice>
              <mc:Fallback>
                <p:oleObj name="Document" r:id="rId6" imgW="7013943" imgH="894457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600200"/>
                        <a:ext cx="3884612" cy="495300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37537" cy="7254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City’s </a:t>
            </a:r>
            <a:r>
              <a:rPr lang="en-US" altLang="en-US" sz="4000" dirty="0" smtClean="0"/>
              <a:t>Construction Inspection Form</a:t>
            </a:r>
            <a:endParaRPr lang="en-US" altLang="en-US" sz="4000" dirty="0" smtClean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01373"/>
              </p:ext>
            </p:extLst>
          </p:nvPr>
        </p:nvGraphicFramePr>
        <p:xfrm>
          <a:off x="2514600" y="1056715"/>
          <a:ext cx="4953000" cy="546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4" imgW="5679190" imgH="8022935" progId="Word.Document.8">
                  <p:embed/>
                </p:oleObj>
              </mc:Choice>
              <mc:Fallback>
                <p:oleObj name="Document" r:id="rId4" imgW="5679190" imgH="802293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56715"/>
                        <a:ext cx="4953000" cy="546286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NOI posted at construction entrances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948113"/>
            <a:ext cx="4038600" cy="2182812"/>
          </a:xfrm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948113"/>
            <a:ext cx="4038600" cy="2182812"/>
          </a:xfrm>
        </p:spPr>
      </p:pic>
      <p:pic>
        <p:nvPicPr>
          <p:cNvPr id="16389" name="Picture 5" descr="different pictures of 2012 4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31938"/>
            <a:ext cx="39624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differents en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002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495800" y="1531938"/>
            <a:ext cx="4191000" cy="2257425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1850" y="341313"/>
            <a:ext cx="7512050" cy="6524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BMP’s </a:t>
            </a:r>
            <a:r>
              <a:rPr lang="en-US" altLang="en-US" sz="3600" dirty="0" smtClean="0"/>
              <a:t>Poor </a:t>
            </a:r>
            <a:r>
              <a:rPr lang="en-US" altLang="en-US" sz="3600" dirty="0" smtClean="0"/>
              <a:t>Housekeeping?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143000"/>
            <a:ext cx="3643313" cy="2109788"/>
          </a:xfrm>
        </p:spPr>
      </p:pic>
      <p:pic>
        <p:nvPicPr>
          <p:cNvPr id="17412" name="Picture 4" descr="lu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6300" y="3330575"/>
            <a:ext cx="3836988" cy="2800350"/>
          </a:xfrm>
        </p:spPr>
      </p:pic>
      <p:pic>
        <p:nvPicPr>
          <p:cNvPr id="17413" name="Picture 5" descr="luis dele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3505200"/>
            <a:ext cx="3733800" cy="2598738"/>
          </a:xfrm>
        </p:spPr>
      </p:pic>
      <p:pic>
        <p:nvPicPr>
          <p:cNvPr id="17414" name="Picture 6" descr="lui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1143000"/>
            <a:ext cx="3732213" cy="2133600"/>
          </a:xfrm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0" y="6491288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90600" y="62484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# Chapter 14 Art., 2, Sec., 14.24 ( nuisance)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594725" y="64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Tracking </a:t>
            </a:r>
            <a:r>
              <a:rPr lang="en-US" altLang="en-US" dirty="0" smtClean="0"/>
              <a:t>sediment </a:t>
            </a:r>
            <a:r>
              <a:rPr lang="en-US" altLang="en-US" dirty="0" smtClean="0"/>
              <a:t>into streets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# 99-O-186 Chapter 24.59 Sec., 4.1 ©</a:t>
            </a:r>
          </a:p>
        </p:txBody>
      </p:sp>
      <p:pic>
        <p:nvPicPr>
          <p:cNvPr id="18437" name="Picture 5" descr="rain event for April 10th0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676400"/>
            <a:ext cx="3427413" cy="2247900"/>
          </a:xfrm>
        </p:spPr>
      </p:pic>
      <p:pic>
        <p:nvPicPr>
          <p:cNvPr id="18438" name="Picture 6" descr="rain event for April 10th00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4191000"/>
            <a:ext cx="3429000" cy="2019300"/>
          </a:xfrm>
        </p:spPr>
      </p:pic>
      <p:pic>
        <p:nvPicPr>
          <p:cNvPr id="18439" name="Picture 7" descr="differents en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D:\ldeleon\My Pictures\Picture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676400"/>
            <a:ext cx="3352800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8366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Windblown waste without control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7013" cy="2182813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9788" y="1600200"/>
            <a:ext cx="4037012" cy="2182813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4953000" y="4114800"/>
            <a:ext cx="3927475" cy="20193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57200" y="3948113"/>
            <a:ext cx="4037013" cy="2182812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smtClean="0"/>
          </a:p>
        </p:txBody>
      </p:sp>
      <p:pic>
        <p:nvPicPr>
          <p:cNvPr id="19463" name="Picture 7" descr="100_3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100_38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100_38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00200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100_38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6764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914400" y="63246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99-O-186 Chapter 24.59 Sec., 4.1 (f)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1019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/>
              <a:t>Mixed Concrete </a:t>
            </a:r>
            <a:r>
              <a:rPr lang="en-US" altLang="en-US" sz="3200" dirty="0" smtClean="0"/>
              <a:t>and </a:t>
            </a:r>
            <a:r>
              <a:rPr lang="en-US" altLang="en-US" sz="3200" dirty="0" smtClean="0"/>
              <a:t>Stone Pebbles draining </a:t>
            </a:r>
            <a:r>
              <a:rPr lang="en-US" altLang="en-US" sz="3200" dirty="0" smtClean="0"/>
              <a:t>into </a:t>
            </a:r>
            <a:r>
              <a:rPr lang="en-US" altLang="en-US" sz="3200" dirty="0" smtClean="0"/>
              <a:t>MS4 </a:t>
            </a:r>
            <a:endParaRPr lang="en-US" altLang="en-US" sz="3200" dirty="0" smtClean="0"/>
          </a:p>
        </p:txBody>
      </p:sp>
      <p:pic>
        <p:nvPicPr>
          <p:cNvPr id="20483" name="Picture 3" descr="new pictures December00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47850"/>
            <a:ext cx="4037013" cy="3624263"/>
          </a:xfrm>
          <a:noFill/>
        </p:spPr>
      </p:pic>
      <p:pic>
        <p:nvPicPr>
          <p:cNvPr id="20484" name="Picture 4" descr="new pictures December00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9788" y="1847850"/>
            <a:ext cx="4037012" cy="3624263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58674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# 99-O-243 Chapter33, Art., IV, Sec. 33-316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0"/>
            <a:ext cx="8077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/>
              <a:t>Construction debris </a:t>
            </a:r>
            <a:r>
              <a:rPr lang="en-US" altLang="en-US" sz="3200" dirty="0" smtClean="0"/>
              <a:t>on </a:t>
            </a:r>
            <a:r>
              <a:rPr lang="en-US" altLang="en-US" sz="3200" dirty="0" smtClean="0"/>
              <a:t>the job site</a:t>
            </a:r>
          </a:p>
        </p:txBody>
      </p:sp>
      <p:pic>
        <p:nvPicPr>
          <p:cNvPr id="21507" name="Picture 3" descr="Lakeside Subdivision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505200"/>
            <a:ext cx="3886200" cy="2555875"/>
          </a:xfrm>
        </p:spPr>
      </p:pic>
      <p:pic>
        <p:nvPicPr>
          <p:cNvPr id="21508" name="Picture 4" descr="pictures shenandoah00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505200"/>
            <a:ext cx="3644900" cy="2544763"/>
          </a:xfrm>
        </p:spPr>
      </p:pic>
      <p:pic>
        <p:nvPicPr>
          <p:cNvPr id="21509" name="Picture 5" descr="TheRiverside Drive Extention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762000"/>
            <a:ext cx="3657600" cy="2482850"/>
          </a:xfrm>
        </p:spPr>
      </p:pic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762000"/>
            <a:ext cx="3927475" cy="2476500"/>
          </a:xfrm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# 99-O-3337 Chapter 33, Art., V, Sec., 33-353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smtClean="0"/>
              <a:t>Environmental Services Department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267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The City of Laredo has one fulltime environmental construction inspector which randomly inspect BMP’s placed in the construction </a:t>
            </a:r>
            <a:r>
              <a:rPr lang="en-US" altLang="en-US" b="1" dirty="0" smtClean="0">
                <a:solidFill>
                  <a:schemeClr val="tx2"/>
                </a:solidFill>
              </a:rPr>
              <a:t>site.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This Program is a </a:t>
            </a:r>
            <a:r>
              <a:rPr lang="en-US" altLang="en-US" b="1" dirty="0" smtClean="0">
                <a:solidFill>
                  <a:schemeClr val="tx2"/>
                </a:solidFill>
              </a:rPr>
              <a:t>requirement </a:t>
            </a:r>
            <a:r>
              <a:rPr lang="en-US" altLang="en-US" b="1" dirty="0" smtClean="0">
                <a:solidFill>
                  <a:schemeClr val="tx2"/>
                </a:solidFill>
              </a:rPr>
              <a:t>of </a:t>
            </a:r>
            <a:r>
              <a:rPr lang="en-US" altLang="en-US" b="1" dirty="0" smtClean="0">
                <a:solidFill>
                  <a:schemeClr val="tx2"/>
                </a:solidFill>
              </a:rPr>
              <a:t>the city’s </a:t>
            </a:r>
            <a:r>
              <a:rPr lang="en-US" altLang="en-US" b="1" dirty="0" smtClean="0">
                <a:solidFill>
                  <a:schemeClr val="tx2"/>
                </a:solidFill>
              </a:rPr>
              <a:t>own Texas Pollutant Discharge Elimination System (TPDES</a:t>
            </a:r>
            <a:r>
              <a:rPr lang="en-US" altLang="en-US" b="1" dirty="0" smtClean="0">
                <a:solidFill>
                  <a:schemeClr val="tx2"/>
                </a:solidFill>
              </a:rPr>
              <a:t>) Permit.</a:t>
            </a:r>
            <a:endParaRPr lang="en-US" alt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Heavy equipment left </a:t>
            </a:r>
            <a:r>
              <a:rPr lang="en-US" altLang="en-US" dirty="0" smtClean="0"/>
              <a:t>on job </a:t>
            </a:r>
            <a:r>
              <a:rPr lang="en-US" altLang="en-US" dirty="0" smtClean="0"/>
              <a:t>site </a:t>
            </a:r>
            <a:r>
              <a:rPr lang="en-US" altLang="en-US" dirty="0" smtClean="0"/>
              <a:t>(Junked </a:t>
            </a:r>
            <a:r>
              <a:rPr lang="en-US" altLang="en-US" dirty="0" smtClean="0"/>
              <a:t>Vehicles)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4038600" cy="2182813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600200"/>
            <a:ext cx="4038600" cy="2182813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3948113"/>
            <a:ext cx="4038600" cy="2182812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3948113"/>
            <a:ext cx="4038600" cy="2182812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90600" y="6324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Ordinance violation # Chapter 14 Art., 2 Sec.14.24 (Junk vehicles)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00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Erosion Problems</a:t>
            </a:r>
          </a:p>
        </p:txBody>
      </p:sp>
      <p:pic>
        <p:nvPicPr>
          <p:cNvPr id="23555" name="Picture 3" descr="pictures from inspections0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352800"/>
            <a:ext cx="3671888" cy="2819400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5867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City violation # 99-O-186 Chapter 24.59 Sec., 4.1 </a:t>
            </a:r>
          </a:p>
        </p:txBody>
      </p:sp>
      <p:pic>
        <p:nvPicPr>
          <p:cNvPr id="23557" name="Picture 5" descr="Riverbank exten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2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ifferent pics of Month of May, 2013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14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ifferent pics of Month of May, 2013 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914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 Best Management Practices; silt fence </a:t>
            </a:r>
            <a:r>
              <a:rPr lang="en-US" altLang="en-US" sz="4000" dirty="0" smtClean="0"/>
              <a:t>not properly installed</a:t>
            </a:r>
            <a:r>
              <a:rPr lang="en-US" altLang="en-US" sz="4000" dirty="0" smtClean="0"/>
              <a:t>.</a:t>
            </a:r>
          </a:p>
        </p:txBody>
      </p:sp>
      <p:pic>
        <p:nvPicPr>
          <p:cNvPr id="24579" name="Picture 3" descr="DSC02574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8513" y="1600200"/>
            <a:ext cx="4035425" cy="2209800"/>
          </a:xfrm>
        </p:spPr>
      </p:pic>
      <p:pic>
        <p:nvPicPr>
          <p:cNvPr id="24580" name="Picture 4" descr="Photos from week April 2004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3836988" cy="2182813"/>
          </a:xfrm>
        </p:spPr>
      </p:pic>
      <p:pic>
        <p:nvPicPr>
          <p:cNvPr id="24581" name="Picture 5" descr="Rainfall August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962400"/>
            <a:ext cx="3733800" cy="2362200"/>
          </a:xfrm>
        </p:spPr>
      </p:pic>
      <p:pic>
        <p:nvPicPr>
          <p:cNvPr id="24582" name="Picture 6" descr="100_27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038600"/>
            <a:ext cx="3962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STABILIZING DETENTION POND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5604" name="Picture 4" descr="Recent pictures November, 2012 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Recent pictures November, 2012 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886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Recent pictures November, 2012 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Recent pictures November, 2012 5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Construction in project less than 5.0 acres and more than 1.0 acre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Most of projects are commercial, apartments complex and warehouses.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Projects are reviewed for plan review staff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Environmental issues are considered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The storm water pollution prevention package must be submitted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The </a:t>
            </a:r>
            <a:r>
              <a:rPr lang="en-US" altLang="en-US" sz="2800" dirty="0" smtClean="0"/>
              <a:t>Construction Site Notice </a:t>
            </a:r>
            <a:r>
              <a:rPr lang="en-US" altLang="en-US" sz="2800" dirty="0" smtClean="0"/>
              <a:t>(CSN</a:t>
            </a:r>
            <a:r>
              <a:rPr lang="en-US" altLang="en-US" sz="2800" dirty="0" smtClean="0"/>
              <a:t>) is </a:t>
            </a:r>
            <a:r>
              <a:rPr lang="en-US" altLang="en-US" sz="2800" dirty="0" smtClean="0"/>
              <a:t>required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An environmental inspection is conducted to verify if potential pollutants exist, (e.g. const. entrance, dust control, etc.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Most common problems in small construction sites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pic>
        <p:nvPicPr>
          <p:cNvPr id="27652" name="Picture 4" descr="Recent pictures November, 2012 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Recent pictures November, 2012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763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Recent pictures November, 2012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Walt Mart at San Isidro Subdivision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Most common problems in small construction sites</a:t>
            </a:r>
          </a:p>
        </p:txBody>
      </p:sp>
      <p:pic>
        <p:nvPicPr>
          <p:cNvPr id="28675" name="Picture 3" descr="pics of small const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ics of small const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ics of small const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ics of small const 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0386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BMP’s in the earthen channel</a:t>
            </a:r>
            <a:endParaRPr lang="en-US" dirty="0"/>
          </a:p>
        </p:txBody>
      </p:sp>
      <p:pic>
        <p:nvPicPr>
          <p:cNvPr id="53250" name="Picture 2" descr="D:\ldeleon\My Pictures\UISD Transportation Facility\P11003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2189163"/>
          </a:xfrm>
          <a:prstGeom prst="rect">
            <a:avLst/>
          </a:prstGeom>
          <a:noFill/>
        </p:spPr>
      </p:pic>
      <p:pic>
        <p:nvPicPr>
          <p:cNvPr id="53251" name="Picture 3" descr="D:\ldeleon\My Pictures\UISD Transportation Facility\P11003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2189163"/>
          </a:xfrm>
          <a:prstGeom prst="rect">
            <a:avLst/>
          </a:prstGeom>
          <a:noFill/>
        </p:spPr>
      </p:pic>
      <p:pic>
        <p:nvPicPr>
          <p:cNvPr id="53252" name="Picture 4" descr="D:\ldeleon\My Pictures\SINE Phase 11\Earthen channel at SINE Phase 11 00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41763"/>
            <a:ext cx="4038600" cy="2189162"/>
          </a:xfrm>
          <a:prstGeom prst="rect">
            <a:avLst/>
          </a:prstGeom>
          <a:noFill/>
        </p:spPr>
      </p:pic>
      <p:pic>
        <p:nvPicPr>
          <p:cNvPr id="53253" name="Picture 5" descr="D:\ldeleon\My Pictures\SINE Phase 11\Earthen channel at SINE Phase 11 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3733800" cy="21891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3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Questions?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438400" y="56388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isantoyo@ci.laredo.tx.us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298" name="Picture 2" descr="D:\ldeleon\My Pictures\LOS LU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5791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7286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/>
              <a:t>When the inspector goes to a site for the first time, what </a:t>
            </a:r>
            <a:r>
              <a:rPr lang="en-US" altLang="en-US" sz="2000" b="1" dirty="0" smtClean="0"/>
              <a:t>will he </a:t>
            </a:r>
            <a:r>
              <a:rPr lang="en-US" altLang="en-US" sz="2000" b="1" dirty="0" smtClean="0"/>
              <a:t>inspect?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07350" cy="480060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Inspector will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schedule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a meeting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with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the construction  superintendent.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Inspector will examine the site’s notice of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intent     (NOI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Inspector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will check the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SW3P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for all required elements such as certification, inspection reports and site description for erosion and sediment controls.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The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SW3P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must be available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onsite.  It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must be available at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the construction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site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vehicle.</a:t>
            </a:r>
            <a:endParaRPr lang="en-US" altLang="en-US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The SWPPP shall describe and ensure the implementation of best management practices (BMP).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chemeClr val="tx2"/>
                </a:solidFill>
              </a:rPr>
              <a:t>BMP’s are placed to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reduce the pollutants in the storm water discharges associated with the construction site.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Components of </a:t>
            </a:r>
            <a:r>
              <a:rPr lang="en-US" altLang="en-US" sz="4000" dirty="0" smtClean="0"/>
              <a:t>SW3P </a:t>
            </a:r>
            <a:r>
              <a:rPr lang="en-US" altLang="en-US" sz="4000" dirty="0" smtClean="0"/>
              <a:t>package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Site / Project Information (The plan)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The Notice of Intent (NOI) &gt; 5.0 acres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The Construction Site Notice (CSN)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Areas disturbed &gt;1.0  but &lt; 5.0 acres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Controls (Best Management Practices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-BMP’s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Inspections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Maintenance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Record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Keeping (3 years)</a:t>
            </a:r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File The Notice of Termination (NOT)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City </a:t>
            </a:r>
            <a:r>
              <a:rPr lang="en-US" altLang="en-US" dirty="0" smtClean="0"/>
              <a:t>Site Inspections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7350" cy="50292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The City of Laredo inspects construction sites to ensure compliance with the city ordinances (2012-O-101 Chapter 24.59)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The site is subject to inspection from onset of construction until final </a:t>
            </a:r>
            <a:r>
              <a:rPr lang="en-US" altLang="en-US" sz="2800" dirty="0" smtClean="0">
                <a:solidFill>
                  <a:schemeClr val="tx2"/>
                </a:solidFill>
              </a:rPr>
              <a:t>completion ( 75% soil stabilization followed by NOT Submittal)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Company Construction Superintendent is responsible </a:t>
            </a:r>
            <a:r>
              <a:rPr lang="en-US" altLang="en-US" sz="2800" dirty="0" smtClean="0">
                <a:solidFill>
                  <a:schemeClr val="tx2"/>
                </a:solidFill>
              </a:rPr>
              <a:t>to conduct </a:t>
            </a:r>
            <a:r>
              <a:rPr lang="en-US" altLang="en-US" sz="2800" dirty="0" smtClean="0">
                <a:solidFill>
                  <a:schemeClr val="tx2"/>
                </a:solidFill>
              </a:rPr>
              <a:t>self inspections </a:t>
            </a:r>
            <a:r>
              <a:rPr lang="en-US" altLang="en-US" sz="2800" dirty="0" smtClean="0">
                <a:solidFill>
                  <a:schemeClr val="tx2"/>
                </a:solidFill>
              </a:rPr>
              <a:t>and provide documentation to city inspector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NOI General Permit &gt; 5.0 Acres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City inspector will check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site posting of NOI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SW3P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near of construction entrance.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The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TPDES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number for the project or a copy of NOI if a permit number has not yet been assigned.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The name and telephone number of a local contact person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A brief description of the project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The location of the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SW3P</a:t>
            </a:r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Name of Receiving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Water</a:t>
            </a:r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chemeClr val="tx2"/>
                </a:solidFill>
              </a:rPr>
              <a:t>Certification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with printed name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&amp;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signature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by developer or his/her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representative</a:t>
            </a:r>
            <a:endParaRPr lang="en-US" alt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Violations and </a:t>
            </a:r>
            <a:r>
              <a:rPr lang="en-US" altLang="en-US" dirty="0" smtClean="0"/>
              <a:t>Fines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7350" cy="518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City of Laredo Ordinance 2012-O-101 Chapter 24.59 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Storm Water Management Ordinance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Temporary erosion and sediment control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General requirements Section 4.1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Fines are applicable in the municipal court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tx2"/>
                </a:solidFill>
              </a:rPr>
              <a:t>Fines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from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$500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- $2,000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for non- compliance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 City ordinance most common violations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No submittal of NOI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Tracking sediments into streets.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No silt fence barrier on stepped lots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Lack of windblown dust control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Uncontained windblown solid waste at the </a:t>
            </a:r>
            <a:r>
              <a:rPr lang="en-US" altLang="en-US" dirty="0" smtClean="0"/>
              <a:t>construction site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Paints and solvents </a:t>
            </a:r>
            <a:r>
              <a:rPr lang="en-US" altLang="en-US" dirty="0" smtClean="0"/>
              <a:t>out of designated covered area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Conclusion of the inspection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12150" cy="510540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The inspector </a:t>
            </a:r>
            <a:r>
              <a:rPr lang="en-US" altLang="en-US" sz="2800" dirty="0" smtClean="0">
                <a:solidFill>
                  <a:schemeClr val="tx2"/>
                </a:solidFill>
              </a:rPr>
              <a:t>explains </a:t>
            </a:r>
            <a:r>
              <a:rPr lang="en-US" altLang="en-US" sz="2800" dirty="0" smtClean="0">
                <a:solidFill>
                  <a:schemeClr val="tx2"/>
                </a:solidFill>
              </a:rPr>
              <a:t>to the construction  site superintendent  where the areas  </a:t>
            </a:r>
            <a:r>
              <a:rPr lang="en-US" altLang="en-US" sz="2800" dirty="0" smtClean="0">
                <a:solidFill>
                  <a:schemeClr val="tx2"/>
                </a:solidFill>
              </a:rPr>
              <a:t>need improvement.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Written </a:t>
            </a:r>
            <a:r>
              <a:rPr lang="en-US" altLang="en-US" sz="2800" dirty="0" smtClean="0">
                <a:solidFill>
                  <a:schemeClr val="tx2"/>
                </a:solidFill>
              </a:rPr>
              <a:t>warning </a:t>
            </a:r>
            <a:r>
              <a:rPr lang="en-US" altLang="en-US" sz="2800" dirty="0" smtClean="0">
                <a:solidFill>
                  <a:schemeClr val="tx2"/>
                </a:solidFill>
              </a:rPr>
              <a:t>issued </a:t>
            </a:r>
            <a:r>
              <a:rPr lang="en-US" altLang="en-US" sz="2800" dirty="0" smtClean="0">
                <a:solidFill>
                  <a:schemeClr val="tx2"/>
                </a:solidFill>
              </a:rPr>
              <a:t>to the  site superintendent </a:t>
            </a:r>
            <a:r>
              <a:rPr lang="en-US" altLang="en-US" sz="2800" dirty="0" smtClean="0">
                <a:solidFill>
                  <a:schemeClr val="tx2"/>
                </a:solidFill>
              </a:rPr>
              <a:t>for site compliance.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Follow-up </a:t>
            </a:r>
            <a:r>
              <a:rPr lang="en-US" altLang="en-US" sz="2800" dirty="0" smtClean="0">
                <a:solidFill>
                  <a:schemeClr val="tx2"/>
                </a:solidFill>
              </a:rPr>
              <a:t>inspection will be conducted </a:t>
            </a:r>
            <a:r>
              <a:rPr lang="en-US" altLang="en-US" sz="2800" dirty="0" smtClean="0">
                <a:solidFill>
                  <a:schemeClr val="tx2"/>
                </a:solidFill>
              </a:rPr>
              <a:t>within a certain </a:t>
            </a:r>
            <a:r>
              <a:rPr lang="en-US" altLang="en-US" sz="2800" dirty="0" smtClean="0">
                <a:solidFill>
                  <a:schemeClr val="tx2"/>
                </a:solidFill>
              </a:rPr>
              <a:t>time </a:t>
            </a:r>
            <a:r>
              <a:rPr lang="en-US" altLang="en-US" sz="2800" dirty="0" smtClean="0">
                <a:solidFill>
                  <a:schemeClr val="tx2"/>
                </a:solidFill>
              </a:rPr>
              <a:t>to </a:t>
            </a:r>
            <a:r>
              <a:rPr lang="en-US" altLang="en-US" sz="2800" dirty="0" smtClean="0">
                <a:solidFill>
                  <a:schemeClr val="tx2"/>
                </a:solidFill>
              </a:rPr>
              <a:t>be in compliance, generally </a:t>
            </a:r>
            <a:r>
              <a:rPr lang="en-US" altLang="en-US" sz="2800" dirty="0" smtClean="0">
                <a:solidFill>
                  <a:schemeClr val="tx2"/>
                </a:solidFill>
              </a:rPr>
              <a:t>a </a:t>
            </a:r>
            <a:r>
              <a:rPr lang="en-US" altLang="en-US" sz="2800" dirty="0" smtClean="0">
                <a:solidFill>
                  <a:schemeClr val="tx2"/>
                </a:solidFill>
              </a:rPr>
              <a:t>week to ten days.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With mayor violations, the </a:t>
            </a:r>
            <a:r>
              <a:rPr lang="en-US" altLang="en-US" sz="2800" dirty="0" smtClean="0">
                <a:solidFill>
                  <a:schemeClr val="tx2"/>
                </a:solidFill>
              </a:rPr>
              <a:t>inspector may issue a citation which carries a civil fine </a:t>
            </a:r>
            <a:r>
              <a:rPr lang="en-US" altLang="en-US" sz="2800" dirty="0" smtClean="0">
                <a:solidFill>
                  <a:schemeClr val="tx2"/>
                </a:solidFill>
              </a:rPr>
              <a:t>of $500 </a:t>
            </a:r>
            <a:r>
              <a:rPr lang="en-US" altLang="en-US" sz="2800" dirty="0" smtClean="0">
                <a:solidFill>
                  <a:schemeClr val="tx2"/>
                </a:solidFill>
              </a:rPr>
              <a:t>per day per </a:t>
            </a:r>
            <a:r>
              <a:rPr lang="en-US" altLang="en-US" sz="2800" dirty="0" smtClean="0">
                <a:solidFill>
                  <a:schemeClr val="tx2"/>
                </a:solidFill>
              </a:rPr>
              <a:t>violation. </a:t>
            </a:r>
            <a:endParaRPr lang="en-US" alt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4/20/2006 1:57:06 PM&quot;&gt;&lt;Slide id=&quot;280&quot; dur=&quot;1.266&quot;/&gt;&lt;Slide id=&quot;267&quot; dur=&quot;.094&quot;/&gt;&lt;Slide id=&quot;257&quot; dur=&quot;.5&quot;/&gt;&lt;Slide id=&quot;258&quot; dur=&quot;.171&quot;/&gt;&lt;Slide id=&quot;270&quot; dur=&quot;.172&quot;/&gt;&lt;Slide id=&quot;259&quot; dur=&quot;.297&quot;/&gt;&lt;Slide id=&quot;264&quot; dur=&quot;.203&quot;/&gt;&lt;Slide id=&quot;266&quot; dur=&quot;.157&quot;/&gt;&lt;Slide id=&quot;263&quot; dur=&quot;.171&quot;/&gt;&lt;Slide id=&quot;268&quot; dur=&quot;.188&quot;/&gt;&lt;Slide id=&quot;269&quot; dur=&quot;.5&quot;/&gt;&lt;Slide id=&quot;272&quot; dur=&quot;.328&quot;/&gt;&lt;Slide id=&quot;273&quot; dur=&quot;.281&quot;/&gt;&lt;Slide id=&quot;274&quot; dur=&quot;.485&quot;/&gt;&lt;Slide id=&quot;262&quot; dur=&quot;.578&quot;/&gt;&lt;Slide id=&quot;277&quot; dur=&quot;.531&quot;/&gt;&lt;Slide id=&quot;276&quot; dur=&quot;.687&quot;/&gt;&lt;Slide id=&quot;261&quot; dur=&quot;.532&quot;/&gt;&lt;Slide id=&quot;271&quot; dur=&quot;.546&quot;/&gt;&lt;Slide id=&quot;279&quot; dur=&quot;.579&quot;/&gt;&lt;Slide id=&quot;278&quot; dur=&quot;.578&quot;/&gt;&lt;Slide id=&quot;281&quot; dur=&quot;.453&quot;/&gt;&lt;Slide id=&quot;282&quot; dur=&quot;.703&quot;/&gt;&lt;Slide id=&quot;283&quot; dur=&quot;1.515&quot;/&gt;&lt;/Timings&gt;&lt;Timings time=&quot;4/20/2006 9:00:00 AM&quot;&gt;&lt;Slide id=&quot;280&quot; dur=&quot;1.968&quot;/&gt;&lt;Slide id=&quot;267&quot; dur=&quot;.594&quot;/&gt;&lt;Slide id=&quot;257&quot; dur=&quot;.234&quot;/&gt;&lt;Slide id=&quot;258&quot; dur=&quot;3.828&quot;/&gt;&lt;/Timings&gt;&lt;/WMTools&gt;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10426</TotalTime>
  <Words>951</Words>
  <Application>Microsoft Office PowerPoint</Application>
  <PresentationFormat>On-screen Show (4:3)</PresentationFormat>
  <Paragraphs>124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Globe</vt:lpstr>
      <vt:lpstr>Document</vt:lpstr>
      <vt:lpstr>Microsoft Word 97 - 2003 Document</vt:lpstr>
      <vt:lpstr>City of Laredo </vt:lpstr>
      <vt:lpstr>Environmental Services Department</vt:lpstr>
      <vt:lpstr>When the inspector goes to a site for the first time, what will he inspect?</vt:lpstr>
      <vt:lpstr>Components of SW3P package</vt:lpstr>
      <vt:lpstr>City Site Inspections</vt:lpstr>
      <vt:lpstr>NOI General Permit &gt; 5.0 Acres</vt:lpstr>
      <vt:lpstr>Violations and Fines</vt:lpstr>
      <vt:lpstr> City ordinance most common violations</vt:lpstr>
      <vt:lpstr>Conclusion of the inspection </vt:lpstr>
      <vt:lpstr>Construction Inspection Flow Chart</vt:lpstr>
      <vt:lpstr>Notice of Intent (NOI) Posted</vt:lpstr>
      <vt:lpstr>Sample Inspection Forms</vt:lpstr>
      <vt:lpstr>City’s Construction Inspection Form</vt:lpstr>
      <vt:lpstr>NOI posted at construction entrances</vt:lpstr>
      <vt:lpstr>BMP’s Poor Housekeeping?</vt:lpstr>
      <vt:lpstr>Tracking sediment into streets</vt:lpstr>
      <vt:lpstr>Windblown waste without control</vt:lpstr>
      <vt:lpstr>Mixed Concrete and Stone Pebbles draining into MS4 </vt:lpstr>
      <vt:lpstr>Construction debris on the job site</vt:lpstr>
      <vt:lpstr>Heavy equipment left on job site (Junked Vehicles)</vt:lpstr>
      <vt:lpstr>Erosion Problems</vt:lpstr>
      <vt:lpstr> Best Management Practices; silt fence not properly installed.</vt:lpstr>
      <vt:lpstr>STABILIZING DETENTION POND</vt:lpstr>
      <vt:lpstr>Construction in project less than 5.0 acres and more than 1.0 acre</vt:lpstr>
      <vt:lpstr>Most common problems in small construction sites</vt:lpstr>
      <vt:lpstr>Most common problems in small construction sites</vt:lpstr>
      <vt:lpstr>BMP’s in the earthen channel</vt:lpstr>
      <vt:lpstr>Questions?</vt:lpstr>
    </vt:vector>
  </TitlesOfParts>
  <Company>City of Laredo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Laredo  Environmental Services Department</dc:title>
  <dc:creator>Luis de Leon</dc:creator>
  <cp:lastModifiedBy>Leticia Benavides</cp:lastModifiedBy>
  <cp:revision>64</cp:revision>
  <cp:lastPrinted>2017-05-23T21:47:51Z</cp:lastPrinted>
  <dcterms:created xsi:type="dcterms:W3CDTF">2013-07-25T21:00:02Z</dcterms:created>
  <dcterms:modified xsi:type="dcterms:W3CDTF">2017-05-23T22:21:09Z</dcterms:modified>
</cp:coreProperties>
</file>