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305" r:id="rId2"/>
    <p:sldId id="257" r:id="rId3"/>
    <p:sldId id="262" r:id="rId4"/>
    <p:sldId id="263" r:id="rId5"/>
    <p:sldId id="258" r:id="rId6"/>
    <p:sldId id="274" r:id="rId7"/>
    <p:sldId id="259" r:id="rId8"/>
    <p:sldId id="260" r:id="rId9"/>
    <p:sldId id="306" r:id="rId10"/>
    <p:sldId id="318" r:id="rId11"/>
    <p:sldId id="293" r:id="rId12"/>
    <p:sldId id="291" r:id="rId13"/>
    <p:sldId id="296" r:id="rId14"/>
    <p:sldId id="307" r:id="rId15"/>
    <p:sldId id="277" r:id="rId16"/>
    <p:sldId id="311" r:id="rId17"/>
    <p:sldId id="304" r:id="rId18"/>
    <p:sldId id="283" r:id="rId19"/>
    <p:sldId id="279" r:id="rId20"/>
    <p:sldId id="280" r:id="rId21"/>
    <p:sldId id="285" r:id="rId22"/>
    <p:sldId id="282" r:id="rId23"/>
    <p:sldId id="287" r:id="rId24"/>
    <p:sldId id="288" r:id="rId25"/>
    <p:sldId id="317" r:id="rId26"/>
    <p:sldId id="302" r:id="rId27"/>
    <p:sldId id="312" r:id="rId28"/>
    <p:sldId id="264" r:id="rId29"/>
    <p:sldId id="315" r:id="rId30"/>
    <p:sldId id="299" r:id="rId31"/>
    <p:sldId id="275" r:id="rId32"/>
    <p:sldId id="268" r:id="rId33"/>
    <p:sldId id="313" r:id="rId34"/>
    <p:sldId id="308" r:id="rId35"/>
    <p:sldId id="310" r:id="rId36"/>
    <p:sldId id="309" r:id="rId37"/>
    <p:sldId id="294" r:id="rId38"/>
    <p:sldId id="267" r:id="rId39"/>
    <p:sldId id="31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727"/>
    <a:srgbClr val="8E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291" autoAdjust="0"/>
  </p:normalViewPr>
  <p:slideViewPr>
    <p:cSldViewPr snapToGrid="0">
      <p:cViewPr>
        <p:scale>
          <a:sx n="66" d="100"/>
          <a:sy n="66" d="100"/>
        </p:scale>
        <p:origin x="696"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7168"/>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NDA\Desktop\20th%20WQMPC\Y&#305;llar&#305;%20G&#246;re%20N&#252;fu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NDA\Desktop\20th%20WQMPC\TR%20Sera%20Gaz&#305;%20Emisyonlar&#3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NDA\Desktop\20th%20WQMPC\Afad%20Seller-R0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NDA\Desktop\20th%20WQMPC\Afad%20Seller-R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NDA\Desktop\20th%20WQMPC\Kurakl&#305;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NDA\Desktop\20th%20WQMPC\Kurakl&#305;k.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Sayfa1!$A$2</c:f>
              <c:strCache>
                <c:ptCount val="1"/>
                <c:pt idx="0">
                  <c:v>Toplam-Total</c:v>
                </c:pt>
              </c:strCache>
            </c:strRef>
          </c:tx>
          <c:spPr>
            <a:solidFill>
              <a:schemeClr val="accent1"/>
            </a:solidFill>
            <a:ln>
              <a:noFill/>
            </a:ln>
            <a:effectLst/>
          </c:spPr>
          <c:invertIfNegative val="0"/>
          <c:cat>
            <c:numRef>
              <c:f>Sayfa1!$B$1:$S$1</c:f>
              <c:numCache>
                <c:formatCode>0</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Sayfa1!$B$2:$S$2</c:f>
              <c:numCache>
                <c:formatCode>###\ ###\ ###</c:formatCode>
                <c:ptCount val="18"/>
                <c:pt idx="0">
                  <c:v>64729501</c:v>
                </c:pt>
                <c:pt idx="1">
                  <c:v>65603160.000000022</c:v>
                </c:pt>
                <c:pt idx="2">
                  <c:v>66401851.000000015</c:v>
                </c:pt>
                <c:pt idx="3">
                  <c:v>67187250.999999985</c:v>
                </c:pt>
                <c:pt idx="4">
                  <c:v>68010215.000000045</c:v>
                </c:pt>
                <c:pt idx="5">
                  <c:v>68860538.99999997</c:v>
                </c:pt>
                <c:pt idx="6">
                  <c:v>69729966.99999997</c:v>
                </c:pt>
                <c:pt idx="7">
                  <c:v>70586256</c:v>
                </c:pt>
                <c:pt idx="8">
                  <c:v>71517100</c:v>
                </c:pt>
                <c:pt idx="9">
                  <c:v>72561312</c:v>
                </c:pt>
                <c:pt idx="10">
                  <c:v>73722988</c:v>
                </c:pt>
                <c:pt idx="11">
                  <c:v>74724269</c:v>
                </c:pt>
                <c:pt idx="12">
                  <c:v>75627384</c:v>
                </c:pt>
                <c:pt idx="13">
                  <c:v>76667864</c:v>
                </c:pt>
                <c:pt idx="14">
                  <c:v>77695904</c:v>
                </c:pt>
                <c:pt idx="15">
                  <c:v>78741053</c:v>
                </c:pt>
                <c:pt idx="16">
                  <c:v>79814871</c:v>
                </c:pt>
                <c:pt idx="17">
                  <c:v>80810525</c:v>
                </c:pt>
              </c:numCache>
            </c:numRef>
          </c:val>
          <c:extLst>
            <c:ext xmlns:c16="http://schemas.microsoft.com/office/drawing/2014/chart" uri="{C3380CC4-5D6E-409C-BE32-E72D297353CC}">
              <c16:uniqueId val="{00000000-5E75-4A2D-93B1-1450ED97D564}"/>
            </c:ext>
          </c:extLst>
        </c:ser>
        <c:dLbls>
          <c:showLegendKey val="0"/>
          <c:showVal val="0"/>
          <c:showCatName val="0"/>
          <c:showSerName val="0"/>
          <c:showPercent val="0"/>
          <c:showBubbleSize val="0"/>
        </c:dLbls>
        <c:gapWidth val="219"/>
        <c:overlap val="-27"/>
        <c:axId val="1867371920"/>
        <c:axId val="1806155216"/>
      </c:barChart>
      <c:catAx>
        <c:axId val="18673719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6155216"/>
        <c:crosses val="autoZero"/>
        <c:auto val="1"/>
        <c:lblAlgn val="ctr"/>
        <c:lblOffset val="100"/>
        <c:noMultiLvlLbl val="0"/>
      </c:catAx>
      <c:valAx>
        <c:axId val="1806155216"/>
        <c:scaling>
          <c:orientation val="minMax"/>
          <c:min val="50000000"/>
        </c:scaling>
        <c:delete val="0"/>
        <c:axPos val="l"/>
        <c:majorGridlines>
          <c:spPr>
            <a:ln w="9525" cap="flat" cmpd="sng" algn="ctr">
              <a:solidFill>
                <a:schemeClr val="tx1">
                  <a:lumMod val="15000"/>
                  <a:lumOff val="85000"/>
                </a:schemeClr>
              </a:solidFill>
              <a:round/>
            </a:ln>
            <a:effectLst/>
          </c:spPr>
        </c:majorGridlines>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6737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Sayfa1!$B$4</c:f>
              <c:strCache>
                <c:ptCount val="1"/>
                <c:pt idx="0">
                  <c:v>
Total</c:v>
                </c:pt>
              </c:strCache>
            </c:strRef>
          </c:tx>
          <c:spPr>
            <a:solidFill>
              <a:schemeClr val="accent1"/>
            </a:solidFill>
            <a:ln>
              <a:noFill/>
            </a:ln>
            <a:effectLst/>
          </c:spPr>
          <c:invertIfNegative val="0"/>
          <c:cat>
            <c:numRef>
              <c:f>Sayfa1!$A$5:$A$31</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Sayfa1!$B$5:$B$31</c:f>
              <c:numCache>
                <c:formatCode>0.0</c:formatCode>
                <c:ptCount val="27"/>
                <c:pt idx="0">
                  <c:v>210.7147275934426</c:v>
                </c:pt>
                <c:pt idx="1">
                  <c:v>218.74814965971166</c:v>
                </c:pt>
                <c:pt idx="2">
                  <c:v>224.70005397119502</c:v>
                </c:pt>
                <c:pt idx="3">
                  <c:v>233.3521780733671</c:v>
                </c:pt>
                <c:pt idx="4">
                  <c:v>227.55393457826088</c:v>
                </c:pt>
                <c:pt idx="5">
                  <c:v>242.19462151880484</c:v>
                </c:pt>
                <c:pt idx="6">
                  <c:v>261.16532315291647</c:v>
                </c:pt>
                <c:pt idx="7">
                  <c:v>272.64713191543956</c:v>
                </c:pt>
                <c:pt idx="8">
                  <c:v>274.49570299280242</c:v>
                </c:pt>
                <c:pt idx="9">
                  <c:v>272.12090766302981</c:v>
                </c:pt>
                <c:pt idx="10">
                  <c:v>293.494154715945</c:v>
                </c:pt>
                <c:pt idx="11">
                  <c:v>274.40258201115915</c:v>
                </c:pt>
                <c:pt idx="12">
                  <c:v>280.82048123655949</c:v>
                </c:pt>
                <c:pt idx="13">
                  <c:v>300.34941678394824</c:v>
                </c:pt>
                <c:pt idx="14">
                  <c:v>311.22168527988254</c:v>
                </c:pt>
                <c:pt idx="15">
                  <c:v>332.65416168470415</c:v>
                </c:pt>
                <c:pt idx="16">
                  <c:v>356.82267260041186</c:v>
                </c:pt>
                <c:pt idx="17">
                  <c:v>390.45797024187067</c:v>
                </c:pt>
                <c:pt idx="18">
                  <c:v>387.91314816102124</c:v>
                </c:pt>
                <c:pt idx="19">
                  <c:v>395.86742651413783</c:v>
                </c:pt>
                <c:pt idx="20">
                  <c:v>402.56368565916733</c:v>
                </c:pt>
                <c:pt idx="21">
                  <c:v>431.4070212158324</c:v>
                </c:pt>
                <c:pt idx="22">
                  <c:v>445.63147687404694</c:v>
                </c:pt>
                <c:pt idx="23">
                  <c:v>438.98169518221528</c:v>
                </c:pt>
                <c:pt idx="24">
                  <c:v>451.80867366492078</c:v>
                </c:pt>
                <c:pt idx="25">
                  <c:v>469.93043819588121</c:v>
                </c:pt>
                <c:pt idx="26">
                  <c:v>496.0673562952515</c:v>
                </c:pt>
              </c:numCache>
            </c:numRef>
          </c:val>
          <c:extLst>
            <c:ext xmlns:c16="http://schemas.microsoft.com/office/drawing/2014/chart" uri="{C3380CC4-5D6E-409C-BE32-E72D297353CC}">
              <c16:uniqueId val="{00000000-B88E-4951-AF33-D7E9EE8569DE}"/>
            </c:ext>
          </c:extLst>
        </c:ser>
        <c:dLbls>
          <c:showLegendKey val="0"/>
          <c:showVal val="0"/>
          <c:showCatName val="0"/>
          <c:showSerName val="0"/>
          <c:showPercent val="0"/>
          <c:showBubbleSize val="0"/>
        </c:dLbls>
        <c:gapWidth val="219"/>
        <c:overlap val="-27"/>
        <c:axId val="461473328"/>
        <c:axId val="196622304"/>
      </c:barChart>
      <c:catAx>
        <c:axId val="46147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6622304"/>
        <c:crosses val="autoZero"/>
        <c:auto val="1"/>
        <c:lblAlgn val="ctr"/>
        <c:lblOffset val="100"/>
        <c:noMultiLvlLbl val="0"/>
      </c:catAx>
      <c:valAx>
        <c:axId val="196622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147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84378558885449E-2"/>
          <c:y val="7.3498556031635159E-2"/>
          <c:w val="0.92690471137916275"/>
          <c:h val="0.85754243470282543"/>
        </c:manualLayout>
      </c:layout>
      <c:scatterChart>
        <c:scatterStyle val="lineMarker"/>
        <c:varyColors val="0"/>
        <c:ser>
          <c:idx val="0"/>
          <c:order val="0"/>
          <c:tx>
            <c:strRef>
              <c:f>'Yıllara göre seller'!$E$2</c:f>
              <c:strCache>
                <c:ptCount val="1"/>
                <c:pt idx="0">
                  <c:v>Flooding</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'Yıllara göre seller'!$D$3:$D$58</c:f>
              <c:numCache>
                <c:formatCode>General</c:formatCode>
                <c:ptCount val="56"/>
                <c:pt idx="0">
                  <c:v>1940</c:v>
                </c:pt>
                <c:pt idx="1">
                  <c:v>1948</c:v>
                </c:pt>
                <c:pt idx="2">
                  <c:v>1957</c:v>
                </c:pt>
                <c:pt idx="3">
                  <c:v>1961</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numCache>
            </c:numRef>
          </c:xVal>
          <c:yVal>
            <c:numRef>
              <c:f>'Yıllara göre seller'!$E$3:$E$58</c:f>
              <c:numCache>
                <c:formatCode>General</c:formatCode>
                <c:ptCount val="56"/>
                <c:pt idx="0">
                  <c:v>1</c:v>
                </c:pt>
                <c:pt idx="1">
                  <c:v>2</c:v>
                </c:pt>
                <c:pt idx="2">
                  <c:v>2</c:v>
                </c:pt>
                <c:pt idx="3">
                  <c:v>1</c:v>
                </c:pt>
                <c:pt idx="4">
                  <c:v>5</c:v>
                </c:pt>
                <c:pt idx="5">
                  <c:v>2</c:v>
                </c:pt>
                <c:pt idx="6">
                  <c:v>3</c:v>
                </c:pt>
                <c:pt idx="7">
                  <c:v>4</c:v>
                </c:pt>
                <c:pt idx="8">
                  <c:v>2</c:v>
                </c:pt>
                <c:pt idx="9">
                  <c:v>7</c:v>
                </c:pt>
                <c:pt idx="10">
                  <c:v>2</c:v>
                </c:pt>
                <c:pt idx="11">
                  <c:v>1</c:v>
                </c:pt>
                <c:pt idx="12">
                  <c:v>5</c:v>
                </c:pt>
                <c:pt idx="13">
                  <c:v>5</c:v>
                </c:pt>
                <c:pt idx="14">
                  <c:v>1</c:v>
                </c:pt>
                <c:pt idx="15">
                  <c:v>3</c:v>
                </c:pt>
                <c:pt idx="16">
                  <c:v>6</c:v>
                </c:pt>
                <c:pt idx="17">
                  <c:v>1</c:v>
                </c:pt>
                <c:pt idx="18">
                  <c:v>2</c:v>
                </c:pt>
                <c:pt idx="19">
                  <c:v>2</c:v>
                </c:pt>
                <c:pt idx="20">
                  <c:v>5</c:v>
                </c:pt>
                <c:pt idx="21">
                  <c:v>1</c:v>
                </c:pt>
                <c:pt idx="22">
                  <c:v>11</c:v>
                </c:pt>
                <c:pt idx="23">
                  <c:v>7</c:v>
                </c:pt>
                <c:pt idx="24">
                  <c:v>5</c:v>
                </c:pt>
                <c:pt idx="25">
                  <c:v>7</c:v>
                </c:pt>
                <c:pt idx="26">
                  <c:v>15</c:v>
                </c:pt>
                <c:pt idx="27">
                  <c:v>20</c:v>
                </c:pt>
                <c:pt idx="28">
                  <c:v>10</c:v>
                </c:pt>
                <c:pt idx="29">
                  <c:v>10</c:v>
                </c:pt>
                <c:pt idx="30">
                  <c:v>7</c:v>
                </c:pt>
                <c:pt idx="31">
                  <c:v>11</c:v>
                </c:pt>
                <c:pt idx="32">
                  <c:v>11</c:v>
                </c:pt>
                <c:pt idx="33">
                  <c:v>3</c:v>
                </c:pt>
                <c:pt idx="34">
                  <c:v>20</c:v>
                </c:pt>
                <c:pt idx="35">
                  <c:v>13</c:v>
                </c:pt>
                <c:pt idx="36">
                  <c:v>22</c:v>
                </c:pt>
                <c:pt idx="37">
                  <c:v>32</c:v>
                </c:pt>
                <c:pt idx="38">
                  <c:v>20</c:v>
                </c:pt>
                <c:pt idx="39">
                  <c:v>13</c:v>
                </c:pt>
                <c:pt idx="40">
                  <c:v>5</c:v>
                </c:pt>
                <c:pt idx="41">
                  <c:v>27</c:v>
                </c:pt>
                <c:pt idx="42">
                  <c:v>16</c:v>
                </c:pt>
                <c:pt idx="43">
                  <c:v>25</c:v>
                </c:pt>
                <c:pt idx="44">
                  <c:v>24</c:v>
                </c:pt>
                <c:pt idx="45">
                  <c:v>20</c:v>
                </c:pt>
                <c:pt idx="46">
                  <c:v>29</c:v>
                </c:pt>
                <c:pt idx="47">
                  <c:v>5</c:v>
                </c:pt>
                <c:pt idx="48">
                  <c:v>13</c:v>
                </c:pt>
                <c:pt idx="49">
                  <c:v>34</c:v>
                </c:pt>
                <c:pt idx="50">
                  <c:v>40</c:v>
                </c:pt>
                <c:pt idx="51">
                  <c:v>24</c:v>
                </c:pt>
                <c:pt idx="52">
                  <c:v>52</c:v>
                </c:pt>
                <c:pt idx="53">
                  <c:v>91</c:v>
                </c:pt>
                <c:pt idx="54">
                  <c:v>70</c:v>
                </c:pt>
                <c:pt idx="55">
                  <c:v>9</c:v>
                </c:pt>
              </c:numCache>
            </c:numRef>
          </c:yVal>
          <c:smooth val="0"/>
          <c:extLst>
            <c:ext xmlns:c16="http://schemas.microsoft.com/office/drawing/2014/chart" uri="{C3380CC4-5D6E-409C-BE32-E72D297353CC}">
              <c16:uniqueId val="{00000000-993A-47E8-A564-83010B589D1C}"/>
            </c:ext>
          </c:extLst>
        </c:ser>
        <c:dLbls>
          <c:showLegendKey val="0"/>
          <c:showVal val="0"/>
          <c:showCatName val="0"/>
          <c:showSerName val="0"/>
          <c:showPercent val="0"/>
          <c:showBubbleSize val="0"/>
        </c:dLbls>
        <c:axId val="262185471"/>
        <c:axId val="344218655"/>
      </c:scatterChart>
      <c:valAx>
        <c:axId val="262185471"/>
        <c:scaling>
          <c:orientation val="minMax"/>
          <c:max val="2018"/>
          <c:min val="19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4218655"/>
        <c:crosses val="autoZero"/>
        <c:crossBetween val="midCat"/>
        <c:majorUnit val="5"/>
      </c:valAx>
      <c:valAx>
        <c:axId val="344218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6218547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'Floods 1940 vs.2000'!$B$1</c:f>
              <c:strCache>
                <c:ptCount val="1"/>
                <c:pt idx="0">
                  <c:v>Floods since 2000</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'Floods 1940 vs.2000'!$A$2:$A$17</c:f>
              <c:strCache>
                <c:ptCount val="16"/>
                <c:pt idx="0">
                  <c:v>İstanbul</c:v>
                </c:pt>
                <c:pt idx="1">
                  <c:v>Gümüşhane</c:v>
                </c:pt>
                <c:pt idx="2">
                  <c:v>Denizli</c:v>
                </c:pt>
                <c:pt idx="3">
                  <c:v>Erzurum</c:v>
                </c:pt>
                <c:pt idx="4">
                  <c:v>Manisa</c:v>
                </c:pt>
                <c:pt idx="5">
                  <c:v>Muğla</c:v>
                </c:pt>
                <c:pt idx="6">
                  <c:v>Rize</c:v>
                </c:pt>
                <c:pt idx="7">
                  <c:v>Antalya</c:v>
                </c:pt>
                <c:pt idx="8">
                  <c:v>İzmir</c:v>
                </c:pt>
                <c:pt idx="9">
                  <c:v>Gaziantep</c:v>
                </c:pt>
                <c:pt idx="10">
                  <c:v>Samsun</c:v>
                </c:pt>
                <c:pt idx="11">
                  <c:v>Van</c:v>
                </c:pt>
                <c:pt idx="12">
                  <c:v>Bursa</c:v>
                </c:pt>
                <c:pt idx="13">
                  <c:v>Ankara</c:v>
                </c:pt>
                <c:pt idx="14">
                  <c:v>Aydın</c:v>
                </c:pt>
                <c:pt idx="15">
                  <c:v>Edirne</c:v>
                </c:pt>
              </c:strCache>
            </c:strRef>
          </c:cat>
          <c:val>
            <c:numRef>
              <c:f>'Floods 1940 vs.2000'!$B$2:$B$17</c:f>
              <c:numCache>
                <c:formatCode>General</c:formatCode>
                <c:ptCount val="16"/>
                <c:pt idx="0">
                  <c:v>43</c:v>
                </c:pt>
                <c:pt idx="1">
                  <c:v>39</c:v>
                </c:pt>
                <c:pt idx="2">
                  <c:v>22</c:v>
                </c:pt>
                <c:pt idx="3">
                  <c:v>17</c:v>
                </c:pt>
                <c:pt idx="4">
                  <c:v>16</c:v>
                </c:pt>
                <c:pt idx="5">
                  <c:v>16</c:v>
                </c:pt>
                <c:pt idx="6">
                  <c:v>14</c:v>
                </c:pt>
                <c:pt idx="7">
                  <c:v>13</c:v>
                </c:pt>
                <c:pt idx="8">
                  <c:v>13</c:v>
                </c:pt>
                <c:pt idx="9">
                  <c:v>12</c:v>
                </c:pt>
                <c:pt idx="10">
                  <c:v>12</c:v>
                </c:pt>
                <c:pt idx="11">
                  <c:v>12</c:v>
                </c:pt>
                <c:pt idx="12">
                  <c:v>11</c:v>
                </c:pt>
                <c:pt idx="13">
                  <c:v>10</c:v>
                </c:pt>
                <c:pt idx="14">
                  <c:v>10</c:v>
                </c:pt>
                <c:pt idx="15">
                  <c:v>10</c:v>
                </c:pt>
              </c:numCache>
            </c:numRef>
          </c:val>
          <c:extLst>
            <c:ext xmlns:c16="http://schemas.microsoft.com/office/drawing/2014/chart" uri="{C3380CC4-5D6E-409C-BE32-E72D297353CC}">
              <c16:uniqueId val="{00000000-BDA3-4063-946B-04C3A79941A3}"/>
            </c:ext>
          </c:extLst>
        </c:ser>
        <c:ser>
          <c:idx val="1"/>
          <c:order val="1"/>
          <c:tx>
            <c:strRef>
              <c:f>'Floods 1940 vs.2000'!$C$1</c:f>
              <c:strCache>
                <c:ptCount val="1"/>
                <c:pt idx="0">
                  <c:v>Floods since 1940</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'Floods 1940 vs.2000'!$A$2:$A$17</c:f>
              <c:strCache>
                <c:ptCount val="16"/>
                <c:pt idx="0">
                  <c:v>İstanbul</c:v>
                </c:pt>
                <c:pt idx="1">
                  <c:v>Gümüşhane</c:v>
                </c:pt>
                <c:pt idx="2">
                  <c:v>Denizli</c:v>
                </c:pt>
                <c:pt idx="3">
                  <c:v>Erzurum</c:v>
                </c:pt>
                <c:pt idx="4">
                  <c:v>Manisa</c:v>
                </c:pt>
                <c:pt idx="5">
                  <c:v>Muğla</c:v>
                </c:pt>
                <c:pt idx="6">
                  <c:v>Rize</c:v>
                </c:pt>
                <c:pt idx="7">
                  <c:v>Antalya</c:v>
                </c:pt>
                <c:pt idx="8">
                  <c:v>İzmir</c:v>
                </c:pt>
                <c:pt idx="9">
                  <c:v>Gaziantep</c:v>
                </c:pt>
                <c:pt idx="10">
                  <c:v>Samsun</c:v>
                </c:pt>
                <c:pt idx="11">
                  <c:v>Van</c:v>
                </c:pt>
                <c:pt idx="12">
                  <c:v>Bursa</c:v>
                </c:pt>
                <c:pt idx="13">
                  <c:v>Ankara</c:v>
                </c:pt>
                <c:pt idx="14">
                  <c:v>Aydın</c:v>
                </c:pt>
                <c:pt idx="15">
                  <c:v>Edirne</c:v>
                </c:pt>
              </c:strCache>
            </c:strRef>
          </c:cat>
          <c:val>
            <c:numRef>
              <c:f>'Floods 1940 vs.2000'!$C$2:$C$17</c:f>
              <c:numCache>
                <c:formatCode>General</c:formatCode>
                <c:ptCount val="16"/>
                <c:pt idx="0">
                  <c:v>53</c:v>
                </c:pt>
                <c:pt idx="1">
                  <c:v>41</c:v>
                </c:pt>
                <c:pt idx="2">
                  <c:v>25</c:v>
                </c:pt>
                <c:pt idx="3">
                  <c:v>51</c:v>
                </c:pt>
                <c:pt idx="4">
                  <c:v>16</c:v>
                </c:pt>
                <c:pt idx="5">
                  <c:v>17</c:v>
                </c:pt>
                <c:pt idx="6">
                  <c:v>17</c:v>
                </c:pt>
                <c:pt idx="7">
                  <c:v>18</c:v>
                </c:pt>
                <c:pt idx="8">
                  <c:v>14</c:v>
                </c:pt>
                <c:pt idx="9">
                  <c:v>17</c:v>
                </c:pt>
                <c:pt idx="10">
                  <c:v>18</c:v>
                </c:pt>
                <c:pt idx="11">
                  <c:v>18</c:v>
                </c:pt>
                <c:pt idx="12">
                  <c:v>14</c:v>
                </c:pt>
                <c:pt idx="13">
                  <c:v>30</c:v>
                </c:pt>
                <c:pt idx="14">
                  <c:v>14</c:v>
                </c:pt>
                <c:pt idx="15">
                  <c:v>13</c:v>
                </c:pt>
              </c:numCache>
            </c:numRef>
          </c:val>
          <c:extLst>
            <c:ext xmlns:c16="http://schemas.microsoft.com/office/drawing/2014/chart" uri="{C3380CC4-5D6E-409C-BE32-E72D297353CC}">
              <c16:uniqueId val="{00000001-BDA3-4063-946B-04C3A79941A3}"/>
            </c:ext>
          </c:extLst>
        </c:ser>
        <c:dLbls>
          <c:dLblPos val="outEnd"/>
          <c:showLegendKey val="0"/>
          <c:showVal val="1"/>
          <c:showCatName val="0"/>
          <c:showSerName val="0"/>
          <c:showPercent val="0"/>
          <c:showBubbleSize val="0"/>
        </c:dLbls>
        <c:gapWidth val="444"/>
        <c:overlap val="-90"/>
        <c:axId val="964039680"/>
        <c:axId val="864224512"/>
      </c:barChart>
      <c:catAx>
        <c:axId val="964039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864224512"/>
        <c:crosses val="autoZero"/>
        <c:auto val="1"/>
        <c:lblAlgn val="ctr"/>
        <c:lblOffset val="100"/>
        <c:noMultiLvlLbl val="0"/>
      </c:catAx>
      <c:valAx>
        <c:axId val="864224512"/>
        <c:scaling>
          <c:orientation val="minMax"/>
        </c:scaling>
        <c:delete val="1"/>
        <c:axPos val="l"/>
        <c:numFmt formatCode="General" sourceLinked="1"/>
        <c:majorTickMark val="none"/>
        <c:minorTickMark val="none"/>
        <c:tickLblPos val="nextTo"/>
        <c:crossAx val="964039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'Kurak İller'!$J$3:$J$46</c:f>
              <c:strCache>
                <c:ptCount val="8"/>
                <c:pt idx="0">
                  <c:v>Şanlıurfa</c:v>
                </c:pt>
                <c:pt idx="1">
                  <c:v>Konya</c:v>
                </c:pt>
                <c:pt idx="2">
                  <c:v>Elazığ</c:v>
                </c:pt>
                <c:pt idx="3">
                  <c:v>Nevşehir</c:v>
                </c:pt>
                <c:pt idx="4">
                  <c:v>Sakarya</c:v>
                </c:pt>
                <c:pt idx="5">
                  <c:v>Sivas</c:v>
                </c:pt>
                <c:pt idx="6">
                  <c:v>Adana</c:v>
                </c:pt>
                <c:pt idx="7">
                  <c:v>Antalya</c:v>
                </c:pt>
              </c:strCache>
            </c:strRef>
          </c:cat>
          <c:val>
            <c:numRef>
              <c:f>'Kurak İller'!$K$3:$K$46</c:f>
              <c:numCache>
                <c:formatCode>General</c:formatCode>
                <c:ptCount val="8"/>
                <c:pt idx="0">
                  <c:v>10</c:v>
                </c:pt>
                <c:pt idx="1">
                  <c:v>9</c:v>
                </c:pt>
                <c:pt idx="2">
                  <c:v>7</c:v>
                </c:pt>
                <c:pt idx="3">
                  <c:v>7</c:v>
                </c:pt>
                <c:pt idx="4">
                  <c:v>7</c:v>
                </c:pt>
                <c:pt idx="5">
                  <c:v>6</c:v>
                </c:pt>
                <c:pt idx="6">
                  <c:v>5</c:v>
                </c:pt>
                <c:pt idx="7">
                  <c:v>5</c:v>
                </c:pt>
              </c:numCache>
            </c:numRef>
          </c:val>
          <c:extLst>
            <c:ext xmlns:c16="http://schemas.microsoft.com/office/drawing/2014/chart" uri="{C3380CC4-5D6E-409C-BE32-E72D297353CC}">
              <c16:uniqueId val="{00000000-D650-4F18-B000-301978DD9105}"/>
            </c:ext>
          </c:extLst>
        </c:ser>
        <c:dLbls>
          <c:dLblPos val="outEnd"/>
          <c:showLegendKey val="0"/>
          <c:showVal val="1"/>
          <c:showCatName val="0"/>
          <c:showSerName val="0"/>
          <c:showPercent val="0"/>
          <c:showBubbleSize val="0"/>
        </c:dLbls>
        <c:gapWidth val="444"/>
        <c:overlap val="-90"/>
        <c:axId val="408334480"/>
        <c:axId val="322452128"/>
      </c:barChart>
      <c:catAx>
        <c:axId val="40833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lumMod val="65000"/>
                    <a:lumOff val="35000"/>
                  </a:schemeClr>
                </a:solidFill>
                <a:latin typeface="+mn-lt"/>
                <a:ea typeface="+mn-ea"/>
                <a:cs typeface="+mn-cs"/>
              </a:defRPr>
            </a:pPr>
            <a:endParaRPr lang="en-US"/>
          </a:p>
        </c:txPr>
        <c:crossAx val="322452128"/>
        <c:crosses val="autoZero"/>
        <c:auto val="1"/>
        <c:lblAlgn val="ctr"/>
        <c:lblOffset val="100"/>
        <c:noMultiLvlLbl val="0"/>
      </c:catAx>
      <c:valAx>
        <c:axId val="322452128"/>
        <c:scaling>
          <c:orientation val="minMax"/>
        </c:scaling>
        <c:delete val="1"/>
        <c:axPos val="l"/>
        <c:numFmt formatCode="General" sourceLinked="1"/>
        <c:majorTickMark val="none"/>
        <c:minorTickMark val="none"/>
        <c:tickLblPos val="nextTo"/>
        <c:crossAx val="40833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'Yıllara Göre Kuraklık'!$K$2:$K$31</c:f>
              <c:numCache>
                <c:formatCode>General</c:formatCode>
                <c:ptCount val="9"/>
                <c:pt idx="0">
                  <c:v>1999</c:v>
                </c:pt>
                <c:pt idx="1">
                  <c:v>2000</c:v>
                </c:pt>
                <c:pt idx="2">
                  <c:v>2001</c:v>
                </c:pt>
                <c:pt idx="3">
                  <c:v>2003</c:v>
                </c:pt>
                <c:pt idx="4">
                  <c:v>2004</c:v>
                </c:pt>
                <c:pt idx="5">
                  <c:v>2007</c:v>
                </c:pt>
                <c:pt idx="6">
                  <c:v>2008</c:v>
                </c:pt>
                <c:pt idx="7">
                  <c:v>2010</c:v>
                </c:pt>
                <c:pt idx="8">
                  <c:v>2014</c:v>
                </c:pt>
              </c:numCache>
            </c:numRef>
          </c:cat>
          <c:val>
            <c:numRef>
              <c:f>'Yıllara Göre Kuraklık'!$L$2:$L$31</c:f>
              <c:numCache>
                <c:formatCode>General</c:formatCode>
                <c:ptCount val="9"/>
                <c:pt idx="0">
                  <c:v>6</c:v>
                </c:pt>
                <c:pt idx="1">
                  <c:v>6</c:v>
                </c:pt>
                <c:pt idx="2">
                  <c:v>14</c:v>
                </c:pt>
                <c:pt idx="3">
                  <c:v>5</c:v>
                </c:pt>
                <c:pt idx="4">
                  <c:v>9</c:v>
                </c:pt>
                <c:pt idx="5">
                  <c:v>21</c:v>
                </c:pt>
                <c:pt idx="6">
                  <c:v>5</c:v>
                </c:pt>
                <c:pt idx="7">
                  <c:v>5</c:v>
                </c:pt>
                <c:pt idx="8">
                  <c:v>12</c:v>
                </c:pt>
              </c:numCache>
            </c:numRef>
          </c:val>
          <c:extLst>
            <c:ext xmlns:c16="http://schemas.microsoft.com/office/drawing/2014/chart" uri="{C3380CC4-5D6E-409C-BE32-E72D297353CC}">
              <c16:uniqueId val="{00000000-B497-4762-8865-2C21F6E2A9CF}"/>
            </c:ext>
          </c:extLst>
        </c:ser>
        <c:dLbls>
          <c:dLblPos val="outEnd"/>
          <c:showLegendKey val="0"/>
          <c:showVal val="1"/>
          <c:showCatName val="0"/>
          <c:showSerName val="0"/>
          <c:showPercent val="0"/>
          <c:showBubbleSize val="0"/>
        </c:dLbls>
        <c:gapWidth val="444"/>
        <c:overlap val="-90"/>
        <c:axId val="186853776"/>
        <c:axId val="322809744"/>
      </c:barChart>
      <c:catAx>
        <c:axId val="186853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322809744"/>
        <c:crosses val="autoZero"/>
        <c:auto val="1"/>
        <c:lblAlgn val="ctr"/>
        <c:lblOffset val="100"/>
        <c:noMultiLvlLbl val="0"/>
      </c:catAx>
      <c:valAx>
        <c:axId val="322809744"/>
        <c:scaling>
          <c:orientation val="minMax"/>
        </c:scaling>
        <c:delete val="1"/>
        <c:axPos val="l"/>
        <c:numFmt formatCode="General" sourceLinked="1"/>
        <c:majorTickMark val="none"/>
        <c:minorTickMark val="none"/>
        <c:tickLblPos val="nextTo"/>
        <c:crossAx val="18685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ata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B9DAD-20B8-4319-9862-2FBA0BB4B1EF}" type="doc">
      <dgm:prSet loTypeId="urn:microsoft.com/office/officeart/2005/8/layout/hierarchy1" loCatId="hierarchy" qsTypeId="urn:microsoft.com/office/officeart/2005/8/quickstyle/simple3" qsCatId="simple" csTypeId="urn:microsoft.com/office/officeart/2005/8/colors/accent5_2" csCatId="accent5" phldr="1"/>
      <dgm:spPr/>
      <dgm:t>
        <a:bodyPr/>
        <a:lstStyle/>
        <a:p>
          <a:endParaRPr lang="en-US"/>
        </a:p>
      </dgm:t>
    </dgm:pt>
    <dgm:pt modelId="{178DBECB-65C0-4275-A6D0-88D1FB888EE2}">
      <dgm:prSet/>
      <dgm:spPr>
        <a:ln>
          <a:solidFill>
            <a:srgbClr val="A6B727"/>
          </a:solidFill>
        </a:ln>
      </dgm:spPr>
      <dgm:t>
        <a:bodyPr/>
        <a:lstStyle/>
        <a:p>
          <a:r>
            <a:rPr lang="en-US" dirty="0"/>
            <a:t>By identifying green infrastructure related solutions for a developing country in the context of climate resiliency</a:t>
          </a:r>
          <a:r>
            <a:rPr lang="tr-TR" dirty="0"/>
            <a:t> t</a:t>
          </a:r>
          <a:r>
            <a:rPr lang="en-US" dirty="0"/>
            <a:t>his study will contribute the literature</a:t>
          </a:r>
          <a:r>
            <a:rPr lang="tr-TR" dirty="0"/>
            <a:t>. </a:t>
          </a:r>
          <a:r>
            <a:rPr lang="en-US" dirty="0"/>
            <a:t> </a:t>
          </a:r>
        </a:p>
      </dgm:t>
    </dgm:pt>
    <dgm:pt modelId="{838C743C-3989-4885-AF88-2D0B1275D260}" type="parTrans" cxnId="{47235923-E0C7-4AA4-BA68-402729106C19}">
      <dgm:prSet/>
      <dgm:spPr/>
      <dgm:t>
        <a:bodyPr/>
        <a:lstStyle/>
        <a:p>
          <a:endParaRPr lang="en-US"/>
        </a:p>
      </dgm:t>
    </dgm:pt>
    <dgm:pt modelId="{C1033798-A89F-41DA-B888-E26D0F871167}" type="sibTrans" cxnId="{47235923-E0C7-4AA4-BA68-402729106C19}">
      <dgm:prSet/>
      <dgm:spPr/>
      <dgm:t>
        <a:bodyPr/>
        <a:lstStyle/>
        <a:p>
          <a:endParaRPr lang="en-US"/>
        </a:p>
      </dgm:t>
    </dgm:pt>
    <dgm:pt modelId="{FA38E641-3225-4CBF-9778-AF3DDFDA4A0D}">
      <dgm:prSet/>
      <dgm:spPr>
        <a:ln>
          <a:solidFill>
            <a:srgbClr val="A6B727"/>
          </a:solidFill>
        </a:ln>
      </dgm:spPr>
      <dgm:t>
        <a:bodyPr/>
        <a:lstStyle/>
        <a:p>
          <a:r>
            <a:rPr lang="en-US" dirty="0"/>
            <a:t>Guide for practitioners by revealing insights about understandable and easily repeatable methods of green infrastructure as a public service.</a:t>
          </a:r>
        </a:p>
      </dgm:t>
    </dgm:pt>
    <dgm:pt modelId="{17C396C7-3952-423F-B696-A08FC12CADDE}" type="parTrans" cxnId="{BCB3B868-8041-4DC5-B22B-A577F21755A4}">
      <dgm:prSet/>
      <dgm:spPr/>
      <dgm:t>
        <a:bodyPr/>
        <a:lstStyle/>
        <a:p>
          <a:endParaRPr lang="en-US"/>
        </a:p>
      </dgm:t>
    </dgm:pt>
    <dgm:pt modelId="{3A8EEE75-53D9-4E61-B353-B4C0722AE157}" type="sibTrans" cxnId="{BCB3B868-8041-4DC5-B22B-A577F21755A4}">
      <dgm:prSet/>
      <dgm:spPr/>
      <dgm:t>
        <a:bodyPr/>
        <a:lstStyle/>
        <a:p>
          <a:endParaRPr lang="en-US"/>
        </a:p>
      </dgm:t>
    </dgm:pt>
    <dgm:pt modelId="{BF5E55F7-3FCA-42B5-8E6C-31945434B5A3}" type="pres">
      <dgm:prSet presAssocID="{C38B9DAD-20B8-4319-9862-2FBA0BB4B1EF}" presName="hierChild1" presStyleCnt="0">
        <dgm:presLayoutVars>
          <dgm:chPref val="1"/>
          <dgm:dir/>
          <dgm:animOne val="branch"/>
          <dgm:animLvl val="lvl"/>
          <dgm:resizeHandles/>
        </dgm:presLayoutVars>
      </dgm:prSet>
      <dgm:spPr/>
    </dgm:pt>
    <dgm:pt modelId="{26589EAE-5BB0-431D-8043-E1B6C433F06A}" type="pres">
      <dgm:prSet presAssocID="{178DBECB-65C0-4275-A6D0-88D1FB888EE2}" presName="hierRoot1" presStyleCnt="0"/>
      <dgm:spPr/>
    </dgm:pt>
    <dgm:pt modelId="{B8AF7370-BB74-467E-9444-728692868FB7}" type="pres">
      <dgm:prSet presAssocID="{178DBECB-65C0-4275-A6D0-88D1FB888EE2}" presName="composite" presStyleCnt="0"/>
      <dgm:spPr/>
    </dgm:pt>
    <dgm:pt modelId="{E1E779E5-AD47-4909-B84A-B23C761B4EA0}" type="pres">
      <dgm:prSet presAssocID="{178DBECB-65C0-4275-A6D0-88D1FB888EE2}" presName="background" presStyleLbl="node0" presStyleIdx="0" presStyleCnt="2"/>
      <dgm:spPr>
        <a:solidFill>
          <a:srgbClr val="A6B727"/>
        </a:solidFill>
      </dgm:spPr>
    </dgm:pt>
    <dgm:pt modelId="{12B540E0-85CB-4882-B41A-B39480BA0E37}" type="pres">
      <dgm:prSet presAssocID="{178DBECB-65C0-4275-A6D0-88D1FB888EE2}" presName="text" presStyleLbl="fgAcc0" presStyleIdx="0" presStyleCnt="2">
        <dgm:presLayoutVars>
          <dgm:chPref val="3"/>
        </dgm:presLayoutVars>
      </dgm:prSet>
      <dgm:spPr/>
    </dgm:pt>
    <dgm:pt modelId="{F9DCD710-3EBD-411D-8373-3A7C766D7FAE}" type="pres">
      <dgm:prSet presAssocID="{178DBECB-65C0-4275-A6D0-88D1FB888EE2}" presName="hierChild2" presStyleCnt="0"/>
      <dgm:spPr/>
    </dgm:pt>
    <dgm:pt modelId="{9BC82209-43F1-4A45-8DBB-7F4FBADF3ED3}" type="pres">
      <dgm:prSet presAssocID="{FA38E641-3225-4CBF-9778-AF3DDFDA4A0D}" presName="hierRoot1" presStyleCnt="0"/>
      <dgm:spPr/>
    </dgm:pt>
    <dgm:pt modelId="{55D0F63F-B258-422E-B996-31755952077D}" type="pres">
      <dgm:prSet presAssocID="{FA38E641-3225-4CBF-9778-AF3DDFDA4A0D}" presName="composite" presStyleCnt="0"/>
      <dgm:spPr/>
    </dgm:pt>
    <dgm:pt modelId="{ECF22183-07F9-47EA-85A4-7E7779ECA2D7}" type="pres">
      <dgm:prSet presAssocID="{FA38E641-3225-4CBF-9778-AF3DDFDA4A0D}" presName="background" presStyleLbl="node0" presStyleIdx="1" presStyleCnt="2"/>
      <dgm:spPr>
        <a:solidFill>
          <a:srgbClr val="A6B727"/>
        </a:solidFill>
      </dgm:spPr>
    </dgm:pt>
    <dgm:pt modelId="{DC619D87-092B-47FC-9144-F7975B17DAFC}" type="pres">
      <dgm:prSet presAssocID="{FA38E641-3225-4CBF-9778-AF3DDFDA4A0D}" presName="text" presStyleLbl="fgAcc0" presStyleIdx="1" presStyleCnt="2">
        <dgm:presLayoutVars>
          <dgm:chPref val="3"/>
        </dgm:presLayoutVars>
      </dgm:prSet>
      <dgm:spPr/>
    </dgm:pt>
    <dgm:pt modelId="{531FC74B-E777-40BD-AC8C-16EB9F45188B}" type="pres">
      <dgm:prSet presAssocID="{FA38E641-3225-4CBF-9778-AF3DDFDA4A0D}" presName="hierChild2" presStyleCnt="0"/>
      <dgm:spPr/>
    </dgm:pt>
  </dgm:ptLst>
  <dgm:cxnLst>
    <dgm:cxn modelId="{FA68CF1D-A4F5-46E9-AFDB-37E0EAD0117F}" type="presOf" srcId="{C38B9DAD-20B8-4319-9862-2FBA0BB4B1EF}" destId="{BF5E55F7-3FCA-42B5-8E6C-31945434B5A3}" srcOrd="0" destOrd="0" presId="urn:microsoft.com/office/officeart/2005/8/layout/hierarchy1"/>
    <dgm:cxn modelId="{47235923-E0C7-4AA4-BA68-402729106C19}" srcId="{C38B9DAD-20B8-4319-9862-2FBA0BB4B1EF}" destId="{178DBECB-65C0-4275-A6D0-88D1FB888EE2}" srcOrd="0" destOrd="0" parTransId="{838C743C-3989-4885-AF88-2D0B1275D260}" sibTransId="{C1033798-A89F-41DA-B888-E26D0F871167}"/>
    <dgm:cxn modelId="{BCB3B868-8041-4DC5-B22B-A577F21755A4}" srcId="{C38B9DAD-20B8-4319-9862-2FBA0BB4B1EF}" destId="{FA38E641-3225-4CBF-9778-AF3DDFDA4A0D}" srcOrd="1" destOrd="0" parTransId="{17C396C7-3952-423F-B696-A08FC12CADDE}" sibTransId="{3A8EEE75-53D9-4E61-B353-B4C0722AE157}"/>
    <dgm:cxn modelId="{437C40A3-F577-4205-AC9D-E515E13A0403}" type="presOf" srcId="{178DBECB-65C0-4275-A6D0-88D1FB888EE2}" destId="{12B540E0-85CB-4882-B41A-B39480BA0E37}" srcOrd="0" destOrd="0" presId="urn:microsoft.com/office/officeart/2005/8/layout/hierarchy1"/>
    <dgm:cxn modelId="{8E11F1CC-36CA-420C-9321-AED5EAB19C65}" type="presOf" srcId="{FA38E641-3225-4CBF-9778-AF3DDFDA4A0D}" destId="{DC619D87-092B-47FC-9144-F7975B17DAFC}" srcOrd="0" destOrd="0" presId="urn:microsoft.com/office/officeart/2005/8/layout/hierarchy1"/>
    <dgm:cxn modelId="{E0739D52-0B0B-48D6-BACB-47D3B4B2B037}" type="presParOf" srcId="{BF5E55F7-3FCA-42B5-8E6C-31945434B5A3}" destId="{26589EAE-5BB0-431D-8043-E1B6C433F06A}" srcOrd="0" destOrd="0" presId="urn:microsoft.com/office/officeart/2005/8/layout/hierarchy1"/>
    <dgm:cxn modelId="{5977371C-7566-48E1-8970-17DD08DF6D91}" type="presParOf" srcId="{26589EAE-5BB0-431D-8043-E1B6C433F06A}" destId="{B8AF7370-BB74-467E-9444-728692868FB7}" srcOrd="0" destOrd="0" presId="urn:microsoft.com/office/officeart/2005/8/layout/hierarchy1"/>
    <dgm:cxn modelId="{B1719CA8-A2AD-4BD8-AD11-CBA3117DC75A}" type="presParOf" srcId="{B8AF7370-BB74-467E-9444-728692868FB7}" destId="{E1E779E5-AD47-4909-B84A-B23C761B4EA0}" srcOrd="0" destOrd="0" presId="urn:microsoft.com/office/officeart/2005/8/layout/hierarchy1"/>
    <dgm:cxn modelId="{FE47E3A2-3657-4D1B-B174-ECEBCBEECF7C}" type="presParOf" srcId="{B8AF7370-BB74-467E-9444-728692868FB7}" destId="{12B540E0-85CB-4882-B41A-B39480BA0E37}" srcOrd="1" destOrd="0" presId="urn:microsoft.com/office/officeart/2005/8/layout/hierarchy1"/>
    <dgm:cxn modelId="{CF2A8D1F-8F49-4E5B-B9FE-FCDD71826F40}" type="presParOf" srcId="{26589EAE-5BB0-431D-8043-E1B6C433F06A}" destId="{F9DCD710-3EBD-411D-8373-3A7C766D7FAE}" srcOrd="1" destOrd="0" presId="urn:microsoft.com/office/officeart/2005/8/layout/hierarchy1"/>
    <dgm:cxn modelId="{1AAFEB08-1A36-44CE-BCC6-5BA4E3082286}" type="presParOf" srcId="{BF5E55F7-3FCA-42B5-8E6C-31945434B5A3}" destId="{9BC82209-43F1-4A45-8DBB-7F4FBADF3ED3}" srcOrd="1" destOrd="0" presId="urn:microsoft.com/office/officeart/2005/8/layout/hierarchy1"/>
    <dgm:cxn modelId="{0076D090-8FDA-4835-B748-0E045F7C025F}" type="presParOf" srcId="{9BC82209-43F1-4A45-8DBB-7F4FBADF3ED3}" destId="{55D0F63F-B258-422E-B996-31755952077D}" srcOrd="0" destOrd="0" presId="urn:microsoft.com/office/officeart/2005/8/layout/hierarchy1"/>
    <dgm:cxn modelId="{6F0905A6-84AC-495B-8AD3-6E8FCD59FA38}" type="presParOf" srcId="{55D0F63F-B258-422E-B996-31755952077D}" destId="{ECF22183-07F9-47EA-85A4-7E7779ECA2D7}" srcOrd="0" destOrd="0" presId="urn:microsoft.com/office/officeart/2005/8/layout/hierarchy1"/>
    <dgm:cxn modelId="{C74A3443-AA89-4D10-9350-926291252784}" type="presParOf" srcId="{55D0F63F-B258-422E-B996-31755952077D}" destId="{DC619D87-092B-47FC-9144-F7975B17DAFC}" srcOrd="1" destOrd="0" presId="urn:microsoft.com/office/officeart/2005/8/layout/hierarchy1"/>
    <dgm:cxn modelId="{430D0C77-699F-4924-B95C-62E094C0FB0A}" type="presParOf" srcId="{9BC82209-43F1-4A45-8DBB-7F4FBADF3ED3}" destId="{531FC74B-E777-40BD-AC8C-16EB9F4518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6CDDA-0694-4798-ABDC-CEB61AA95DC5}"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C6EE98DA-123F-4E85-9244-CD2A57492B9F}">
      <dgm:prSet/>
      <dgm:spPr/>
      <dgm:t>
        <a:bodyPr/>
        <a:lstStyle/>
        <a:p>
          <a:r>
            <a:rPr lang="en-US" b="1"/>
            <a:t>Living Sustainably</a:t>
          </a:r>
          <a:endParaRPr lang="en-US"/>
        </a:p>
      </dgm:t>
    </dgm:pt>
    <dgm:pt modelId="{57C281C0-5E02-4214-BAE2-5FD0B3393F79}" type="parTrans" cxnId="{A6104DCA-D9EC-44D6-BC7A-9B0920FA291E}">
      <dgm:prSet/>
      <dgm:spPr/>
      <dgm:t>
        <a:bodyPr/>
        <a:lstStyle/>
        <a:p>
          <a:endParaRPr lang="en-US"/>
        </a:p>
      </dgm:t>
    </dgm:pt>
    <dgm:pt modelId="{36D0CE36-52D2-4FEE-9934-A0AAB6C50AF0}" type="sibTrans" cxnId="{A6104DCA-D9EC-44D6-BC7A-9B0920FA291E}">
      <dgm:prSet/>
      <dgm:spPr/>
      <dgm:t>
        <a:bodyPr/>
        <a:lstStyle/>
        <a:p>
          <a:endParaRPr lang="en-US"/>
        </a:p>
      </dgm:t>
    </dgm:pt>
    <dgm:pt modelId="{F2E8E96E-1ED5-4B11-8C9D-B2FF78FCB569}">
      <dgm:prSet/>
      <dgm:spPr/>
      <dgm:t>
        <a:bodyPr/>
        <a:lstStyle/>
        <a:p>
          <a:r>
            <a:rPr lang="en-US" b="1"/>
            <a:t>Being Green on the Road</a:t>
          </a:r>
          <a:endParaRPr lang="en-US"/>
        </a:p>
      </dgm:t>
    </dgm:pt>
    <dgm:pt modelId="{49547B1B-0449-4E35-9BE8-D48052D4FDC2}" type="parTrans" cxnId="{B61CAAA5-A523-452F-A34D-ACD3A82147CB}">
      <dgm:prSet/>
      <dgm:spPr/>
      <dgm:t>
        <a:bodyPr/>
        <a:lstStyle/>
        <a:p>
          <a:endParaRPr lang="en-US"/>
        </a:p>
      </dgm:t>
    </dgm:pt>
    <dgm:pt modelId="{87EBD815-E880-4762-BBF3-CD5038B8FAD9}" type="sibTrans" cxnId="{B61CAAA5-A523-452F-A34D-ACD3A82147CB}">
      <dgm:prSet/>
      <dgm:spPr/>
      <dgm:t>
        <a:bodyPr/>
        <a:lstStyle/>
        <a:p>
          <a:endParaRPr lang="en-US"/>
        </a:p>
      </dgm:t>
    </dgm:pt>
    <dgm:pt modelId="{A6280225-7FAD-4F87-ABD4-55DDB487607C}">
      <dgm:prSet/>
      <dgm:spPr/>
      <dgm:t>
        <a:bodyPr/>
        <a:lstStyle/>
        <a:p>
          <a:r>
            <a:rPr lang="en-US" b="1"/>
            <a:t>Throw Away Less</a:t>
          </a:r>
          <a:endParaRPr lang="en-US"/>
        </a:p>
      </dgm:t>
    </dgm:pt>
    <dgm:pt modelId="{DD018B22-91D8-475A-8021-6140750C2868}" type="parTrans" cxnId="{7750E520-A929-4593-91B2-2217B62462AA}">
      <dgm:prSet/>
      <dgm:spPr/>
      <dgm:t>
        <a:bodyPr/>
        <a:lstStyle/>
        <a:p>
          <a:endParaRPr lang="en-US"/>
        </a:p>
      </dgm:t>
    </dgm:pt>
    <dgm:pt modelId="{3D6C7311-9215-4C80-8DE3-A4CA51143CF9}" type="sibTrans" cxnId="{7750E520-A929-4593-91B2-2217B62462AA}">
      <dgm:prSet/>
      <dgm:spPr/>
      <dgm:t>
        <a:bodyPr/>
        <a:lstStyle/>
        <a:p>
          <a:endParaRPr lang="en-US"/>
        </a:p>
      </dgm:t>
    </dgm:pt>
    <dgm:pt modelId="{C7F6D70A-12D7-4AC1-B35C-EED2E6C748D3}">
      <dgm:prSet/>
      <dgm:spPr/>
      <dgm:t>
        <a:bodyPr/>
        <a:lstStyle/>
        <a:p>
          <a:r>
            <a:rPr lang="en-US" b="1"/>
            <a:t>Choosing Greener Products</a:t>
          </a:r>
          <a:endParaRPr lang="en-US"/>
        </a:p>
      </dgm:t>
    </dgm:pt>
    <dgm:pt modelId="{58D59179-5D8D-46CF-9143-E54BF92A0E14}" type="parTrans" cxnId="{A6C7B7E1-3D4F-4A96-8BE7-DF1531578DB6}">
      <dgm:prSet/>
      <dgm:spPr/>
      <dgm:t>
        <a:bodyPr/>
        <a:lstStyle/>
        <a:p>
          <a:endParaRPr lang="en-US"/>
        </a:p>
      </dgm:t>
    </dgm:pt>
    <dgm:pt modelId="{F9D1A478-31C9-46AB-A7F2-5A0838CCCCAA}" type="sibTrans" cxnId="{A6C7B7E1-3D4F-4A96-8BE7-DF1531578DB6}">
      <dgm:prSet/>
      <dgm:spPr/>
      <dgm:t>
        <a:bodyPr/>
        <a:lstStyle/>
        <a:p>
          <a:endParaRPr lang="en-US"/>
        </a:p>
      </dgm:t>
    </dgm:pt>
    <dgm:pt modelId="{B077087E-E640-4EDE-8E4D-48E6610B59F3}">
      <dgm:prSet/>
      <dgm:spPr/>
      <dgm:t>
        <a:bodyPr/>
        <a:lstStyle/>
        <a:p>
          <a:r>
            <a:rPr lang="en-US" b="1"/>
            <a:t>Greening Industrial and Business Processes</a:t>
          </a:r>
          <a:endParaRPr lang="en-US"/>
        </a:p>
      </dgm:t>
    </dgm:pt>
    <dgm:pt modelId="{C7979571-99F7-4F68-99C8-756801FBA399}" type="parTrans" cxnId="{BC66D972-3AF0-4440-A957-DD2D411C044D}">
      <dgm:prSet/>
      <dgm:spPr/>
      <dgm:t>
        <a:bodyPr/>
        <a:lstStyle/>
        <a:p>
          <a:endParaRPr lang="en-US"/>
        </a:p>
      </dgm:t>
    </dgm:pt>
    <dgm:pt modelId="{387FD510-2121-44DD-AE6B-8AF65C74B0AF}" type="sibTrans" cxnId="{BC66D972-3AF0-4440-A957-DD2D411C044D}">
      <dgm:prSet/>
      <dgm:spPr/>
      <dgm:t>
        <a:bodyPr/>
        <a:lstStyle/>
        <a:p>
          <a:endParaRPr lang="en-US"/>
        </a:p>
      </dgm:t>
    </dgm:pt>
    <dgm:pt modelId="{B2B1FC78-CCFE-466F-BE8B-DCE5CB9C1AF5}">
      <dgm:prSet/>
      <dgm:spPr/>
      <dgm:t>
        <a:bodyPr/>
        <a:lstStyle/>
        <a:p>
          <a:r>
            <a:rPr lang="en-US" b="1"/>
            <a:t>Cleaner Energy Choices</a:t>
          </a:r>
          <a:endParaRPr lang="en-US"/>
        </a:p>
      </dgm:t>
    </dgm:pt>
    <dgm:pt modelId="{A67B65A9-2C13-45E0-88F4-A872D78E40A9}" type="parTrans" cxnId="{623A9E54-A9E0-4D60-945E-DB6B1A25B8E3}">
      <dgm:prSet/>
      <dgm:spPr/>
      <dgm:t>
        <a:bodyPr/>
        <a:lstStyle/>
        <a:p>
          <a:endParaRPr lang="en-US"/>
        </a:p>
      </dgm:t>
    </dgm:pt>
    <dgm:pt modelId="{2C5294E2-E9D8-43A7-A21A-3F4F56442D4D}" type="sibTrans" cxnId="{623A9E54-A9E0-4D60-945E-DB6B1A25B8E3}">
      <dgm:prSet/>
      <dgm:spPr/>
      <dgm:t>
        <a:bodyPr/>
        <a:lstStyle/>
        <a:p>
          <a:endParaRPr lang="en-US"/>
        </a:p>
      </dgm:t>
    </dgm:pt>
    <dgm:pt modelId="{37EDE3F9-C8E1-4E83-AC61-2266A29DEF0C}" type="pres">
      <dgm:prSet presAssocID="{17E6CDDA-0694-4798-ABDC-CEB61AA95DC5}" presName="Name0" presStyleCnt="0">
        <dgm:presLayoutVars>
          <dgm:dir/>
          <dgm:resizeHandles val="exact"/>
        </dgm:presLayoutVars>
      </dgm:prSet>
      <dgm:spPr/>
    </dgm:pt>
    <dgm:pt modelId="{2FD9B20C-36E9-4ABD-96F7-8AE3158530E1}" type="pres">
      <dgm:prSet presAssocID="{17E6CDDA-0694-4798-ABDC-CEB61AA95DC5}" presName="arrow" presStyleLbl="bgShp" presStyleIdx="0" presStyleCnt="1"/>
      <dgm:spPr/>
    </dgm:pt>
    <dgm:pt modelId="{D4C64BA9-4B2C-42D9-94A6-D937817BDA0D}" type="pres">
      <dgm:prSet presAssocID="{17E6CDDA-0694-4798-ABDC-CEB61AA95DC5}" presName="points" presStyleCnt="0"/>
      <dgm:spPr/>
    </dgm:pt>
    <dgm:pt modelId="{8808542B-54D7-4211-BC0B-10FE6EEDB18C}" type="pres">
      <dgm:prSet presAssocID="{C6EE98DA-123F-4E85-9244-CD2A57492B9F}" presName="compositeA" presStyleCnt="0"/>
      <dgm:spPr/>
    </dgm:pt>
    <dgm:pt modelId="{38311CFA-278B-4D0A-95CA-2695C60244E0}" type="pres">
      <dgm:prSet presAssocID="{C6EE98DA-123F-4E85-9244-CD2A57492B9F}" presName="textA" presStyleLbl="revTx" presStyleIdx="0" presStyleCnt="6">
        <dgm:presLayoutVars>
          <dgm:bulletEnabled val="1"/>
        </dgm:presLayoutVars>
      </dgm:prSet>
      <dgm:spPr/>
    </dgm:pt>
    <dgm:pt modelId="{355C63A0-9745-4620-AE10-6A382BB3E723}" type="pres">
      <dgm:prSet presAssocID="{C6EE98DA-123F-4E85-9244-CD2A57492B9F}" presName="circleA" presStyleLbl="node1" presStyleIdx="0" presStyleCnt="6"/>
      <dgm:spPr/>
    </dgm:pt>
    <dgm:pt modelId="{9B22B3D5-363D-4FE4-A973-A4B91B66517C}" type="pres">
      <dgm:prSet presAssocID="{C6EE98DA-123F-4E85-9244-CD2A57492B9F}" presName="spaceA" presStyleCnt="0"/>
      <dgm:spPr/>
    </dgm:pt>
    <dgm:pt modelId="{6720905D-AB1B-46DD-A96C-2A58F660D8CD}" type="pres">
      <dgm:prSet presAssocID="{36D0CE36-52D2-4FEE-9934-A0AAB6C50AF0}" presName="space" presStyleCnt="0"/>
      <dgm:spPr/>
    </dgm:pt>
    <dgm:pt modelId="{5CED6E8B-0D7E-4252-8BEE-985979C5DEEB}" type="pres">
      <dgm:prSet presAssocID="{F2E8E96E-1ED5-4B11-8C9D-B2FF78FCB569}" presName="compositeB" presStyleCnt="0"/>
      <dgm:spPr/>
    </dgm:pt>
    <dgm:pt modelId="{6C33FEA4-BA43-44D5-B2D0-18C6C0305206}" type="pres">
      <dgm:prSet presAssocID="{F2E8E96E-1ED5-4B11-8C9D-B2FF78FCB569}" presName="textB" presStyleLbl="revTx" presStyleIdx="1" presStyleCnt="6">
        <dgm:presLayoutVars>
          <dgm:bulletEnabled val="1"/>
        </dgm:presLayoutVars>
      </dgm:prSet>
      <dgm:spPr/>
    </dgm:pt>
    <dgm:pt modelId="{A00512C0-DE69-4D17-9EBC-9DBC4F448861}" type="pres">
      <dgm:prSet presAssocID="{F2E8E96E-1ED5-4B11-8C9D-B2FF78FCB569}" presName="circleB" presStyleLbl="node1" presStyleIdx="1" presStyleCnt="6"/>
      <dgm:spPr/>
    </dgm:pt>
    <dgm:pt modelId="{37B6F63F-A4D2-4E4B-83FC-05BE5FC428E4}" type="pres">
      <dgm:prSet presAssocID="{F2E8E96E-1ED5-4B11-8C9D-B2FF78FCB569}" presName="spaceB" presStyleCnt="0"/>
      <dgm:spPr/>
    </dgm:pt>
    <dgm:pt modelId="{C6947DE5-8A7D-49CB-BBD5-E0525FCC45B6}" type="pres">
      <dgm:prSet presAssocID="{87EBD815-E880-4762-BBF3-CD5038B8FAD9}" presName="space" presStyleCnt="0"/>
      <dgm:spPr/>
    </dgm:pt>
    <dgm:pt modelId="{982F7FC6-5B61-498F-BA4E-F2F25C65A500}" type="pres">
      <dgm:prSet presAssocID="{A6280225-7FAD-4F87-ABD4-55DDB487607C}" presName="compositeA" presStyleCnt="0"/>
      <dgm:spPr/>
    </dgm:pt>
    <dgm:pt modelId="{E58E5C94-4BF1-4E65-9508-16D9471104CA}" type="pres">
      <dgm:prSet presAssocID="{A6280225-7FAD-4F87-ABD4-55DDB487607C}" presName="textA" presStyleLbl="revTx" presStyleIdx="2" presStyleCnt="6">
        <dgm:presLayoutVars>
          <dgm:bulletEnabled val="1"/>
        </dgm:presLayoutVars>
      </dgm:prSet>
      <dgm:spPr/>
    </dgm:pt>
    <dgm:pt modelId="{8073D094-242E-472B-9E44-BFA3147E159D}" type="pres">
      <dgm:prSet presAssocID="{A6280225-7FAD-4F87-ABD4-55DDB487607C}" presName="circleA" presStyleLbl="node1" presStyleIdx="2" presStyleCnt="6"/>
      <dgm:spPr/>
    </dgm:pt>
    <dgm:pt modelId="{DB2BF0A0-33E5-494B-A65F-AB2914AA88CD}" type="pres">
      <dgm:prSet presAssocID="{A6280225-7FAD-4F87-ABD4-55DDB487607C}" presName="spaceA" presStyleCnt="0"/>
      <dgm:spPr/>
    </dgm:pt>
    <dgm:pt modelId="{03680F7A-B27A-4BC4-86F7-2CECEFFCD431}" type="pres">
      <dgm:prSet presAssocID="{3D6C7311-9215-4C80-8DE3-A4CA51143CF9}" presName="space" presStyleCnt="0"/>
      <dgm:spPr/>
    </dgm:pt>
    <dgm:pt modelId="{235290FC-DF5A-4152-AB34-887B72E649C3}" type="pres">
      <dgm:prSet presAssocID="{C7F6D70A-12D7-4AC1-B35C-EED2E6C748D3}" presName="compositeB" presStyleCnt="0"/>
      <dgm:spPr/>
    </dgm:pt>
    <dgm:pt modelId="{6CA3B06F-3F24-4E9D-BEFD-FA5BD6F72663}" type="pres">
      <dgm:prSet presAssocID="{C7F6D70A-12D7-4AC1-B35C-EED2E6C748D3}" presName="textB" presStyleLbl="revTx" presStyleIdx="3" presStyleCnt="6">
        <dgm:presLayoutVars>
          <dgm:bulletEnabled val="1"/>
        </dgm:presLayoutVars>
      </dgm:prSet>
      <dgm:spPr/>
    </dgm:pt>
    <dgm:pt modelId="{26E7CAC4-CD35-43CD-9477-ACE23684E2F1}" type="pres">
      <dgm:prSet presAssocID="{C7F6D70A-12D7-4AC1-B35C-EED2E6C748D3}" presName="circleB" presStyleLbl="node1" presStyleIdx="3" presStyleCnt="6"/>
      <dgm:spPr/>
    </dgm:pt>
    <dgm:pt modelId="{B9E61FFB-2D83-4423-9C23-10B9E26466DE}" type="pres">
      <dgm:prSet presAssocID="{C7F6D70A-12D7-4AC1-B35C-EED2E6C748D3}" presName="spaceB" presStyleCnt="0"/>
      <dgm:spPr/>
    </dgm:pt>
    <dgm:pt modelId="{1DA4CE5D-7BF1-4CDD-9AC9-061595A607D2}" type="pres">
      <dgm:prSet presAssocID="{F9D1A478-31C9-46AB-A7F2-5A0838CCCCAA}" presName="space" presStyleCnt="0"/>
      <dgm:spPr/>
    </dgm:pt>
    <dgm:pt modelId="{0EC6243C-B599-497A-9B46-59A6BDA64EF6}" type="pres">
      <dgm:prSet presAssocID="{B077087E-E640-4EDE-8E4D-48E6610B59F3}" presName="compositeA" presStyleCnt="0"/>
      <dgm:spPr/>
    </dgm:pt>
    <dgm:pt modelId="{012D3BB9-E429-487E-A47A-684C85FE7E38}" type="pres">
      <dgm:prSet presAssocID="{B077087E-E640-4EDE-8E4D-48E6610B59F3}" presName="textA" presStyleLbl="revTx" presStyleIdx="4" presStyleCnt="6">
        <dgm:presLayoutVars>
          <dgm:bulletEnabled val="1"/>
        </dgm:presLayoutVars>
      </dgm:prSet>
      <dgm:spPr/>
    </dgm:pt>
    <dgm:pt modelId="{5D82B754-18B0-4962-9977-33E6B2025341}" type="pres">
      <dgm:prSet presAssocID="{B077087E-E640-4EDE-8E4D-48E6610B59F3}" presName="circleA" presStyleLbl="node1" presStyleIdx="4" presStyleCnt="6"/>
      <dgm:spPr/>
    </dgm:pt>
    <dgm:pt modelId="{9570AB58-8742-4639-A5E2-1DB7AC6A4059}" type="pres">
      <dgm:prSet presAssocID="{B077087E-E640-4EDE-8E4D-48E6610B59F3}" presName="spaceA" presStyleCnt="0"/>
      <dgm:spPr/>
    </dgm:pt>
    <dgm:pt modelId="{CBCC6F08-9AD4-4BDD-8342-9D6C39B6A582}" type="pres">
      <dgm:prSet presAssocID="{387FD510-2121-44DD-AE6B-8AF65C74B0AF}" presName="space" presStyleCnt="0"/>
      <dgm:spPr/>
    </dgm:pt>
    <dgm:pt modelId="{25A20DB2-0206-4469-B461-7A3E37583681}" type="pres">
      <dgm:prSet presAssocID="{B2B1FC78-CCFE-466F-BE8B-DCE5CB9C1AF5}" presName="compositeB" presStyleCnt="0"/>
      <dgm:spPr/>
    </dgm:pt>
    <dgm:pt modelId="{3AFDB9A9-85C2-464C-BE65-E10117D927C9}" type="pres">
      <dgm:prSet presAssocID="{B2B1FC78-CCFE-466F-BE8B-DCE5CB9C1AF5}" presName="textB" presStyleLbl="revTx" presStyleIdx="5" presStyleCnt="6">
        <dgm:presLayoutVars>
          <dgm:bulletEnabled val="1"/>
        </dgm:presLayoutVars>
      </dgm:prSet>
      <dgm:spPr/>
    </dgm:pt>
    <dgm:pt modelId="{855CF425-9695-4415-BC33-64126C68AE5B}" type="pres">
      <dgm:prSet presAssocID="{B2B1FC78-CCFE-466F-BE8B-DCE5CB9C1AF5}" presName="circleB" presStyleLbl="node1" presStyleIdx="5" presStyleCnt="6"/>
      <dgm:spPr/>
    </dgm:pt>
    <dgm:pt modelId="{D936FBDE-8499-45E4-AFB0-023F9A4CBF78}" type="pres">
      <dgm:prSet presAssocID="{B2B1FC78-CCFE-466F-BE8B-DCE5CB9C1AF5}" presName="spaceB" presStyleCnt="0"/>
      <dgm:spPr/>
    </dgm:pt>
  </dgm:ptLst>
  <dgm:cxnLst>
    <dgm:cxn modelId="{7750E520-A929-4593-91B2-2217B62462AA}" srcId="{17E6CDDA-0694-4798-ABDC-CEB61AA95DC5}" destId="{A6280225-7FAD-4F87-ABD4-55DDB487607C}" srcOrd="2" destOrd="0" parTransId="{DD018B22-91D8-475A-8021-6140750C2868}" sibTransId="{3D6C7311-9215-4C80-8DE3-A4CA51143CF9}"/>
    <dgm:cxn modelId="{D1835A2F-13F8-4A3B-BB6B-F448937D4080}" type="presOf" srcId="{17E6CDDA-0694-4798-ABDC-CEB61AA95DC5}" destId="{37EDE3F9-C8E1-4E83-AC61-2266A29DEF0C}" srcOrd="0" destOrd="0" presId="urn:microsoft.com/office/officeart/2005/8/layout/hProcess11"/>
    <dgm:cxn modelId="{CD28F130-0A19-47AA-AC17-90E2CF815B12}" type="presOf" srcId="{F2E8E96E-1ED5-4B11-8C9D-B2FF78FCB569}" destId="{6C33FEA4-BA43-44D5-B2D0-18C6C0305206}" srcOrd="0" destOrd="0" presId="urn:microsoft.com/office/officeart/2005/8/layout/hProcess11"/>
    <dgm:cxn modelId="{61920263-C587-424B-B17D-9F4003999578}" type="presOf" srcId="{B077087E-E640-4EDE-8E4D-48E6610B59F3}" destId="{012D3BB9-E429-487E-A47A-684C85FE7E38}" srcOrd="0" destOrd="0" presId="urn:microsoft.com/office/officeart/2005/8/layout/hProcess11"/>
    <dgm:cxn modelId="{E539174C-D197-454F-8CBE-BD466AA222D7}" type="presOf" srcId="{B2B1FC78-CCFE-466F-BE8B-DCE5CB9C1AF5}" destId="{3AFDB9A9-85C2-464C-BE65-E10117D927C9}" srcOrd="0" destOrd="0" presId="urn:microsoft.com/office/officeart/2005/8/layout/hProcess11"/>
    <dgm:cxn modelId="{16DD8D4D-3B0C-4DB6-8EE8-2B7FA4EF3AEF}" type="presOf" srcId="{C6EE98DA-123F-4E85-9244-CD2A57492B9F}" destId="{38311CFA-278B-4D0A-95CA-2695C60244E0}" srcOrd="0" destOrd="0" presId="urn:microsoft.com/office/officeart/2005/8/layout/hProcess11"/>
    <dgm:cxn modelId="{F717AD50-5039-4CF4-BD5B-839E4EC0F74F}" type="presOf" srcId="{C7F6D70A-12D7-4AC1-B35C-EED2E6C748D3}" destId="{6CA3B06F-3F24-4E9D-BEFD-FA5BD6F72663}" srcOrd="0" destOrd="0" presId="urn:microsoft.com/office/officeart/2005/8/layout/hProcess11"/>
    <dgm:cxn modelId="{BC66D972-3AF0-4440-A957-DD2D411C044D}" srcId="{17E6CDDA-0694-4798-ABDC-CEB61AA95DC5}" destId="{B077087E-E640-4EDE-8E4D-48E6610B59F3}" srcOrd="4" destOrd="0" parTransId="{C7979571-99F7-4F68-99C8-756801FBA399}" sibTransId="{387FD510-2121-44DD-AE6B-8AF65C74B0AF}"/>
    <dgm:cxn modelId="{623A9E54-A9E0-4D60-945E-DB6B1A25B8E3}" srcId="{17E6CDDA-0694-4798-ABDC-CEB61AA95DC5}" destId="{B2B1FC78-CCFE-466F-BE8B-DCE5CB9C1AF5}" srcOrd="5" destOrd="0" parTransId="{A67B65A9-2C13-45E0-88F4-A872D78E40A9}" sibTransId="{2C5294E2-E9D8-43A7-A21A-3F4F56442D4D}"/>
    <dgm:cxn modelId="{844E7C91-134E-4346-ABF4-90561D67C8BE}" type="presOf" srcId="{A6280225-7FAD-4F87-ABD4-55DDB487607C}" destId="{E58E5C94-4BF1-4E65-9508-16D9471104CA}" srcOrd="0" destOrd="0" presId="urn:microsoft.com/office/officeart/2005/8/layout/hProcess11"/>
    <dgm:cxn modelId="{B61CAAA5-A523-452F-A34D-ACD3A82147CB}" srcId="{17E6CDDA-0694-4798-ABDC-CEB61AA95DC5}" destId="{F2E8E96E-1ED5-4B11-8C9D-B2FF78FCB569}" srcOrd="1" destOrd="0" parTransId="{49547B1B-0449-4E35-9BE8-D48052D4FDC2}" sibTransId="{87EBD815-E880-4762-BBF3-CD5038B8FAD9}"/>
    <dgm:cxn modelId="{A6104DCA-D9EC-44D6-BC7A-9B0920FA291E}" srcId="{17E6CDDA-0694-4798-ABDC-CEB61AA95DC5}" destId="{C6EE98DA-123F-4E85-9244-CD2A57492B9F}" srcOrd="0" destOrd="0" parTransId="{57C281C0-5E02-4214-BAE2-5FD0B3393F79}" sibTransId="{36D0CE36-52D2-4FEE-9934-A0AAB6C50AF0}"/>
    <dgm:cxn modelId="{A6C7B7E1-3D4F-4A96-8BE7-DF1531578DB6}" srcId="{17E6CDDA-0694-4798-ABDC-CEB61AA95DC5}" destId="{C7F6D70A-12D7-4AC1-B35C-EED2E6C748D3}" srcOrd="3" destOrd="0" parTransId="{58D59179-5D8D-46CF-9143-E54BF92A0E14}" sibTransId="{F9D1A478-31C9-46AB-A7F2-5A0838CCCCAA}"/>
    <dgm:cxn modelId="{C650ADF7-D9CB-4859-9CD8-45194960FE4A}" type="presParOf" srcId="{37EDE3F9-C8E1-4E83-AC61-2266A29DEF0C}" destId="{2FD9B20C-36E9-4ABD-96F7-8AE3158530E1}" srcOrd="0" destOrd="0" presId="urn:microsoft.com/office/officeart/2005/8/layout/hProcess11"/>
    <dgm:cxn modelId="{ABF8DDDD-BAE4-4636-ACD8-EDA7AEAF2182}" type="presParOf" srcId="{37EDE3F9-C8E1-4E83-AC61-2266A29DEF0C}" destId="{D4C64BA9-4B2C-42D9-94A6-D937817BDA0D}" srcOrd="1" destOrd="0" presId="urn:microsoft.com/office/officeart/2005/8/layout/hProcess11"/>
    <dgm:cxn modelId="{231A4588-0F30-46C8-82C2-7680819B34EC}" type="presParOf" srcId="{D4C64BA9-4B2C-42D9-94A6-D937817BDA0D}" destId="{8808542B-54D7-4211-BC0B-10FE6EEDB18C}" srcOrd="0" destOrd="0" presId="urn:microsoft.com/office/officeart/2005/8/layout/hProcess11"/>
    <dgm:cxn modelId="{4DEEEE9B-5AC7-415A-8360-F0DFC353F93E}" type="presParOf" srcId="{8808542B-54D7-4211-BC0B-10FE6EEDB18C}" destId="{38311CFA-278B-4D0A-95CA-2695C60244E0}" srcOrd="0" destOrd="0" presId="urn:microsoft.com/office/officeart/2005/8/layout/hProcess11"/>
    <dgm:cxn modelId="{5B76AEC2-F386-49DF-ABA5-BB67F097D81A}" type="presParOf" srcId="{8808542B-54D7-4211-BC0B-10FE6EEDB18C}" destId="{355C63A0-9745-4620-AE10-6A382BB3E723}" srcOrd="1" destOrd="0" presId="urn:microsoft.com/office/officeart/2005/8/layout/hProcess11"/>
    <dgm:cxn modelId="{4A7E32BC-0834-4CB9-A5BF-E29F6FEF7F0F}" type="presParOf" srcId="{8808542B-54D7-4211-BC0B-10FE6EEDB18C}" destId="{9B22B3D5-363D-4FE4-A973-A4B91B66517C}" srcOrd="2" destOrd="0" presId="urn:microsoft.com/office/officeart/2005/8/layout/hProcess11"/>
    <dgm:cxn modelId="{99D153E5-7ADB-4D40-82EB-CB1308AD6551}" type="presParOf" srcId="{D4C64BA9-4B2C-42D9-94A6-D937817BDA0D}" destId="{6720905D-AB1B-46DD-A96C-2A58F660D8CD}" srcOrd="1" destOrd="0" presId="urn:microsoft.com/office/officeart/2005/8/layout/hProcess11"/>
    <dgm:cxn modelId="{0F73DA62-2840-4539-82FF-D5B1FC3BB3E5}" type="presParOf" srcId="{D4C64BA9-4B2C-42D9-94A6-D937817BDA0D}" destId="{5CED6E8B-0D7E-4252-8BEE-985979C5DEEB}" srcOrd="2" destOrd="0" presId="urn:microsoft.com/office/officeart/2005/8/layout/hProcess11"/>
    <dgm:cxn modelId="{2E24DF78-7B08-46BF-80E5-858AF28CFD74}" type="presParOf" srcId="{5CED6E8B-0D7E-4252-8BEE-985979C5DEEB}" destId="{6C33FEA4-BA43-44D5-B2D0-18C6C0305206}" srcOrd="0" destOrd="0" presId="urn:microsoft.com/office/officeart/2005/8/layout/hProcess11"/>
    <dgm:cxn modelId="{65F7D2B0-4097-49A6-BB2C-446B58DCBB7F}" type="presParOf" srcId="{5CED6E8B-0D7E-4252-8BEE-985979C5DEEB}" destId="{A00512C0-DE69-4D17-9EBC-9DBC4F448861}" srcOrd="1" destOrd="0" presId="urn:microsoft.com/office/officeart/2005/8/layout/hProcess11"/>
    <dgm:cxn modelId="{287ECFC8-3C4C-46FC-8C3C-0018FC54118A}" type="presParOf" srcId="{5CED6E8B-0D7E-4252-8BEE-985979C5DEEB}" destId="{37B6F63F-A4D2-4E4B-83FC-05BE5FC428E4}" srcOrd="2" destOrd="0" presId="urn:microsoft.com/office/officeart/2005/8/layout/hProcess11"/>
    <dgm:cxn modelId="{D84CEB44-4758-4C0C-BC5B-8A49E7F370D1}" type="presParOf" srcId="{D4C64BA9-4B2C-42D9-94A6-D937817BDA0D}" destId="{C6947DE5-8A7D-49CB-BBD5-E0525FCC45B6}" srcOrd="3" destOrd="0" presId="urn:microsoft.com/office/officeart/2005/8/layout/hProcess11"/>
    <dgm:cxn modelId="{275E44B1-0CFF-4471-9AD1-1ABA8EBA5F90}" type="presParOf" srcId="{D4C64BA9-4B2C-42D9-94A6-D937817BDA0D}" destId="{982F7FC6-5B61-498F-BA4E-F2F25C65A500}" srcOrd="4" destOrd="0" presId="urn:microsoft.com/office/officeart/2005/8/layout/hProcess11"/>
    <dgm:cxn modelId="{68E349C9-EE00-401C-8DCD-2E70D3E504C0}" type="presParOf" srcId="{982F7FC6-5B61-498F-BA4E-F2F25C65A500}" destId="{E58E5C94-4BF1-4E65-9508-16D9471104CA}" srcOrd="0" destOrd="0" presId="urn:microsoft.com/office/officeart/2005/8/layout/hProcess11"/>
    <dgm:cxn modelId="{BC6C28AF-2BED-4A4A-AD1E-55E52C486413}" type="presParOf" srcId="{982F7FC6-5B61-498F-BA4E-F2F25C65A500}" destId="{8073D094-242E-472B-9E44-BFA3147E159D}" srcOrd="1" destOrd="0" presId="urn:microsoft.com/office/officeart/2005/8/layout/hProcess11"/>
    <dgm:cxn modelId="{5B8CFD21-D9F0-45D5-B00A-43DEA5E70C3E}" type="presParOf" srcId="{982F7FC6-5B61-498F-BA4E-F2F25C65A500}" destId="{DB2BF0A0-33E5-494B-A65F-AB2914AA88CD}" srcOrd="2" destOrd="0" presId="urn:microsoft.com/office/officeart/2005/8/layout/hProcess11"/>
    <dgm:cxn modelId="{BB43EE6D-9B4F-4BA5-A568-3946D1E9F9CC}" type="presParOf" srcId="{D4C64BA9-4B2C-42D9-94A6-D937817BDA0D}" destId="{03680F7A-B27A-4BC4-86F7-2CECEFFCD431}" srcOrd="5" destOrd="0" presId="urn:microsoft.com/office/officeart/2005/8/layout/hProcess11"/>
    <dgm:cxn modelId="{AFD39993-ABE9-4460-8C59-9E5151819748}" type="presParOf" srcId="{D4C64BA9-4B2C-42D9-94A6-D937817BDA0D}" destId="{235290FC-DF5A-4152-AB34-887B72E649C3}" srcOrd="6" destOrd="0" presId="urn:microsoft.com/office/officeart/2005/8/layout/hProcess11"/>
    <dgm:cxn modelId="{1F3D37F1-D552-43C5-B7C3-5508653562E9}" type="presParOf" srcId="{235290FC-DF5A-4152-AB34-887B72E649C3}" destId="{6CA3B06F-3F24-4E9D-BEFD-FA5BD6F72663}" srcOrd="0" destOrd="0" presId="urn:microsoft.com/office/officeart/2005/8/layout/hProcess11"/>
    <dgm:cxn modelId="{502DB49A-1DD2-4C9D-9852-985E9993AB8B}" type="presParOf" srcId="{235290FC-DF5A-4152-AB34-887B72E649C3}" destId="{26E7CAC4-CD35-43CD-9477-ACE23684E2F1}" srcOrd="1" destOrd="0" presId="urn:microsoft.com/office/officeart/2005/8/layout/hProcess11"/>
    <dgm:cxn modelId="{125BCA5B-0AC7-4DEC-A2BA-013A22CF0584}" type="presParOf" srcId="{235290FC-DF5A-4152-AB34-887B72E649C3}" destId="{B9E61FFB-2D83-4423-9C23-10B9E26466DE}" srcOrd="2" destOrd="0" presId="urn:microsoft.com/office/officeart/2005/8/layout/hProcess11"/>
    <dgm:cxn modelId="{37D3A7FE-7D02-4D47-9E58-3996111D8626}" type="presParOf" srcId="{D4C64BA9-4B2C-42D9-94A6-D937817BDA0D}" destId="{1DA4CE5D-7BF1-4CDD-9AC9-061595A607D2}" srcOrd="7" destOrd="0" presId="urn:microsoft.com/office/officeart/2005/8/layout/hProcess11"/>
    <dgm:cxn modelId="{4A9C293A-CB77-44CD-88CA-D886F4044AC7}" type="presParOf" srcId="{D4C64BA9-4B2C-42D9-94A6-D937817BDA0D}" destId="{0EC6243C-B599-497A-9B46-59A6BDA64EF6}" srcOrd="8" destOrd="0" presId="urn:microsoft.com/office/officeart/2005/8/layout/hProcess11"/>
    <dgm:cxn modelId="{332A7204-B4A7-47B2-B3A6-B1783F83BA04}" type="presParOf" srcId="{0EC6243C-B599-497A-9B46-59A6BDA64EF6}" destId="{012D3BB9-E429-487E-A47A-684C85FE7E38}" srcOrd="0" destOrd="0" presId="urn:microsoft.com/office/officeart/2005/8/layout/hProcess11"/>
    <dgm:cxn modelId="{491288EE-0793-406A-95D0-67C49F68B376}" type="presParOf" srcId="{0EC6243C-B599-497A-9B46-59A6BDA64EF6}" destId="{5D82B754-18B0-4962-9977-33E6B2025341}" srcOrd="1" destOrd="0" presId="urn:microsoft.com/office/officeart/2005/8/layout/hProcess11"/>
    <dgm:cxn modelId="{617D45E7-B784-4658-A095-9753A57A827D}" type="presParOf" srcId="{0EC6243C-B599-497A-9B46-59A6BDA64EF6}" destId="{9570AB58-8742-4639-A5E2-1DB7AC6A4059}" srcOrd="2" destOrd="0" presId="urn:microsoft.com/office/officeart/2005/8/layout/hProcess11"/>
    <dgm:cxn modelId="{92EEA5D4-BF9E-4878-A832-480835676898}" type="presParOf" srcId="{D4C64BA9-4B2C-42D9-94A6-D937817BDA0D}" destId="{CBCC6F08-9AD4-4BDD-8342-9D6C39B6A582}" srcOrd="9" destOrd="0" presId="urn:microsoft.com/office/officeart/2005/8/layout/hProcess11"/>
    <dgm:cxn modelId="{7BF097BD-4036-48ED-8643-888215E37C2B}" type="presParOf" srcId="{D4C64BA9-4B2C-42D9-94A6-D937817BDA0D}" destId="{25A20DB2-0206-4469-B461-7A3E37583681}" srcOrd="10" destOrd="0" presId="urn:microsoft.com/office/officeart/2005/8/layout/hProcess11"/>
    <dgm:cxn modelId="{EEEDA1F2-4D7E-414F-BCEB-05E1BA2EC1BA}" type="presParOf" srcId="{25A20DB2-0206-4469-B461-7A3E37583681}" destId="{3AFDB9A9-85C2-464C-BE65-E10117D927C9}" srcOrd="0" destOrd="0" presId="urn:microsoft.com/office/officeart/2005/8/layout/hProcess11"/>
    <dgm:cxn modelId="{5B2ED69F-F4C3-45AE-87C4-4725370EAECA}" type="presParOf" srcId="{25A20DB2-0206-4469-B461-7A3E37583681}" destId="{855CF425-9695-4415-BC33-64126C68AE5B}" srcOrd="1" destOrd="0" presId="urn:microsoft.com/office/officeart/2005/8/layout/hProcess11"/>
    <dgm:cxn modelId="{6D7F4227-61D3-4B04-83B0-18F58380B2E0}" type="presParOf" srcId="{25A20DB2-0206-4469-B461-7A3E37583681}" destId="{D936FBDE-8499-45E4-AFB0-023F9A4CBF7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1B4BD7-53FA-490F-8350-78DB0D74CE83}"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CDCC566F-9CD8-4908-8F0B-7AF7FEB46E97}">
      <dgm:prSet phldrT="[Metin]" custT="1"/>
      <dgm:spPr>
        <a:noFill/>
        <a:ln>
          <a:solidFill>
            <a:srgbClr val="A6B727"/>
          </a:solidFill>
        </a:ln>
      </dgm:spPr>
      <dgm:t>
        <a:bodyPr/>
        <a:lstStyle/>
        <a:p>
          <a:pPr marL="0" algn="l">
            <a:lnSpc>
              <a:spcPct val="90000"/>
            </a:lnSpc>
            <a:buNone/>
          </a:pPr>
          <a:r>
            <a:rPr lang="tr-TR" sz="2500" b="1" i="0" u="none" strike="noStrike" kern="1200" baseline="0" dirty="0">
              <a:solidFill>
                <a:srgbClr val="000000"/>
              </a:solidFill>
              <a:latin typeface="Corbel" panose="020B0503020204020204"/>
              <a:ea typeface="+mn-ea"/>
              <a:cs typeface="+mn-cs"/>
            </a:rPr>
            <a:t>REDUCES </a:t>
          </a:r>
          <a:r>
            <a:rPr lang="en-US" sz="2500" b="1" i="0" u="none" strike="noStrike" kern="1200" baseline="0" dirty="0">
              <a:solidFill>
                <a:srgbClr val="000000"/>
              </a:solidFill>
              <a:latin typeface="Corbel" panose="020B0503020204020204"/>
              <a:ea typeface="+mn-ea"/>
              <a:cs typeface="+mn-cs"/>
            </a:rPr>
            <a:t>THE URBAN HEAT ISLAND</a:t>
          </a:r>
          <a:endParaRPr lang="en-US" sz="2500" kern="1200" dirty="0">
            <a:solidFill>
              <a:srgbClr val="000000"/>
            </a:solidFill>
            <a:latin typeface="Corbel" panose="020B0503020204020204"/>
            <a:ea typeface="+mn-ea"/>
            <a:cs typeface="+mn-cs"/>
          </a:endParaRPr>
        </a:p>
      </dgm:t>
    </dgm:pt>
    <dgm:pt modelId="{1B6A2C04-A90B-4A8B-AD1C-C1CD614537AD}" type="parTrans" cxnId="{735BE8E9-B4D1-4F65-A288-DA092F544608}">
      <dgm:prSet/>
      <dgm:spPr/>
      <dgm:t>
        <a:bodyPr/>
        <a:lstStyle/>
        <a:p>
          <a:endParaRPr lang="en-US"/>
        </a:p>
      </dgm:t>
    </dgm:pt>
    <dgm:pt modelId="{B28DCA0D-4E0D-4BF7-A35F-8901ED2D57EC}" type="sibTrans" cxnId="{735BE8E9-B4D1-4F65-A288-DA092F544608}">
      <dgm:prSet/>
      <dgm:spPr/>
      <dgm:t>
        <a:bodyPr/>
        <a:lstStyle/>
        <a:p>
          <a:endParaRPr lang="en-US"/>
        </a:p>
      </dgm:t>
    </dgm:pt>
    <dgm:pt modelId="{BC232020-D13E-48EF-B60F-28AF38D5D1D5}">
      <dgm:prSet phldrT="[Metin]" custT="1"/>
      <dgm:spPr>
        <a:noFill/>
        <a:ln>
          <a:solidFill>
            <a:srgbClr val="A6B727"/>
          </a:solidFill>
        </a:ln>
      </dgm:spPr>
      <dgm:t>
        <a:bodyPr/>
        <a:lstStyle/>
        <a:p>
          <a:pPr marL="0" lvl="0" indent="0" algn="l" defTabSz="1066800">
            <a:lnSpc>
              <a:spcPct val="90000"/>
            </a:lnSpc>
            <a:spcBef>
              <a:spcPct val="0"/>
            </a:spcBef>
            <a:spcAft>
              <a:spcPct val="35000"/>
            </a:spcAft>
            <a:buNone/>
          </a:pPr>
          <a:r>
            <a:rPr lang="en-US" sz="2500" b="1" i="0" u="none" strike="noStrike" kern="1200" baseline="0" dirty="0">
              <a:solidFill>
                <a:schemeClr val="tx1"/>
              </a:solidFill>
              <a:latin typeface="+mn-lt"/>
              <a:ea typeface="+mn-ea"/>
              <a:cs typeface="+mn-cs"/>
            </a:rPr>
            <a:t>LOWERS BUILDING ENERGY DEMANDS </a:t>
          </a:r>
          <a:endParaRPr lang="tr-TR" sz="2500" b="1" kern="1200" dirty="0">
            <a:solidFill>
              <a:srgbClr val="000000"/>
            </a:solidFill>
            <a:latin typeface="Corbel" panose="020B0503020204020204"/>
            <a:ea typeface="+mn-ea"/>
            <a:cs typeface="+mn-cs"/>
          </a:endParaRPr>
        </a:p>
      </dgm:t>
    </dgm:pt>
    <dgm:pt modelId="{2CC6D8CD-7FB2-4E12-91CA-2F2CBEA5620C}" type="parTrans" cxnId="{F7FE4E2C-960F-4BAC-B3DB-BBBF50AF4270}">
      <dgm:prSet/>
      <dgm:spPr/>
      <dgm:t>
        <a:bodyPr/>
        <a:lstStyle/>
        <a:p>
          <a:endParaRPr lang="en-US"/>
        </a:p>
      </dgm:t>
    </dgm:pt>
    <dgm:pt modelId="{0A137F38-203C-4F6A-BFA0-E25D00F16CBF}" type="sibTrans" cxnId="{F7FE4E2C-960F-4BAC-B3DB-BBBF50AF4270}">
      <dgm:prSet/>
      <dgm:spPr/>
      <dgm:t>
        <a:bodyPr/>
        <a:lstStyle/>
        <a:p>
          <a:endParaRPr lang="en-US"/>
        </a:p>
      </dgm:t>
    </dgm:pt>
    <dgm:pt modelId="{FA7B83DC-CAD3-4267-AE45-4228D7EEDF3F}">
      <dgm:prSet phldrT="[Metin]" custT="1"/>
      <dgm:spPr>
        <a:noFill/>
        <a:ln>
          <a:solidFill>
            <a:srgbClr val="A6B727"/>
          </a:solidFill>
        </a:ln>
      </dgm:spPr>
      <dgm:t>
        <a:bodyPr/>
        <a:lstStyle/>
        <a:p>
          <a:pPr marL="0" lvl="0" indent="0" algn="l" defTabSz="1066800">
            <a:lnSpc>
              <a:spcPct val="100000"/>
            </a:lnSpc>
            <a:spcBef>
              <a:spcPct val="0"/>
            </a:spcBef>
            <a:spcAft>
              <a:spcPct val="35000"/>
            </a:spcAft>
            <a:buNone/>
          </a:pPr>
          <a:r>
            <a:rPr lang="en-US" sz="2500" kern="1200" dirty="0">
              <a:solidFill>
                <a:srgbClr val="000000"/>
              </a:solidFill>
              <a:latin typeface="Corbel" panose="020B0503020204020204"/>
              <a:ea typeface="+mn-ea"/>
              <a:cs typeface="+mn-cs"/>
            </a:rPr>
            <a:t>Green roofs can greatly reduce the amount of energy needed to keep the temperature of a building comfortable year-round by insulating against extensive heat loss in the winter and heat absorption in the summer.</a:t>
          </a:r>
        </a:p>
      </dgm:t>
    </dgm:pt>
    <dgm:pt modelId="{8BB5A56A-4316-4F50-A5F8-79764F06432F}" type="sibTrans" cxnId="{449272F7-91F3-4124-A2C3-C52DBF56E796}">
      <dgm:prSet/>
      <dgm:spPr/>
      <dgm:t>
        <a:bodyPr/>
        <a:lstStyle/>
        <a:p>
          <a:endParaRPr lang="en-US"/>
        </a:p>
      </dgm:t>
    </dgm:pt>
    <dgm:pt modelId="{C7188338-D19D-40BC-9AE8-7FA1649ADBE9}" type="parTrans" cxnId="{449272F7-91F3-4124-A2C3-C52DBF56E796}">
      <dgm:prSet/>
      <dgm:spPr/>
      <dgm:t>
        <a:bodyPr/>
        <a:lstStyle/>
        <a:p>
          <a:endParaRPr lang="en-US"/>
        </a:p>
      </dgm:t>
    </dgm:pt>
    <dgm:pt modelId="{23F335D8-6AFA-4093-9F2C-06C0EB316DC7}">
      <dgm:prSet phldrT="[Metin]" custT="1"/>
      <dgm:spPr>
        <a:noFill/>
        <a:ln>
          <a:solidFill>
            <a:srgbClr val="A6B727"/>
          </a:solidFill>
        </a:ln>
      </dgm:spPr>
      <dgm:t>
        <a:bodyPr/>
        <a:lstStyle/>
        <a:p>
          <a:pPr marL="0" indent="0" algn="l">
            <a:lnSpc>
              <a:spcPct val="100000"/>
            </a:lnSpc>
            <a:buNone/>
            <a:tabLst>
              <a:tab pos="0" algn="l"/>
              <a:tab pos="50800" algn="l"/>
            </a:tabLst>
          </a:pPr>
          <a:r>
            <a:rPr lang="en-US" sz="2500" kern="1200" dirty="0">
              <a:solidFill>
                <a:srgbClr val="000000"/>
              </a:solidFill>
              <a:latin typeface="Corbel" panose="020B0503020204020204"/>
              <a:ea typeface="+mn-ea"/>
              <a:cs typeface="+mn-cs"/>
            </a:rPr>
            <a:t>Trees, green roofs, and vegetation can help</a:t>
          </a:r>
          <a:r>
            <a:rPr lang="tr-TR" sz="2500" kern="1200" dirty="0">
              <a:solidFill>
                <a:srgbClr val="000000"/>
              </a:solidFill>
              <a:latin typeface="Corbel" panose="020B0503020204020204"/>
              <a:ea typeface="+mn-ea"/>
              <a:cs typeface="+mn-cs"/>
            </a:rPr>
            <a:t> </a:t>
          </a:r>
          <a:r>
            <a:rPr lang="en-US" sz="2500" kern="1200" dirty="0">
              <a:solidFill>
                <a:srgbClr val="000000"/>
              </a:solidFill>
              <a:latin typeface="Corbel" panose="020B0503020204020204"/>
              <a:ea typeface="+mn-ea"/>
              <a:cs typeface="+mn-cs"/>
            </a:rPr>
            <a:t>reduce urban heat island effects by shading building surfaces, deflecting solar radiation, and releasing moisture into the atmosphere</a:t>
          </a:r>
          <a:r>
            <a:rPr lang="tr-TR" sz="2500" kern="1200" dirty="0">
              <a:solidFill>
                <a:srgbClr val="000000"/>
              </a:solidFill>
              <a:latin typeface="Corbel" panose="020B0503020204020204"/>
              <a:ea typeface="+mn-ea"/>
              <a:cs typeface="+mn-cs"/>
            </a:rPr>
            <a:t>.</a:t>
          </a:r>
          <a:endParaRPr lang="en-US" sz="2500" kern="1200" dirty="0">
            <a:solidFill>
              <a:srgbClr val="000000"/>
            </a:solidFill>
            <a:latin typeface="Corbel" panose="020B0503020204020204"/>
            <a:ea typeface="+mn-ea"/>
            <a:cs typeface="+mn-cs"/>
          </a:endParaRPr>
        </a:p>
      </dgm:t>
    </dgm:pt>
    <dgm:pt modelId="{4235E300-C023-438A-93A5-4CBEABB1E1C2}" type="parTrans" cxnId="{C79B6E44-EF82-4A06-B62F-B4DD28F2E24B}">
      <dgm:prSet/>
      <dgm:spPr/>
      <dgm:t>
        <a:bodyPr/>
        <a:lstStyle/>
        <a:p>
          <a:endParaRPr lang="en-US"/>
        </a:p>
      </dgm:t>
    </dgm:pt>
    <dgm:pt modelId="{50EFCCDF-DB5C-40CC-83E4-2347EC4A9366}" type="sibTrans" cxnId="{C79B6E44-EF82-4A06-B62F-B4DD28F2E24B}">
      <dgm:prSet/>
      <dgm:spPr/>
      <dgm:t>
        <a:bodyPr/>
        <a:lstStyle/>
        <a:p>
          <a:endParaRPr lang="en-US"/>
        </a:p>
      </dgm:t>
    </dgm:pt>
    <dgm:pt modelId="{D5EA126A-7509-4959-A2CF-AB3DFF8EDB44}" type="pres">
      <dgm:prSet presAssocID="{0C1B4BD7-53FA-490F-8350-78DB0D74CE83}" presName="linearFlow" presStyleCnt="0">
        <dgm:presLayoutVars>
          <dgm:dir/>
          <dgm:resizeHandles val="exact"/>
        </dgm:presLayoutVars>
      </dgm:prSet>
      <dgm:spPr/>
    </dgm:pt>
    <dgm:pt modelId="{2501DE6D-C9D2-4801-BA2D-FE2EB7DB20CA}" type="pres">
      <dgm:prSet presAssocID="{CDCC566F-9CD8-4908-8F0B-7AF7FEB46E97}" presName="comp" presStyleCnt="0"/>
      <dgm:spPr/>
    </dgm:pt>
    <dgm:pt modelId="{6E7A774F-D58B-448F-9B2A-E6B465D5E6C6}" type="pres">
      <dgm:prSet presAssocID="{CDCC566F-9CD8-4908-8F0B-7AF7FEB46E97}" presName="rect2" presStyleLbl="node1" presStyleIdx="0" presStyleCnt="2" custScaleY="102047">
        <dgm:presLayoutVars>
          <dgm:bulletEnabled val="1"/>
        </dgm:presLayoutVars>
      </dgm:prSet>
      <dgm:spPr/>
    </dgm:pt>
    <dgm:pt modelId="{2F3AD241-DDDB-42D6-B2F2-178ED734D37B}" type="pres">
      <dgm:prSet presAssocID="{CDCC566F-9CD8-4908-8F0B-7AF7FEB46E97}" presName="rect1" presStyleLbl="lnNode1" presStyleIdx="0" presStyleCnt="2"/>
      <dgm:spPr>
        <a:blipFill rotWithShape="1">
          <a:blip xmlns:r="http://schemas.openxmlformats.org/officeDocument/2006/relationships" r:embed="rId1"/>
          <a:srcRect/>
          <a:stretch>
            <a:fillRect l="-98000" r="-98000"/>
          </a:stretch>
        </a:blipFill>
      </dgm:spPr>
    </dgm:pt>
    <dgm:pt modelId="{DD6AEE54-559A-48C8-99FA-C7B242491131}" type="pres">
      <dgm:prSet presAssocID="{B28DCA0D-4E0D-4BF7-A35F-8901ED2D57EC}" presName="sibTrans" presStyleCnt="0"/>
      <dgm:spPr/>
    </dgm:pt>
    <dgm:pt modelId="{E0DCFA92-563E-4C7F-90E6-F39D362D462E}" type="pres">
      <dgm:prSet presAssocID="{BC232020-D13E-48EF-B60F-28AF38D5D1D5}" presName="comp" presStyleCnt="0"/>
      <dgm:spPr/>
    </dgm:pt>
    <dgm:pt modelId="{F0815798-5C6A-42F6-B789-E76FB96E02BD}" type="pres">
      <dgm:prSet presAssocID="{BC232020-D13E-48EF-B60F-28AF38D5D1D5}" presName="rect2" presStyleLbl="node1" presStyleIdx="1" presStyleCnt="2" custScaleY="103956">
        <dgm:presLayoutVars>
          <dgm:bulletEnabled val="1"/>
        </dgm:presLayoutVars>
      </dgm:prSet>
      <dgm:spPr/>
    </dgm:pt>
    <dgm:pt modelId="{00C8C94D-B6B1-4549-9B79-525795C3CD85}" type="pres">
      <dgm:prSet presAssocID="{BC232020-D13E-48EF-B60F-28AF38D5D1D5}" presName="rect1" presStyleLbl="lnNode1" presStyleIdx="1" presStyleCnt="2"/>
      <dgm:spPr>
        <a:blipFill rotWithShape="1">
          <a:blip xmlns:r="http://schemas.openxmlformats.org/officeDocument/2006/relationships" r:embed="rId2"/>
          <a:srcRect/>
          <a:stretch>
            <a:fillRect l="-70000" r="-70000"/>
          </a:stretch>
        </a:blipFill>
      </dgm:spPr>
    </dgm:pt>
  </dgm:ptLst>
  <dgm:cxnLst>
    <dgm:cxn modelId="{11647C00-E665-4CC2-835F-5C16E702013F}" type="presOf" srcId="{0C1B4BD7-53FA-490F-8350-78DB0D74CE83}" destId="{D5EA126A-7509-4959-A2CF-AB3DFF8EDB44}" srcOrd="0" destOrd="0" presId="urn:microsoft.com/office/officeart/2008/layout/AlternatingPictureBlocks"/>
    <dgm:cxn modelId="{F7FE4E2C-960F-4BAC-B3DB-BBBF50AF4270}" srcId="{0C1B4BD7-53FA-490F-8350-78DB0D74CE83}" destId="{BC232020-D13E-48EF-B60F-28AF38D5D1D5}" srcOrd="1" destOrd="0" parTransId="{2CC6D8CD-7FB2-4E12-91CA-2F2CBEA5620C}" sibTransId="{0A137F38-203C-4F6A-BFA0-E25D00F16CBF}"/>
    <dgm:cxn modelId="{C79B6E44-EF82-4A06-B62F-B4DD28F2E24B}" srcId="{CDCC566F-9CD8-4908-8F0B-7AF7FEB46E97}" destId="{23F335D8-6AFA-4093-9F2C-06C0EB316DC7}" srcOrd="0" destOrd="0" parTransId="{4235E300-C023-438A-93A5-4CBEABB1E1C2}" sibTransId="{50EFCCDF-DB5C-40CC-83E4-2347EC4A9366}"/>
    <dgm:cxn modelId="{4A86C365-5A1B-4A12-A3A7-3BF2D5707CE1}" type="presOf" srcId="{CDCC566F-9CD8-4908-8F0B-7AF7FEB46E97}" destId="{6E7A774F-D58B-448F-9B2A-E6B465D5E6C6}" srcOrd="0" destOrd="0" presId="urn:microsoft.com/office/officeart/2008/layout/AlternatingPictureBlocks"/>
    <dgm:cxn modelId="{14EE3D6C-BCFC-423D-AA16-179AB2AE4376}" type="presOf" srcId="{23F335D8-6AFA-4093-9F2C-06C0EB316DC7}" destId="{6E7A774F-D58B-448F-9B2A-E6B465D5E6C6}" srcOrd="0" destOrd="1" presId="urn:microsoft.com/office/officeart/2008/layout/AlternatingPictureBlocks"/>
    <dgm:cxn modelId="{5461CD98-A272-46B7-AADF-13639310A7A8}" type="presOf" srcId="{FA7B83DC-CAD3-4267-AE45-4228D7EEDF3F}" destId="{F0815798-5C6A-42F6-B789-E76FB96E02BD}" srcOrd="0" destOrd="1" presId="urn:microsoft.com/office/officeart/2008/layout/AlternatingPictureBlocks"/>
    <dgm:cxn modelId="{963900A4-E3D8-4482-A3BE-E5209E5E52AC}" type="presOf" srcId="{BC232020-D13E-48EF-B60F-28AF38D5D1D5}" destId="{F0815798-5C6A-42F6-B789-E76FB96E02BD}" srcOrd="0" destOrd="0" presId="urn:microsoft.com/office/officeart/2008/layout/AlternatingPictureBlocks"/>
    <dgm:cxn modelId="{735BE8E9-B4D1-4F65-A288-DA092F544608}" srcId="{0C1B4BD7-53FA-490F-8350-78DB0D74CE83}" destId="{CDCC566F-9CD8-4908-8F0B-7AF7FEB46E97}" srcOrd="0" destOrd="0" parTransId="{1B6A2C04-A90B-4A8B-AD1C-C1CD614537AD}" sibTransId="{B28DCA0D-4E0D-4BF7-A35F-8901ED2D57EC}"/>
    <dgm:cxn modelId="{449272F7-91F3-4124-A2C3-C52DBF56E796}" srcId="{BC232020-D13E-48EF-B60F-28AF38D5D1D5}" destId="{FA7B83DC-CAD3-4267-AE45-4228D7EEDF3F}" srcOrd="0" destOrd="0" parTransId="{C7188338-D19D-40BC-9AE8-7FA1649ADBE9}" sibTransId="{8BB5A56A-4316-4F50-A5F8-79764F06432F}"/>
    <dgm:cxn modelId="{68D7C037-9B74-415D-8ECA-36BF3B5013B6}" type="presParOf" srcId="{D5EA126A-7509-4959-A2CF-AB3DFF8EDB44}" destId="{2501DE6D-C9D2-4801-BA2D-FE2EB7DB20CA}" srcOrd="0" destOrd="0" presId="urn:microsoft.com/office/officeart/2008/layout/AlternatingPictureBlocks"/>
    <dgm:cxn modelId="{F834653D-BE8F-449C-92EE-370E69701B25}" type="presParOf" srcId="{2501DE6D-C9D2-4801-BA2D-FE2EB7DB20CA}" destId="{6E7A774F-D58B-448F-9B2A-E6B465D5E6C6}" srcOrd="0" destOrd="0" presId="urn:microsoft.com/office/officeart/2008/layout/AlternatingPictureBlocks"/>
    <dgm:cxn modelId="{76DE50AF-5547-4EB0-B28B-F0690DAC8547}" type="presParOf" srcId="{2501DE6D-C9D2-4801-BA2D-FE2EB7DB20CA}" destId="{2F3AD241-DDDB-42D6-B2F2-178ED734D37B}" srcOrd="1" destOrd="0" presId="urn:microsoft.com/office/officeart/2008/layout/AlternatingPictureBlocks"/>
    <dgm:cxn modelId="{DFAA0A84-4A1E-4A4F-A361-FE2D93C21485}" type="presParOf" srcId="{D5EA126A-7509-4959-A2CF-AB3DFF8EDB44}" destId="{DD6AEE54-559A-48C8-99FA-C7B242491131}" srcOrd="1" destOrd="0" presId="urn:microsoft.com/office/officeart/2008/layout/AlternatingPictureBlocks"/>
    <dgm:cxn modelId="{5299BBF5-1511-4A08-AAA1-66A07D252A41}" type="presParOf" srcId="{D5EA126A-7509-4959-A2CF-AB3DFF8EDB44}" destId="{E0DCFA92-563E-4C7F-90E6-F39D362D462E}" srcOrd="2" destOrd="0" presId="urn:microsoft.com/office/officeart/2008/layout/AlternatingPictureBlocks"/>
    <dgm:cxn modelId="{AB5F2C6D-ADAB-42A3-A881-1AB4CC2C2415}" type="presParOf" srcId="{E0DCFA92-563E-4C7F-90E6-F39D362D462E}" destId="{F0815798-5C6A-42F6-B789-E76FB96E02BD}" srcOrd="0" destOrd="0" presId="urn:microsoft.com/office/officeart/2008/layout/AlternatingPictureBlocks"/>
    <dgm:cxn modelId="{E935C3D6-691E-4AC1-9984-799DA23D751A}" type="presParOf" srcId="{E0DCFA92-563E-4C7F-90E6-F39D362D462E}" destId="{00C8C94D-B6B1-4549-9B79-525795C3CD85}"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1B4BD7-53FA-490F-8350-78DB0D74CE83}"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E1C7812A-01A8-4C7A-A7FD-DA7ABBE556A4}">
      <dgm:prSet phldrT="[Metin]" custT="1"/>
      <dgm:spPr>
        <a:noFill/>
        <a:ln>
          <a:solidFill>
            <a:srgbClr val="A6B727"/>
          </a:solidFill>
        </a:ln>
      </dgm:spPr>
      <dgm:t>
        <a:bodyPr/>
        <a:lstStyle/>
        <a:p>
          <a:pPr marL="0" lvl="0" algn="l" defTabSz="1289050">
            <a:lnSpc>
              <a:spcPct val="90000"/>
            </a:lnSpc>
            <a:spcBef>
              <a:spcPct val="0"/>
            </a:spcBef>
            <a:spcAft>
              <a:spcPct val="35000"/>
            </a:spcAft>
            <a:buNone/>
          </a:pPr>
          <a:r>
            <a:rPr lang="en-US" sz="2900" b="1" i="0" u="none" strike="noStrike" kern="1200" baseline="0" dirty="0">
              <a:solidFill>
                <a:schemeClr val="tx1"/>
              </a:solidFill>
              <a:latin typeface="+mn-lt"/>
              <a:ea typeface="+mn-ea"/>
              <a:cs typeface="+mn-cs"/>
            </a:rPr>
            <a:t>REDUCES ENERGY NEEDED TO MANAGE WATER </a:t>
          </a:r>
          <a:endParaRPr lang="en-US" sz="2900" kern="1200" dirty="0">
            <a:solidFill>
              <a:srgbClr val="000000"/>
            </a:solidFill>
            <a:latin typeface="Corbel" panose="020B0503020204020204"/>
            <a:ea typeface="+mn-ea"/>
            <a:cs typeface="+mn-cs"/>
          </a:endParaRPr>
        </a:p>
      </dgm:t>
    </dgm:pt>
    <dgm:pt modelId="{C328BAF7-E363-4A95-8EB5-952639668455}" type="parTrans" cxnId="{D69DAEB7-B3C0-4417-86BA-B7554270D8B1}">
      <dgm:prSet/>
      <dgm:spPr/>
      <dgm:t>
        <a:bodyPr/>
        <a:lstStyle/>
        <a:p>
          <a:endParaRPr lang="en-US"/>
        </a:p>
      </dgm:t>
    </dgm:pt>
    <dgm:pt modelId="{0037F082-7EB4-4832-B024-1B9847073BEB}" type="sibTrans" cxnId="{D69DAEB7-B3C0-4417-86BA-B7554270D8B1}">
      <dgm:prSet/>
      <dgm:spPr/>
      <dgm:t>
        <a:bodyPr/>
        <a:lstStyle/>
        <a:p>
          <a:endParaRPr lang="en-US"/>
        </a:p>
      </dgm:t>
    </dgm:pt>
    <dgm:pt modelId="{6F692627-E3BB-444E-8645-5022CD6F3A36}">
      <dgm:prSet phldrT="[Metin]" custT="1"/>
      <dgm:spPr>
        <a:noFill/>
        <a:ln>
          <a:solidFill>
            <a:srgbClr val="A6B727"/>
          </a:solidFill>
        </a:ln>
      </dgm:spPr>
      <dgm:t>
        <a:bodyPr/>
        <a:lstStyle/>
        <a:p>
          <a:pPr marL="0" algn="l">
            <a:lnSpc>
              <a:spcPct val="90000"/>
            </a:lnSpc>
            <a:buNone/>
          </a:pPr>
          <a:r>
            <a:rPr lang="en-US" sz="2900" b="1" i="0" u="none" strike="noStrike" baseline="0" dirty="0">
              <a:solidFill>
                <a:schemeClr val="tx1"/>
              </a:solidFill>
              <a:latin typeface="+mn-lt"/>
              <a:ea typeface="+mn-ea"/>
              <a:cs typeface="+mn-cs"/>
            </a:rPr>
            <a:t>IMPROVES COASTAL RESILIENCY</a:t>
          </a:r>
          <a:endParaRPr lang="en-US" sz="2500" dirty="0">
            <a:solidFill>
              <a:schemeClr val="tx1"/>
            </a:solidFill>
          </a:endParaRPr>
        </a:p>
      </dgm:t>
    </dgm:pt>
    <dgm:pt modelId="{4DE082F1-1371-448E-AC1C-9E54A3F5A78A}" type="parTrans" cxnId="{2A827525-E72A-409E-AE36-3457F97C5F8E}">
      <dgm:prSet/>
      <dgm:spPr/>
      <dgm:t>
        <a:bodyPr/>
        <a:lstStyle/>
        <a:p>
          <a:endParaRPr lang="en-US"/>
        </a:p>
      </dgm:t>
    </dgm:pt>
    <dgm:pt modelId="{00EECC09-3FF8-44DC-88F6-9F22F7C85AE5}" type="sibTrans" cxnId="{2A827525-E72A-409E-AE36-3457F97C5F8E}">
      <dgm:prSet/>
      <dgm:spPr/>
      <dgm:t>
        <a:bodyPr/>
        <a:lstStyle/>
        <a:p>
          <a:endParaRPr lang="en-US"/>
        </a:p>
      </dgm:t>
    </dgm:pt>
    <dgm:pt modelId="{10CE2FBD-2030-49A3-9030-79534FBAFDEB}">
      <dgm:prSet phldrT="[Metin]" custT="1"/>
      <dgm:spPr>
        <a:noFill/>
        <a:ln>
          <a:solidFill>
            <a:srgbClr val="A6B727"/>
          </a:solidFill>
        </a:ln>
      </dgm:spPr>
      <dgm:t>
        <a:bodyPr/>
        <a:lstStyle/>
        <a:p>
          <a:pPr marL="0" lvl="0" algn="l" defTabSz="1289050">
            <a:lnSpc>
              <a:spcPct val="100000"/>
            </a:lnSpc>
            <a:spcBef>
              <a:spcPct val="0"/>
            </a:spcBef>
            <a:spcAft>
              <a:spcPct val="35000"/>
            </a:spcAft>
            <a:buNone/>
          </a:pPr>
          <a:r>
            <a:rPr lang="en-US" sz="2500" kern="1200" dirty="0">
              <a:solidFill>
                <a:srgbClr val="000000"/>
              </a:solidFill>
              <a:latin typeface="Corbel" panose="020B0503020204020204"/>
              <a:ea typeface="+mn-ea"/>
              <a:cs typeface="+mn-cs"/>
            </a:rPr>
            <a:t>Municipal and domestic energy use with green infrastructure practices that will reduce rainwater flows into sewer systems, recharge aquifers, and conserve water. </a:t>
          </a:r>
        </a:p>
      </dgm:t>
    </dgm:pt>
    <dgm:pt modelId="{16D503E0-6A87-4D1E-B7B5-A60C0E8A4ED1}" type="parTrans" cxnId="{BC915295-262B-45CA-BCD7-5DBBCADC1A46}">
      <dgm:prSet/>
      <dgm:spPr/>
      <dgm:t>
        <a:bodyPr/>
        <a:lstStyle/>
        <a:p>
          <a:endParaRPr lang="en-US"/>
        </a:p>
      </dgm:t>
    </dgm:pt>
    <dgm:pt modelId="{89F9942C-07B5-4545-89AD-1DDA58137722}" type="sibTrans" cxnId="{BC915295-262B-45CA-BCD7-5DBBCADC1A46}">
      <dgm:prSet/>
      <dgm:spPr/>
      <dgm:t>
        <a:bodyPr/>
        <a:lstStyle/>
        <a:p>
          <a:endParaRPr lang="en-US"/>
        </a:p>
      </dgm:t>
    </dgm:pt>
    <dgm:pt modelId="{18E31E24-7EFB-4379-A720-E5131DDB7E34}">
      <dgm:prSet phldrT="[Metin]" custT="1"/>
      <dgm:spPr>
        <a:noFill/>
        <a:ln>
          <a:solidFill>
            <a:srgbClr val="A6B727"/>
          </a:solidFill>
        </a:ln>
      </dgm:spPr>
      <dgm:t>
        <a:bodyPr/>
        <a:lstStyle/>
        <a:p>
          <a:pPr marL="0" indent="0" algn="l">
            <a:lnSpc>
              <a:spcPct val="100000"/>
            </a:lnSpc>
            <a:buNone/>
            <a:tabLst>
              <a:tab pos="50800" algn="l"/>
              <a:tab pos="119063" algn="l"/>
            </a:tabLst>
          </a:pPr>
          <a:r>
            <a:rPr lang="en-US" sz="2500" dirty="0">
              <a:solidFill>
                <a:schemeClr val="tx1"/>
              </a:solidFill>
            </a:rPr>
            <a:t>Living shorelines can be created using plants, reefs, sand, and natural barriers to reduce erosion and flooding. Restoring affected wetlands can reduce wave heights and property damage.</a:t>
          </a:r>
        </a:p>
      </dgm:t>
    </dgm:pt>
    <dgm:pt modelId="{1E81AD1E-72A7-4E31-A4BF-1E753BCDE8FE}" type="parTrans" cxnId="{7E03627F-FD8A-4EAB-9297-D7701B588748}">
      <dgm:prSet/>
      <dgm:spPr/>
      <dgm:t>
        <a:bodyPr/>
        <a:lstStyle/>
        <a:p>
          <a:endParaRPr lang="en-US"/>
        </a:p>
      </dgm:t>
    </dgm:pt>
    <dgm:pt modelId="{B48688F3-860B-4563-813C-C39F9D4AAA6F}" type="sibTrans" cxnId="{7E03627F-FD8A-4EAB-9297-D7701B588748}">
      <dgm:prSet/>
      <dgm:spPr/>
      <dgm:t>
        <a:bodyPr/>
        <a:lstStyle/>
        <a:p>
          <a:endParaRPr lang="en-US"/>
        </a:p>
      </dgm:t>
    </dgm:pt>
    <dgm:pt modelId="{8A0AE4BC-62E2-4FE6-9ACD-1E53BF62B854}" type="pres">
      <dgm:prSet presAssocID="{0C1B4BD7-53FA-490F-8350-78DB0D74CE83}" presName="linearFlow" presStyleCnt="0">
        <dgm:presLayoutVars>
          <dgm:dir/>
          <dgm:resizeHandles val="exact"/>
        </dgm:presLayoutVars>
      </dgm:prSet>
      <dgm:spPr/>
    </dgm:pt>
    <dgm:pt modelId="{B8806DA1-8962-41EC-87AA-AC796C7B4D1A}" type="pres">
      <dgm:prSet presAssocID="{6F692627-E3BB-444E-8645-5022CD6F3A36}" presName="comp" presStyleCnt="0"/>
      <dgm:spPr/>
    </dgm:pt>
    <dgm:pt modelId="{E83CED84-0C4C-46CC-A23E-DDFA1A0E2A52}" type="pres">
      <dgm:prSet presAssocID="{6F692627-E3BB-444E-8645-5022CD6F3A36}" presName="rect2" presStyleLbl="node1" presStyleIdx="0" presStyleCnt="2">
        <dgm:presLayoutVars>
          <dgm:bulletEnabled val="1"/>
        </dgm:presLayoutVars>
      </dgm:prSet>
      <dgm:spPr/>
    </dgm:pt>
    <dgm:pt modelId="{5486D4E1-9854-496E-9352-69D5AAFFBEEE}" type="pres">
      <dgm:prSet presAssocID="{6F692627-E3BB-444E-8645-5022CD6F3A36}" presName="rect1" presStyleLbl="lnNode1" presStyleIdx="0" presStyleCnt="2"/>
      <dgm:spPr>
        <a:blipFill rotWithShape="1">
          <a:blip xmlns:r="http://schemas.openxmlformats.org/officeDocument/2006/relationships" r:embed="rId1"/>
          <a:srcRect/>
          <a:stretch>
            <a:fillRect l="-83000" r="-83000"/>
          </a:stretch>
        </a:blipFill>
      </dgm:spPr>
    </dgm:pt>
    <dgm:pt modelId="{AB9E476B-40A4-4BA9-BDE5-CC83539ED05A}" type="pres">
      <dgm:prSet presAssocID="{00EECC09-3FF8-44DC-88F6-9F22F7C85AE5}" presName="sibTrans" presStyleCnt="0"/>
      <dgm:spPr/>
    </dgm:pt>
    <dgm:pt modelId="{8FF47F64-2690-4511-9245-DCF58B09B63B}" type="pres">
      <dgm:prSet presAssocID="{E1C7812A-01A8-4C7A-A7FD-DA7ABBE556A4}" presName="comp" presStyleCnt="0"/>
      <dgm:spPr/>
    </dgm:pt>
    <dgm:pt modelId="{1435F09D-A859-4C70-B3C0-56ACDCF848A1}" type="pres">
      <dgm:prSet presAssocID="{E1C7812A-01A8-4C7A-A7FD-DA7ABBE556A4}" presName="rect2" presStyleLbl="node1" presStyleIdx="1" presStyleCnt="2">
        <dgm:presLayoutVars>
          <dgm:bulletEnabled val="1"/>
        </dgm:presLayoutVars>
      </dgm:prSet>
      <dgm:spPr/>
    </dgm:pt>
    <dgm:pt modelId="{23D11D0A-08CE-49C9-A2AA-E351A665E943}" type="pres">
      <dgm:prSet presAssocID="{E1C7812A-01A8-4C7A-A7FD-DA7ABBE556A4}" presName="rect1" presStyleLbl="lnNode1" presStyleIdx="1" presStyleCnt="2"/>
      <dgm:spPr>
        <a:blipFill rotWithShape="1">
          <a:blip xmlns:r="http://schemas.openxmlformats.org/officeDocument/2006/relationships" r:embed="rId2"/>
          <a:srcRect/>
          <a:stretch>
            <a:fillRect l="-66000" r="-66000"/>
          </a:stretch>
        </a:blipFill>
      </dgm:spPr>
    </dgm:pt>
  </dgm:ptLst>
  <dgm:cxnLst>
    <dgm:cxn modelId="{61F35505-2245-44DC-BABA-B22513AD6C21}" type="presOf" srcId="{E1C7812A-01A8-4C7A-A7FD-DA7ABBE556A4}" destId="{1435F09D-A859-4C70-B3C0-56ACDCF848A1}" srcOrd="0" destOrd="0" presId="urn:microsoft.com/office/officeart/2008/layout/AlternatingPictureBlocks"/>
    <dgm:cxn modelId="{2A827525-E72A-409E-AE36-3457F97C5F8E}" srcId="{0C1B4BD7-53FA-490F-8350-78DB0D74CE83}" destId="{6F692627-E3BB-444E-8645-5022CD6F3A36}" srcOrd="0" destOrd="0" parTransId="{4DE082F1-1371-448E-AC1C-9E54A3F5A78A}" sibTransId="{00EECC09-3FF8-44DC-88F6-9F22F7C85AE5}"/>
    <dgm:cxn modelId="{BB5A5968-7289-42F3-B022-D1BE346B1990}" type="presOf" srcId="{18E31E24-7EFB-4379-A720-E5131DDB7E34}" destId="{E83CED84-0C4C-46CC-A23E-DDFA1A0E2A52}" srcOrd="0" destOrd="1" presId="urn:microsoft.com/office/officeart/2008/layout/AlternatingPictureBlocks"/>
    <dgm:cxn modelId="{C6C9A575-8E40-423F-AA78-9CD54065C454}" type="presOf" srcId="{6F692627-E3BB-444E-8645-5022CD6F3A36}" destId="{E83CED84-0C4C-46CC-A23E-DDFA1A0E2A52}" srcOrd="0" destOrd="0" presId="urn:microsoft.com/office/officeart/2008/layout/AlternatingPictureBlocks"/>
    <dgm:cxn modelId="{7E03627F-FD8A-4EAB-9297-D7701B588748}" srcId="{6F692627-E3BB-444E-8645-5022CD6F3A36}" destId="{18E31E24-7EFB-4379-A720-E5131DDB7E34}" srcOrd="0" destOrd="0" parTransId="{1E81AD1E-72A7-4E31-A4BF-1E753BCDE8FE}" sibTransId="{B48688F3-860B-4563-813C-C39F9D4AAA6F}"/>
    <dgm:cxn modelId="{BC915295-262B-45CA-BCD7-5DBBCADC1A46}" srcId="{E1C7812A-01A8-4C7A-A7FD-DA7ABBE556A4}" destId="{10CE2FBD-2030-49A3-9030-79534FBAFDEB}" srcOrd="0" destOrd="0" parTransId="{16D503E0-6A87-4D1E-B7B5-A60C0E8A4ED1}" sibTransId="{89F9942C-07B5-4545-89AD-1DDA58137722}"/>
    <dgm:cxn modelId="{D69DAEB7-B3C0-4417-86BA-B7554270D8B1}" srcId="{0C1B4BD7-53FA-490F-8350-78DB0D74CE83}" destId="{E1C7812A-01A8-4C7A-A7FD-DA7ABBE556A4}" srcOrd="1" destOrd="0" parTransId="{C328BAF7-E363-4A95-8EB5-952639668455}" sibTransId="{0037F082-7EB4-4832-B024-1B9847073BEB}"/>
    <dgm:cxn modelId="{97F5DAD5-6F70-4CE5-A7CC-F0AB2196BC15}" type="presOf" srcId="{10CE2FBD-2030-49A3-9030-79534FBAFDEB}" destId="{1435F09D-A859-4C70-B3C0-56ACDCF848A1}" srcOrd="0" destOrd="1" presId="urn:microsoft.com/office/officeart/2008/layout/AlternatingPictureBlocks"/>
    <dgm:cxn modelId="{7EC184EB-D9D1-438E-B236-5C94373B03DF}" type="presOf" srcId="{0C1B4BD7-53FA-490F-8350-78DB0D74CE83}" destId="{8A0AE4BC-62E2-4FE6-9ACD-1E53BF62B854}" srcOrd="0" destOrd="0" presId="urn:microsoft.com/office/officeart/2008/layout/AlternatingPictureBlocks"/>
    <dgm:cxn modelId="{77DC03BB-141C-49A3-8328-6F7BE253A010}" type="presParOf" srcId="{8A0AE4BC-62E2-4FE6-9ACD-1E53BF62B854}" destId="{B8806DA1-8962-41EC-87AA-AC796C7B4D1A}" srcOrd="0" destOrd="0" presId="urn:microsoft.com/office/officeart/2008/layout/AlternatingPictureBlocks"/>
    <dgm:cxn modelId="{67E86B4A-8F20-42F8-88C1-1B43C9A4BD7E}" type="presParOf" srcId="{B8806DA1-8962-41EC-87AA-AC796C7B4D1A}" destId="{E83CED84-0C4C-46CC-A23E-DDFA1A0E2A52}" srcOrd="0" destOrd="0" presId="urn:microsoft.com/office/officeart/2008/layout/AlternatingPictureBlocks"/>
    <dgm:cxn modelId="{8934C229-641C-4427-BCC2-8CF19E161F71}" type="presParOf" srcId="{B8806DA1-8962-41EC-87AA-AC796C7B4D1A}" destId="{5486D4E1-9854-496E-9352-69D5AAFFBEEE}" srcOrd="1" destOrd="0" presId="urn:microsoft.com/office/officeart/2008/layout/AlternatingPictureBlocks"/>
    <dgm:cxn modelId="{36052036-276F-4734-B1CE-93005833A09F}" type="presParOf" srcId="{8A0AE4BC-62E2-4FE6-9ACD-1E53BF62B854}" destId="{AB9E476B-40A4-4BA9-BDE5-CC83539ED05A}" srcOrd="1" destOrd="0" presId="urn:microsoft.com/office/officeart/2008/layout/AlternatingPictureBlocks"/>
    <dgm:cxn modelId="{C1AC90BD-80E3-4A14-94F8-2E6F1FC7D893}" type="presParOf" srcId="{8A0AE4BC-62E2-4FE6-9ACD-1E53BF62B854}" destId="{8FF47F64-2690-4511-9245-DCF58B09B63B}" srcOrd="2" destOrd="0" presId="urn:microsoft.com/office/officeart/2008/layout/AlternatingPictureBlocks"/>
    <dgm:cxn modelId="{501794EA-55EE-4219-A5B5-7DA31B057FBF}" type="presParOf" srcId="{8FF47F64-2690-4511-9245-DCF58B09B63B}" destId="{1435F09D-A859-4C70-B3C0-56ACDCF848A1}" srcOrd="0" destOrd="0" presId="urn:microsoft.com/office/officeart/2008/layout/AlternatingPictureBlocks"/>
    <dgm:cxn modelId="{3CCCB972-19EF-469D-88CE-B293BD236AC2}" type="presParOf" srcId="{8FF47F64-2690-4511-9245-DCF58B09B63B}" destId="{23D11D0A-08CE-49C9-A2AA-E351A665E943}"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3E261F-0E2E-4FBA-9966-18E1E3F53F7F}"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1B97871D-A939-4219-87EC-C6450D1867B2}">
      <dgm:prSet/>
      <dgm:spPr/>
      <dgm:t>
        <a:bodyPr/>
        <a:lstStyle/>
        <a:p>
          <a:r>
            <a:rPr lang="en-US" dirty="0"/>
            <a:t>Climate change will impact on the urban</a:t>
          </a:r>
          <a:r>
            <a:rPr lang="tr-TR" dirty="0"/>
            <a:t> </a:t>
          </a:r>
          <a:r>
            <a:rPr lang="en-US" dirty="0"/>
            <a:t>environment. These impacts are felt by both</a:t>
          </a:r>
          <a:r>
            <a:rPr lang="tr-TR" dirty="0"/>
            <a:t> </a:t>
          </a:r>
          <a:r>
            <a:rPr lang="en-US" dirty="0"/>
            <a:t>people and the built infrastructure.</a:t>
          </a:r>
        </a:p>
      </dgm:t>
    </dgm:pt>
    <dgm:pt modelId="{97A4D519-DAC2-48AD-8CC6-D27091181CEF}" type="parTrans" cxnId="{7695BD89-D24F-43E3-AB1A-20FB0A64DAAB}">
      <dgm:prSet/>
      <dgm:spPr/>
      <dgm:t>
        <a:bodyPr/>
        <a:lstStyle/>
        <a:p>
          <a:endParaRPr lang="en-US"/>
        </a:p>
      </dgm:t>
    </dgm:pt>
    <dgm:pt modelId="{43ECC55B-6FC5-4DDC-9EA0-39D7436F609C}" type="sibTrans" cxnId="{7695BD89-D24F-43E3-AB1A-20FB0A64DAAB}">
      <dgm:prSet/>
      <dgm:spPr/>
      <dgm:t>
        <a:bodyPr/>
        <a:lstStyle/>
        <a:p>
          <a:endParaRPr lang="en-US"/>
        </a:p>
      </dgm:t>
    </dgm:pt>
    <dgm:pt modelId="{E05AFBB8-89C3-4988-A964-10C3DA815DC8}">
      <dgm:prSet/>
      <dgm:spPr/>
      <dgm:t>
        <a:bodyPr/>
        <a:lstStyle/>
        <a:p>
          <a:r>
            <a:rPr lang="en-US" dirty="0"/>
            <a:t>To </a:t>
          </a:r>
          <a:r>
            <a:rPr lang="tr-TR" dirty="0"/>
            <a:t>minimize </a:t>
          </a:r>
          <a:r>
            <a:rPr lang="en-US" noProof="0" dirty="0"/>
            <a:t>the affects </a:t>
          </a:r>
          <a:r>
            <a:rPr lang="tr-TR" dirty="0"/>
            <a:t>of </a:t>
          </a:r>
          <a:r>
            <a:rPr lang="en-US" dirty="0"/>
            <a:t> climate change, cities, regional entities, and countries should adhere green infrastructure applications. </a:t>
          </a:r>
        </a:p>
      </dgm:t>
    </dgm:pt>
    <dgm:pt modelId="{7D65D50B-E108-4B06-929A-F87C46A43DD7}" type="parTrans" cxnId="{37DA5D54-86F8-4CED-B6B0-228ACD3264E4}">
      <dgm:prSet/>
      <dgm:spPr/>
      <dgm:t>
        <a:bodyPr/>
        <a:lstStyle/>
        <a:p>
          <a:endParaRPr lang="en-US"/>
        </a:p>
      </dgm:t>
    </dgm:pt>
    <dgm:pt modelId="{A06267AD-213E-4070-A1CA-7E7A1E9DA54B}" type="sibTrans" cxnId="{37DA5D54-86F8-4CED-B6B0-228ACD3264E4}">
      <dgm:prSet/>
      <dgm:spPr/>
      <dgm:t>
        <a:bodyPr/>
        <a:lstStyle/>
        <a:p>
          <a:endParaRPr lang="en-US"/>
        </a:p>
      </dgm:t>
    </dgm:pt>
    <dgm:pt modelId="{EB8F5352-3F15-4362-A57D-52362E5A780C}">
      <dgm:prSet/>
      <dgm:spPr/>
      <dgm:t>
        <a:bodyPr/>
        <a:lstStyle/>
        <a:p>
          <a:r>
            <a:rPr lang="en-US" dirty="0"/>
            <a:t>Each city has different issues based on the most pressing climate change impacts they were facing</a:t>
          </a:r>
          <a:r>
            <a:rPr lang="tr-TR" dirty="0"/>
            <a:t>.</a:t>
          </a:r>
          <a:endParaRPr lang="en-US" dirty="0"/>
        </a:p>
      </dgm:t>
    </dgm:pt>
    <dgm:pt modelId="{B760959C-5617-46A1-ADDE-8AE41B05D0C2}" type="parTrans" cxnId="{7C1844DE-F338-4DBD-BB1A-30150116B882}">
      <dgm:prSet/>
      <dgm:spPr/>
      <dgm:t>
        <a:bodyPr/>
        <a:lstStyle/>
        <a:p>
          <a:endParaRPr lang="en-US"/>
        </a:p>
      </dgm:t>
    </dgm:pt>
    <dgm:pt modelId="{C51D5294-4852-4C0E-BADE-613A0C69254E}" type="sibTrans" cxnId="{7C1844DE-F338-4DBD-BB1A-30150116B882}">
      <dgm:prSet/>
      <dgm:spPr/>
      <dgm:t>
        <a:bodyPr/>
        <a:lstStyle/>
        <a:p>
          <a:endParaRPr lang="en-US"/>
        </a:p>
      </dgm:t>
    </dgm:pt>
    <dgm:pt modelId="{0D87FFB3-92FF-4CE9-A110-0CCC32EEB5CE}">
      <dgm:prSet/>
      <dgm:spPr/>
      <dgm:t>
        <a:bodyPr/>
        <a:lstStyle/>
        <a:p>
          <a:r>
            <a:rPr lang="en-US" i="0" dirty="0"/>
            <a:t>The green infrastructure</a:t>
          </a:r>
          <a:r>
            <a:rPr lang="tr-TR" i="0" dirty="0"/>
            <a:t> </a:t>
          </a:r>
          <a:r>
            <a:rPr lang="en-US" i="0" noProof="0" dirty="0"/>
            <a:t>could</a:t>
          </a:r>
          <a:r>
            <a:rPr lang="en-US" i="0" dirty="0"/>
            <a:t> play</a:t>
          </a:r>
          <a:r>
            <a:rPr lang="tr-TR" i="0" dirty="0"/>
            <a:t> </a:t>
          </a:r>
          <a:r>
            <a:rPr lang="en-US" i="0" dirty="0"/>
            <a:t>an important role in adapting a city to climate change resiliency.</a:t>
          </a:r>
          <a:endParaRPr lang="en-US" dirty="0"/>
        </a:p>
      </dgm:t>
    </dgm:pt>
    <dgm:pt modelId="{89033C34-455A-46E4-AC4A-294FB08A2330}" type="parTrans" cxnId="{21955638-8CAA-4E9D-AFB1-470409DD7A22}">
      <dgm:prSet/>
      <dgm:spPr/>
      <dgm:t>
        <a:bodyPr/>
        <a:lstStyle/>
        <a:p>
          <a:endParaRPr lang="en-US"/>
        </a:p>
      </dgm:t>
    </dgm:pt>
    <dgm:pt modelId="{77A6310A-638C-490C-8789-52E2EE7A8F58}" type="sibTrans" cxnId="{21955638-8CAA-4E9D-AFB1-470409DD7A22}">
      <dgm:prSet/>
      <dgm:spPr/>
      <dgm:t>
        <a:bodyPr/>
        <a:lstStyle/>
        <a:p>
          <a:endParaRPr lang="en-US"/>
        </a:p>
      </dgm:t>
    </dgm:pt>
    <dgm:pt modelId="{7B95D6F4-F35B-48F4-8C2E-193D6330D206}" type="pres">
      <dgm:prSet presAssocID="{D83E261F-0E2E-4FBA-9966-18E1E3F53F7F}" presName="vert0" presStyleCnt="0">
        <dgm:presLayoutVars>
          <dgm:dir/>
          <dgm:animOne val="branch"/>
          <dgm:animLvl val="lvl"/>
        </dgm:presLayoutVars>
      </dgm:prSet>
      <dgm:spPr/>
    </dgm:pt>
    <dgm:pt modelId="{E1340A7E-2BDB-45ED-B124-63080C7CC4BC}" type="pres">
      <dgm:prSet presAssocID="{1B97871D-A939-4219-87EC-C6450D1867B2}" presName="thickLine" presStyleLbl="alignNode1" presStyleIdx="0" presStyleCnt="4"/>
      <dgm:spPr/>
    </dgm:pt>
    <dgm:pt modelId="{15E43053-6858-4914-BED9-CBF01FBDE362}" type="pres">
      <dgm:prSet presAssocID="{1B97871D-A939-4219-87EC-C6450D1867B2}" presName="horz1" presStyleCnt="0"/>
      <dgm:spPr/>
    </dgm:pt>
    <dgm:pt modelId="{7A794868-11B3-4121-883B-51E13E94F60B}" type="pres">
      <dgm:prSet presAssocID="{1B97871D-A939-4219-87EC-C6450D1867B2}" presName="tx1" presStyleLbl="revTx" presStyleIdx="0" presStyleCnt="4"/>
      <dgm:spPr/>
    </dgm:pt>
    <dgm:pt modelId="{92610652-E754-4418-80CC-988148A562C1}" type="pres">
      <dgm:prSet presAssocID="{1B97871D-A939-4219-87EC-C6450D1867B2}" presName="vert1" presStyleCnt="0"/>
      <dgm:spPr/>
    </dgm:pt>
    <dgm:pt modelId="{80E5E56A-F575-44C6-B501-E4FDFF82264C}" type="pres">
      <dgm:prSet presAssocID="{EB8F5352-3F15-4362-A57D-52362E5A780C}" presName="thickLine" presStyleLbl="alignNode1" presStyleIdx="1" presStyleCnt="4"/>
      <dgm:spPr/>
    </dgm:pt>
    <dgm:pt modelId="{A9A49FAE-EC47-42E6-96CD-8BFA6E8E39B9}" type="pres">
      <dgm:prSet presAssocID="{EB8F5352-3F15-4362-A57D-52362E5A780C}" presName="horz1" presStyleCnt="0"/>
      <dgm:spPr/>
    </dgm:pt>
    <dgm:pt modelId="{27BC62B1-5F25-45F8-A985-5975DDE2C87E}" type="pres">
      <dgm:prSet presAssocID="{EB8F5352-3F15-4362-A57D-52362E5A780C}" presName="tx1" presStyleLbl="revTx" presStyleIdx="1" presStyleCnt="4"/>
      <dgm:spPr/>
    </dgm:pt>
    <dgm:pt modelId="{C1243D9B-BF4B-41C8-A87D-DD611957D442}" type="pres">
      <dgm:prSet presAssocID="{EB8F5352-3F15-4362-A57D-52362E5A780C}" presName="vert1" presStyleCnt="0"/>
      <dgm:spPr/>
    </dgm:pt>
    <dgm:pt modelId="{6DB5BC61-721C-4BF2-B445-F441847396AE}" type="pres">
      <dgm:prSet presAssocID="{0D87FFB3-92FF-4CE9-A110-0CCC32EEB5CE}" presName="thickLine" presStyleLbl="alignNode1" presStyleIdx="2" presStyleCnt="4"/>
      <dgm:spPr/>
    </dgm:pt>
    <dgm:pt modelId="{03EF9090-6AD5-4AC8-A936-FBB8542AD284}" type="pres">
      <dgm:prSet presAssocID="{0D87FFB3-92FF-4CE9-A110-0CCC32EEB5CE}" presName="horz1" presStyleCnt="0"/>
      <dgm:spPr/>
    </dgm:pt>
    <dgm:pt modelId="{6A36C748-E795-4643-BD38-8B56233A6AAC}" type="pres">
      <dgm:prSet presAssocID="{0D87FFB3-92FF-4CE9-A110-0CCC32EEB5CE}" presName="tx1" presStyleLbl="revTx" presStyleIdx="2" presStyleCnt="4"/>
      <dgm:spPr/>
    </dgm:pt>
    <dgm:pt modelId="{DF8600C0-649E-4B62-8394-0503F888561B}" type="pres">
      <dgm:prSet presAssocID="{0D87FFB3-92FF-4CE9-A110-0CCC32EEB5CE}" presName="vert1" presStyleCnt="0"/>
      <dgm:spPr/>
    </dgm:pt>
    <dgm:pt modelId="{DB3428D2-E514-4279-9E34-3B5D504070E6}" type="pres">
      <dgm:prSet presAssocID="{E05AFBB8-89C3-4988-A964-10C3DA815DC8}" presName="thickLine" presStyleLbl="alignNode1" presStyleIdx="3" presStyleCnt="4"/>
      <dgm:spPr/>
    </dgm:pt>
    <dgm:pt modelId="{B78D77E7-D32C-4460-B471-8023506CCFF9}" type="pres">
      <dgm:prSet presAssocID="{E05AFBB8-89C3-4988-A964-10C3DA815DC8}" presName="horz1" presStyleCnt="0"/>
      <dgm:spPr/>
    </dgm:pt>
    <dgm:pt modelId="{2A37D3EC-BD2F-45BF-9B39-C1F69EEEEC21}" type="pres">
      <dgm:prSet presAssocID="{E05AFBB8-89C3-4988-A964-10C3DA815DC8}" presName="tx1" presStyleLbl="revTx" presStyleIdx="3" presStyleCnt="4"/>
      <dgm:spPr/>
    </dgm:pt>
    <dgm:pt modelId="{1C7CB11C-7F17-43FA-9C92-CD0A7A3D22B4}" type="pres">
      <dgm:prSet presAssocID="{E05AFBB8-89C3-4988-A964-10C3DA815DC8}" presName="vert1" presStyleCnt="0"/>
      <dgm:spPr/>
    </dgm:pt>
  </dgm:ptLst>
  <dgm:cxnLst>
    <dgm:cxn modelId="{7B12D31B-F774-443A-8449-9A228905FE0C}" type="presOf" srcId="{D83E261F-0E2E-4FBA-9966-18E1E3F53F7F}" destId="{7B95D6F4-F35B-48F4-8C2E-193D6330D206}" srcOrd="0" destOrd="0" presId="urn:microsoft.com/office/officeart/2008/layout/LinedList"/>
    <dgm:cxn modelId="{21955638-8CAA-4E9D-AFB1-470409DD7A22}" srcId="{D83E261F-0E2E-4FBA-9966-18E1E3F53F7F}" destId="{0D87FFB3-92FF-4CE9-A110-0CCC32EEB5CE}" srcOrd="2" destOrd="0" parTransId="{89033C34-455A-46E4-AC4A-294FB08A2330}" sibTransId="{77A6310A-638C-490C-8789-52E2EE7A8F58}"/>
    <dgm:cxn modelId="{B18B9065-65A5-416E-88A3-3689DA6A8546}" type="presOf" srcId="{1B97871D-A939-4219-87EC-C6450D1867B2}" destId="{7A794868-11B3-4121-883B-51E13E94F60B}" srcOrd="0" destOrd="0" presId="urn:microsoft.com/office/officeart/2008/layout/LinedList"/>
    <dgm:cxn modelId="{37DA5D54-86F8-4CED-B6B0-228ACD3264E4}" srcId="{D83E261F-0E2E-4FBA-9966-18E1E3F53F7F}" destId="{E05AFBB8-89C3-4988-A964-10C3DA815DC8}" srcOrd="3" destOrd="0" parTransId="{7D65D50B-E108-4B06-929A-F87C46A43DD7}" sibTransId="{A06267AD-213E-4070-A1CA-7E7A1E9DA54B}"/>
    <dgm:cxn modelId="{7695BD89-D24F-43E3-AB1A-20FB0A64DAAB}" srcId="{D83E261F-0E2E-4FBA-9966-18E1E3F53F7F}" destId="{1B97871D-A939-4219-87EC-C6450D1867B2}" srcOrd="0" destOrd="0" parTransId="{97A4D519-DAC2-48AD-8CC6-D27091181CEF}" sibTransId="{43ECC55B-6FC5-4DDC-9EA0-39D7436F609C}"/>
    <dgm:cxn modelId="{DF06CBA2-18CD-48C2-95A7-3C51E53FFB4D}" type="presOf" srcId="{E05AFBB8-89C3-4988-A964-10C3DA815DC8}" destId="{2A37D3EC-BD2F-45BF-9B39-C1F69EEEEC21}" srcOrd="0" destOrd="0" presId="urn:microsoft.com/office/officeart/2008/layout/LinedList"/>
    <dgm:cxn modelId="{2C755DD0-73E0-49E4-9D1A-F5206669496E}" type="presOf" srcId="{EB8F5352-3F15-4362-A57D-52362E5A780C}" destId="{27BC62B1-5F25-45F8-A985-5975DDE2C87E}" srcOrd="0" destOrd="0" presId="urn:microsoft.com/office/officeart/2008/layout/LinedList"/>
    <dgm:cxn modelId="{7C1844DE-F338-4DBD-BB1A-30150116B882}" srcId="{D83E261F-0E2E-4FBA-9966-18E1E3F53F7F}" destId="{EB8F5352-3F15-4362-A57D-52362E5A780C}" srcOrd="1" destOrd="0" parTransId="{B760959C-5617-46A1-ADDE-8AE41B05D0C2}" sibTransId="{C51D5294-4852-4C0E-BADE-613A0C69254E}"/>
    <dgm:cxn modelId="{6B6145E5-78DC-49FC-B060-841213B3164D}" type="presOf" srcId="{0D87FFB3-92FF-4CE9-A110-0CCC32EEB5CE}" destId="{6A36C748-E795-4643-BD38-8B56233A6AAC}" srcOrd="0" destOrd="0" presId="urn:microsoft.com/office/officeart/2008/layout/LinedList"/>
    <dgm:cxn modelId="{703BC5F6-4412-4504-8D43-196D7B2A0675}" type="presParOf" srcId="{7B95D6F4-F35B-48F4-8C2E-193D6330D206}" destId="{E1340A7E-2BDB-45ED-B124-63080C7CC4BC}" srcOrd="0" destOrd="0" presId="urn:microsoft.com/office/officeart/2008/layout/LinedList"/>
    <dgm:cxn modelId="{E7618850-0DBC-4951-A78A-174AD0E2C657}" type="presParOf" srcId="{7B95D6F4-F35B-48F4-8C2E-193D6330D206}" destId="{15E43053-6858-4914-BED9-CBF01FBDE362}" srcOrd="1" destOrd="0" presId="urn:microsoft.com/office/officeart/2008/layout/LinedList"/>
    <dgm:cxn modelId="{8FA681D3-776B-4C39-A6B1-30A71E746830}" type="presParOf" srcId="{15E43053-6858-4914-BED9-CBF01FBDE362}" destId="{7A794868-11B3-4121-883B-51E13E94F60B}" srcOrd="0" destOrd="0" presId="urn:microsoft.com/office/officeart/2008/layout/LinedList"/>
    <dgm:cxn modelId="{376946CE-7E48-4720-B2B2-A3A1E04B48D3}" type="presParOf" srcId="{15E43053-6858-4914-BED9-CBF01FBDE362}" destId="{92610652-E754-4418-80CC-988148A562C1}" srcOrd="1" destOrd="0" presId="urn:microsoft.com/office/officeart/2008/layout/LinedList"/>
    <dgm:cxn modelId="{E0C0B7E6-CAD9-41EE-8E6F-E43F586EE346}" type="presParOf" srcId="{7B95D6F4-F35B-48F4-8C2E-193D6330D206}" destId="{80E5E56A-F575-44C6-B501-E4FDFF82264C}" srcOrd="2" destOrd="0" presId="urn:microsoft.com/office/officeart/2008/layout/LinedList"/>
    <dgm:cxn modelId="{695C964B-7660-484D-9A57-04B119F97748}" type="presParOf" srcId="{7B95D6F4-F35B-48F4-8C2E-193D6330D206}" destId="{A9A49FAE-EC47-42E6-96CD-8BFA6E8E39B9}" srcOrd="3" destOrd="0" presId="urn:microsoft.com/office/officeart/2008/layout/LinedList"/>
    <dgm:cxn modelId="{7C3885B9-2BFC-4A9D-8E5C-D13AF5B5B8C8}" type="presParOf" srcId="{A9A49FAE-EC47-42E6-96CD-8BFA6E8E39B9}" destId="{27BC62B1-5F25-45F8-A985-5975DDE2C87E}" srcOrd="0" destOrd="0" presId="urn:microsoft.com/office/officeart/2008/layout/LinedList"/>
    <dgm:cxn modelId="{423F50F4-1F92-4D21-87FD-303297B801E3}" type="presParOf" srcId="{A9A49FAE-EC47-42E6-96CD-8BFA6E8E39B9}" destId="{C1243D9B-BF4B-41C8-A87D-DD611957D442}" srcOrd="1" destOrd="0" presId="urn:microsoft.com/office/officeart/2008/layout/LinedList"/>
    <dgm:cxn modelId="{26EACC9F-9A4F-423C-AAA7-340BD95ACE97}" type="presParOf" srcId="{7B95D6F4-F35B-48F4-8C2E-193D6330D206}" destId="{6DB5BC61-721C-4BF2-B445-F441847396AE}" srcOrd="4" destOrd="0" presId="urn:microsoft.com/office/officeart/2008/layout/LinedList"/>
    <dgm:cxn modelId="{D1E8E3DE-9F01-4F9B-81C5-A2E433F1C92C}" type="presParOf" srcId="{7B95D6F4-F35B-48F4-8C2E-193D6330D206}" destId="{03EF9090-6AD5-4AC8-A936-FBB8542AD284}" srcOrd="5" destOrd="0" presId="urn:microsoft.com/office/officeart/2008/layout/LinedList"/>
    <dgm:cxn modelId="{CBF8B7A3-6EE0-4D7D-B999-E5CBF631EBEE}" type="presParOf" srcId="{03EF9090-6AD5-4AC8-A936-FBB8542AD284}" destId="{6A36C748-E795-4643-BD38-8B56233A6AAC}" srcOrd="0" destOrd="0" presId="urn:microsoft.com/office/officeart/2008/layout/LinedList"/>
    <dgm:cxn modelId="{3D102405-E5A7-4F7A-BEC4-4CCF6B7A51EE}" type="presParOf" srcId="{03EF9090-6AD5-4AC8-A936-FBB8542AD284}" destId="{DF8600C0-649E-4B62-8394-0503F888561B}" srcOrd="1" destOrd="0" presId="urn:microsoft.com/office/officeart/2008/layout/LinedList"/>
    <dgm:cxn modelId="{F90884CC-1847-4CDD-9A38-8D5FBE6B28DB}" type="presParOf" srcId="{7B95D6F4-F35B-48F4-8C2E-193D6330D206}" destId="{DB3428D2-E514-4279-9E34-3B5D504070E6}" srcOrd="6" destOrd="0" presId="urn:microsoft.com/office/officeart/2008/layout/LinedList"/>
    <dgm:cxn modelId="{374A028D-26C7-4769-B842-6CE2F67FEA84}" type="presParOf" srcId="{7B95D6F4-F35B-48F4-8C2E-193D6330D206}" destId="{B78D77E7-D32C-4460-B471-8023506CCFF9}" srcOrd="7" destOrd="0" presId="urn:microsoft.com/office/officeart/2008/layout/LinedList"/>
    <dgm:cxn modelId="{6FC42AFC-89D5-45E1-AD29-D1E640E1BC0F}" type="presParOf" srcId="{B78D77E7-D32C-4460-B471-8023506CCFF9}" destId="{2A37D3EC-BD2F-45BF-9B39-C1F69EEEEC21}" srcOrd="0" destOrd="0" presId="urn:microsoft.com/office/officeart/2008/layout/LinedList"/>
    <dgm:cxn modelId="{1B06453D-578B-4FF9-83F6-481A75EBA219}" type="presParOf" srcId="{B78D77E7-D32C-4460-B471-8023506CCFF9}" destId="{1C7CB11C-7F17-43FA-9C92-CD0A7A3D22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779E5-AD47-4909-B84A-B23C761B4EA0}">
      <dsp:nvSpPr>
        <dsp:cNvPr id="0" name=""/>
        <dsp:cNvSpPr/>
      </dsp:nvSpPr>
      <dsp:spPr>
        <a:xfrm>
          <a:off x="1316" y="635640"/>
          <a:ext cx="4620165" cy="2933805"/>
        </a:xfrm>
        <a:prstGeom prst="roundRect">
          <a:avLst>
            <a:gd name="adj" fmla="val 10000"/>
          </a:avLst>
        </a:prstGeom>
        <a:solidFill>
          <a:srgbClr val="A6B72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B540E0-85CB-4882-B41A-B39480BA0E37}">
      <dsp:nvSpPr>
        <dsp:cNvPr id="0" name=""/>
        <dsp:cNvSpPr/>
      </dsp:nvSpPr>
      <dsp:spPr>
        <a:xfrm>
          <a:off x="514668" y="1123324"/>
          <a:ext cx="4620165" cy="2933805"/>
        </a:xfrm>
        <a:prstGeom prst="roundRect">
          <a:avLst>
            <a:gd name="adj" fmla="val 10000"/>
          </a:avLst>
        </a:prstGeom>
        <a:solidFill>
          <a:schemeClr val="lt1">
            <a:alpha val="90000"/>
            <a:hueOff val="0"/>
            <a:satOff val="0"/>
            <a:lumOff val="0"/>
            <a:alphaOff val="0"/>
          </a:schemeClr>
        </a:solidFill>
        <a:ln w="10000" cap="flat" cmpd="sng" algn="ctr">
          <a:solidFill>
            <a:srgbClr val="A6B727"/>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By identifying green infrastructure related solutions for a developing country in the context of climate resiliency</a:t>
          </a:r>
          <a:r>
            <a:rPr lang="tr-TR" sz="2800" kern="1200" dirty="0"/>
            <a:t> t</a:t>
          </a:r>
          <a:r>
            <a:rPr lang="en-US" sz="2800" kern="1200" dirty="0"/>
            <a:t>his study will contribute the literature</a:t>
          </a:r>
          <a:r>
            <a:rPr lang="tr-TR" sz="2800" kern="1200" dirty="0"/>
            <a:t>. </a:t>
          </a:r>
          <a:r>
            <a:rPr lang="en-US" sz="2800" kern="1200" dirty="0"/>
            <a:t> </a:t>
          </a:r>
        </a:p>
      </dsp:txBody>
      <dsp:txXfrm>
        <a:off x="600596" y="1209252"/>
        <a:ext cx="4448309" cy="2761949"/>
      </dsp:txXfrm>
    </dsp:sp>
    <dsp:sp modelId="{ECF22183-07F9-47EA-85A4-7E7779ECA2D7}">
      <dsp:nvSpPr>
        <dsp:cNvPr id="0" name=""/>
        <dsp:cNvSpPr/>
      </dsp:nvSpPr>
      <dsp:spPr>
        <a:xfrm>
          <a:off x="5648185" y="635640"/>
          <a:ext cx="4620165" cy="2933805"/>
        </a:xfrm>
        <a:prstGeom prst="roundRect">
          <a:avLst>
            <a:gd name="adj" fmla="val 10000"/>
          </a:avLst>
        </a:prstGeom>
        <a:solidFill>
          <a:srgbClr val="A6B72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619D87-092B-47FC-9144-F7975B17DAFC}">
      <dsp:nvSpPr>
        <dsp:cNvPr id="0" name=""/>
        <dsp:cNvSpPr/>
      </dsp:nvSpPr>
      <dsp:spPr>
        <a:xfrm>
          <a:off x="6161537" y="1123324"/>
          <a:ext cx="4620165" cy="2933805"/>
        </a:xfrm>
        <a:prstGeom prst="roundRect">
          <a:avLst>
            <a:gd name="adj" fmla="val 10000"/>
          </a:avLst>
        </a:prstGeom>
        <a:solidFill>
          <a:schemeClr val="lt1">
            <a:alpha val="90000"/>
            <a:hueOff val="0"/>
            <a:satOff val="0"/>
            <a:lumOff val="0"/>
            <a:alphaOff val="0"/>
          </a:schemeClr>
        </a:solidFill>
        <a:ln w="10000" cap="flat" cmpd="sng" algn="ctr">
          <a:solidFill>
            <a:srgbClr val="A6B727"/>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Guide for practitioners by revealing insights about understandable and easily repeatable methods of green infrastructure as a public service.</a:t>
          </a:r>
        </a:p>
      </dsp:txBody>
      <dsp:txXfrm>
        <a:off x="6247465" y="1209252"/>
        <a:ext cx="4448309" cy="2761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9B20C-36E9-4ABD-96F7-8AE3158530E1}">
      <dsp:nvSpPr>
        <dsp:cNvPr id="0" name=""/>
        <dsp:cNvSpPr/>
      </dsp:nvSpPr>
      <dsp:spPr>
        <a:xfrm>
          <a:off x="0" y="1211580"/>
          <a:ext cx="9872871" cy="16154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11CFA-278B-4D0A-95CA-2695C60244E0}">
      <dsp:nvSpPr>
        <dsp:cNvPr id="0" name=""/>
        <dsp:cNvSpPr/>
      </dsp:nvSpPr>
      <dsp:spPr>
        <a:xfrm>
          <a:off x="2440" y="0"/>
          <a:ext cx="142091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a:t>Living Sustainably</a:t>
          </a:r>
          <a:endParaRPr lang="en-US" sz="1800" kern="1200"/>
        </a:p>
      </dsp:txBody>
      <dsp:txXfrm>
        <a:off x="2440" y="0"/>
        <a:ext cx="1420912" cy="1615440"/>
      </dsp:txXfrm>
    </dsp:sp>
    <dsp:sp modelId="{355C63A0-9745-4620-AE10-6A382BB3E723}">
      <dsp:nvSpPr>
        <dsp:cNvPr id="0" name=""/>
        <dsp:cNvSpPr/>
      </dsp:nvSpPr>
      <dsp:spPr>
        <a:xfrm>
          <a:off x="510966"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3FEA4-BA43-44D5-B2D0-18C6C0305206}">
      <dsp:nvSpPr>
        <dsp:cNvPr id="0" name=""/>
        <dsp:cNvSpPr/>
      </dsp:nvSpPr>
      <dsp:spPr>
        <a:xfrm>
          <a:off x="1494398" y="2423160"/>
          <a:ext cx="142091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a:t>Being Green on the Road</a:t>
          </a:r>
          <a:endParaRPr lang="en-US" sz="1800" kern="1200"/>
        </a:p>
      </dsp:txBody>
      <dsp:txXfrm>
        <a:off x="1494398" y="2423160"/>
        <a:ext cx="1420912" cy="1615440"/>
      </dsp:txXfrm>
    </dsp:sp>
    <dsp:sp modelId="{A00512C0-DE69-4D17-9EBC-9DBC4F448861}">
      <dsp:nvSpPr>
        <dsp:cNvPr id="0" name=""/>
        <dsp:cNvSpPr/>
      </dsp:nvSpPr>
      <dsp:spPr>
        <a:xfrm>
          <a:off x="2002924"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E5C94-4BF1-4E65-9508-16D9471104CA}">
      <dsp:nvSpPr>
        <dsp:cNvPr id="0" name=""/>
        <dsp:cNvSpPr/>
      </dsp:nvSpPr>
      <dsp:spPr>
        <a:xfrm>
          <a:off x="2986356" y="0"/>
          <a:ext cx="142091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a:t>Throw Away Less</a:t>
          </a:r>
          <a:endParaRPr lang="en-US" sz="1800" kern="1200"/>
        </a:p>
      </dsp:txBody>
      <dsp:txXfrm>
        <a:off x="2986356" y="0"/>
        <a:ext cx="1420912" cy="1615440"/>
      </dsp:txXfrm>
    </dsp:sp>
    <dsp:sp modelId="{8073D094-242E-472B-9E44-BFA3147E159D}">
      <dsp:nvSpPr>
        <dsp:cNvPr id="0" name=""/>
        <dsp:cNvSpPr/>
      </dsp:nvSpPr>
      <dsp:spPr>
        <a:xfrm>
          <a:off x="3494882"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3B06F-3F24-4E9D-BEFD-FA5BD6F72663}">
      <dsp:nvSpPr>
        <dsp:cNvPr id="0" name=""/>
        <dsp:cNvSpPr/>
      </dsp:nvSpPr>
      <dsp:spPr>
        <a:xfrm>
          <a:off x="4478314" y="2423160"/>
          <a:ext cx="142091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a:t>Choosing Greener Products</a:t>
          </a:r>
          <a:endParaRPr lang="en-US" sz="1800" kern="1200"/>
        </a:p>
      </dsp:txBody>
      <dsp:txXfrm>
        <a:off x="4478314" y="2423160"/>
        <a:ext cx="1420912" cy="1615440"/>
      </dsp:txXfrm>
    </dsp:sp>
    <dsp:sp modelId="{26E7CAC4-CD35-43CD-9477-ACE23684E2F1}">
      <dsp:nvSpPr>
        <dsp:cNvPr id="0" name=""/>
        <dsp:cNvSpPr/>
      </dsp:nvSpPr>
      <dsp:spPr>
        <a:xfrm>
          <a:off x="4986840"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D3BB9-E429-487E-A47A-684C85FE7E38}">
      <dsp:nvSpPr>
        <dsp:cNvPr id="0" name=""/>
        <dsp:cNvSpPr/>
      </dsp:nvSpPr>
      <dsp:spPr>
        <a:xfrm>
          <a:off x="5970272" y="0"/>
          <a:ext cx="142091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a:t>Greening Industrial and Business Processes</a:t>
          </a:r>
          <a:endParaRPr lang="en-US" sz="1800" kern="1200"/>
        </a:p>
      </dsp:txBody>
      <dsp:txXfrm>
        <a:off x="5970272" y="0"/>
        <a:ext cx="1420912" cy="1615440"/>
      </dsp:txXfrm>
    </dsp:sp>
    <dsp:sp modelId="{5D82B754-18B0-4962-9977-33E6B2025341}">
      <dsp:nvSpPr>
        <dsp:cNvPr id="0" name=""/>
        <dsp:cNvSpPr/>
      </dsp:nvSpPr>
      <dsp:spPr>
        <a:xfrm>
          <a:off x="6478799"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DB9A9-85C2-464C-BE65-E10117D927C9}">
      <dsp:nvSpPr>
        <dsp:cNvPr id="0" name=""/>
        <dsp:cNvSpPr/>
      </dsp:nvSpPr>
      <dsp:spPr>
        <a:xfrm>
          <a:off x="7462230" y="2423160"/>
          <a:ext cx="1420912"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a:t>Cleaner Energy Choices</a:t>
          </a:r>
          <a:endParaRPr lang="en-US" sz="1800" kern="1200"/>
        </a:p>
      </dsp:txBody>
      <dsp:txXfrm>
        <a:off x="7462230" y="2423160"/>
        <a:ext cx="1420912" cy="1615440"/>
      </dsp:txXfrm>
    </dsp:sp>
    <dsp:sp modelId="{855CF425-9695-4415-BC33-64126C68AE5B}">
      <dsp:nvSpPr>
        <dsp:cNvPr id="0" name=""/>
        <dsp:cNvSpPr/>
      </dsp:nvSpPr>
      <dsp:spPr>
        <a:xfrm>
          <a:off x="7970757" y="1817370"/>
          <a:ext cx="403860" cy="403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A774F-D58B-448F-9B2A-E6B465D5E6C6}">
      <dsp:nvSpPr>
        <dsp:cNvPr id="0" name=""/>
        <dsp:cNvSpPr/>
      </dsp:nvSpPr>
      <dsp:spPr>
        <a:xfrm>
          <a:off x="4629550" y="1996"/>
          <a:ext cx="6028857" cy="2782572"/>
        </a:xfrm>
        <a:prstGeom prst="rect">
          <a:avLst/>
        </a:prstGeom>
        <a:noFill/>
        <a:ln w="19050" cap="flat" cmpd="sng" algn="ctr">
          <a:solidFill>
            <a:srgbClr val="A6B7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b="1" i="0" u="none" strike="noStrike" kern="1200" baseline="0" dirty="0">
              <a:solidFill>
                <a:srgbClr val="000000"/>
              </a:solidFill>
              <a:latin typeface="Corbel" panose="020B0503020204020204"/>
              <a:ea typeface="+mn-ea"/>
              <a:cs typeface="+mn-cs"/>
            </a:rPr>
            <a:t>REDUCES </a:t>
          </a:r>
          <a:r>
            <a:rPr lang="en-US" sz="2500" b="1" i="0" u="none" strike="noStrike" kern="1200" baseline="0" dirty="0">
              <a:solidFill>
                <a:srgbClr val="000000"/>
              </a:solidFill>
              <a:latin typeface="Corbel" panose="020B0503020204020204"/>
              <a:ea typeface="+mn-ea"/>
              <a:cs typeface="+mn-cs"/>
            </a:rPr>
            <a:t>THE URBAN HEAT ISLAND</a:t>
          </a:r>
          <a:endParaRPr lang="en-US" sz="2500" kern="1200" dirty="0">
            <a:solidFill>
              <a:srgbClr val="000000"/>
            </a:solidFill>
            <a:latin typeface="Corbel" panose="020B0503020204020204"/>
            <a:ea typeface="+mn-ea"/>
            <a:cs typeface="+mn-cs"/>
          </a:endParaRPr>
        </a:p>
        <a:p>
          <a:pPr marL="0" lvl="1" indent="0" algn="l" defTabSz="1111250">
            <a:lnSpc>
              <a:spcPct val="100000"/>
            </a:lnSpc>
            <a:spcBef>
              <a:spcPct val="0"/>
            </a:spcBef>
            <a:spcAft>
              <a:spcPct val="15000"/>
            </a:spcAft>
            <a:buNone/>
            <a:tabLst>
              <a:tab pos="0" algn="l"/>
              <a:tab pos="50800" algn="l"/>
            </a:tabLst>
          </a:pPr>
          <a:r>
            <a:rPr lang="en-US" sz="2500" kern="1200" dirty="0">
              <a:solidFill>
                <a:srgbClr val="000000"/>
              </a:solidFill>
              <a:latin typeface="Corbel" panose="020B0503020204020204"/>
              <a:ea typeface="+mn-ea"/>
              <a:cs typeface="+mn-cs"/>
            </a:rPr>
            <a:t>Trees, green roofs, and vegetation can help</a:t>
          </a:r>
          <a:r>
            <a:rPr lang="tr-TR" sz="2500" kern="1200" dirty="0">
              <a:solidFill>
                <a:srgbClr val="000000"/>
              </a:solidFill>
              <a:latin typeface="Corbel" panose="020B0503020204020204"/>
              <a:ea typeface="+mn-ea"/>
              <a:cs typeface="+mn-cs"/>
            </a:rPr>
            <a:t> </a:t>
          </a:r>
          <a:r>
            <a:rPr lang="en-US" sz="2500" kern="1200" dirty="0">
              <a:solidFill>
                <a:srgbClr val="000000"/>
              </a:solidFill>
              <a:latin typeface="Corbel" panose="020B0503020204020204"/>
              <a:ea typeface="+mn-ea"/>
              <a:cs typeface="+mn-cs"/>
            </a:rPr>
            <a:t>reduce urban heat island effects by shading building surfaces, deflecting solar radiation, and releasing moisture into the atmosphere</a:t>
          </a:r>
          <a:r>
            <a:rPr lang="tr-TR" sz="2500" kern="1200" dirty="0">
              <a:solidFill>
                <a:srgbClr val="000000"/>
              </a:solidFill>
              <a:latin typeface="Corbel" panose="020B0503020204020204"/>
              <a:ea typeface="+mn-ea"/>
              <a:cs typeface="+mn-cs"/>
            </a:rPr>
            <a:t>.</a:t>
          </a:r>
          <a:endParaRPr lang="en-US" sz="2500" kern="1200" dirty="0">
            <a:solidFill>
              <a:srgbClr val="000000"/>
            </a:solidFill>
            <a:latin typeface="Corbel" panose="020B0503020204020204"/>
            <a:ea typeface="+mn-ea"/>
            <a:cs typeface="+mn-cs"/>
          </a:endParaRPr>
        </a:p>
      </dsp:txBody>
      <dsp:txXfrm>
        <a:off x="4629550" y="1996"/>
        <a:ext cx="6028857" cy="2782572"/>
      </dsp:txXfrm>
    </dsp:sp>
    <dsp:sp modelId="{2F3AD241-DDDB-42D6-B2F2-178ED734D37B}">
      <dsp:nvSpPr>
        <dsp:cNvPr id="0" name=""/>
        <dsp:cNvSpPr/>
      </dsp:nvSpPr>
      <dsp:spPr>
        <a:xfrm>
          <a:off x="1660113" y="29904"/>
          <a:ext cx="2699488" cy="2726755"/>
        </a:xfrm>
        <a:prstGeom prst="rect">
          <a:avLst/>
        </a:prstGeom>
        <a:blipFill rotWithShape="1">
          <a:blip xmlns:r="http://schemas.openxmlformats.org/officeDocument/2006/relationships" r:embed="rId1"/>
          <a:srcRect/>
          <a:stretch>
            <a:fillRect l="-98000" r="-9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15798-5C6A-42F6-B789-E76FB96E02BD}">
      <dsp:nvSpPr>
        <dsp:cNvPr id="0" name=""/>
        <dsp:cNvSpPr/>
      </dsp:nvSpPr>
      <dsp:spPr>
        <a:xfrm>
          <a:off x="1660113" y="3234483"/>
          <a:ext cx="6028857" cy="2834626"/>
        </a:xfrm>
        <a:prstGeom prst="rect">
          <a:avLst/>
        </a:prstGeom>
        <a:noFill/>
        <a:ln w="19050" cap="flat" cmpd="sng" algn="ctr">
          <a:solidFill>
            <a:srgbClr val="A6B7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066800">
            <a:lnSpc>
              <a:spcPct val="90000"/>
            </a:lnSpc>
            <a:spcBef>
              <a:spcPct val="0"/>
            </a:spcBef>
            <a:spcAft>
              <a:spcPct val="35000"/>
            </a:spcAft>
            <a:buNone/>
          </a:pPr>
          <a:r>
            <a:rPr lang="en-US" sz="2500" b="1" i="0" u="none" strike="noStrike" kern="1200" baseline="0" dirty="0">
              <a:solidFill>
                <a:schemeClr val="tx1"/>
              </a:solidFill>
              <a:latin typeface="+mn-lt"/>
              <a:ea typeface="+mn-ea"/>
              <a:cs typeface="+mn-cs"/>
            </a:rPr>
            <a:t>LOWERS BUILDING ENERGY DEMANDS </a:t>
          </a:r>
          <a:endParaRPr lang="tr-TR" sz="2500" b="1" kern="1200" dirty="0">
            <a:solidFill>
              <a:srgbClr val="000000"/>
            </a:solidFill>
            <a:latin typeface="Corbel" panose="020B0503020204020204"/>
            <a:ea typeface="+mn-ea"/>
            <a:cs typeface="+mn-cs"/>
          </a:endParaRPr>
        </a:p>
        <a:p>
          <a:pPr marL="0" lvl="0" indent="0" algn="l" defTabSz="1066800">
            <a:lnSpc>
              <a:spcPct val="100000"/>
            </a:lnSpc>
            <a:spcBef>
              <a:spcPct val="0"/>
            </a:spcBef>
            <a:spcAft>
              <a:spcPct val="35000"/>
            </a:spcAft>
            <a:buNone/>
          </a:pPr>
          <a:r>
            <a:rPr lang="en-US" sz="2500" kern="1200" dirty="0">
              <a:solidFill>
                <a:srgbClr val="000000"/>
              </a:solidFill>
              <a:latin typeface="Corbel" panose="020B0503020204020204"/>
              <a:ea typeface="+mn-ea"/>
              <a:cs typeface="+mn-cs"/>
            </a:rPr>
            <a:t>Green roofs can greatly reduce the amount of energy needed to keep the temperature of a building comfortable year-round by insulating against extensive heat loss in the winter and heat absorption in the summer.</a:t>
          </a:r>
        </a:p>
      </dsp:txBody>
      <dsp:txXfrm>
        <a:off x="1660113" y="3234483"/>
        <a:ext cx="6028857" cy="2834626"/>
      </dsp:txXfrm>
    </dsp:sp>
    <dsp:sp modelId="{00C8C94D-B6B1-4549-9B79-525795C3CD85}">
      <dsp:nvSpPr>
        <dsp:cNvPr id="0" name=""/>
        <dsp:cNvSpPr/>
      </dsp:nvSpPr>
      <dsp:spPr>
        <a:xfrm>
          <a:off x="7958919" y="3288419"/>
          <a:ext cx="2699488" cy="2726755"/>
        </a:xfrm>
        <a:prstGeom prst="rect">
          <a:avLst/>
        </a:prstGeom>
        <a:blipFill rotWithShape="1">
          <a:blip xmlns:r="http://schemas.openxmlformats.org/officeDocument/2006/relationships" r:embed="rId2"/>
          <a:srcRect/>
          <a:stretch>
            <a:fillRect l="-70000" r="-7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ED84-0C4C-46CC-A23E-DDFA1A0E2A52}">
      <dsp:nvSpPr>
        <dsp:cNvPr id="0" name=""/>
        <dsp:cNvSpPr/>
      </dsp:nvSpPr>
      <dsp:spPr>
        <a:xfrm>
          <a:off x="3833394" y="1398"/>
          <a:ext cx="6276797" cy="2838895"/>
        </a:xfrm>
        <a:prstGeom prst="rect">
          <a:avLst/>
        </a:prstGeom>
        <a:noFill/>
        <a:ln w="19050" cap="flat" cmpd="sng" algn="ctr">
          <a:solidFill>
            <a:srgbClr val="A6B7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u="none" strike="noStrike" kern="1200" baseline="0" dirty="0">
              <a:solidFill>
                <a:schemeClr val="tx1"/>
              </a:solidFill>
              <a:latin typeface="+mn-lt"/>
              <a:ea typeface="+mn-ea"/>
              <a:cs typeface="+mn-cs"/>
            </a:rPr>
            <a:t>IMPROVES COASTAL RESILIENCY</a:t>
          </a:r>
          <a:endParaRPr lang="en-US" sz="2500" kern="1200" dirty="0">
            <a:solidFill>
              <a:schemeClr val="tx1"/>
            </a:solidFill>
          </a:endParaRPr>
        </a:p>
        <a:p>
          <a:pPr marL="0" lvl="1" indent="0" algn="l" defTabSz="1111250">
            <a:lnSpc>
              <a:spcPct val="100000"/>
            </a:lnSpc>
            <a:spcBef>
              <a:spcPct val="0"/>
            </a:spcBef>
            <a:spcAft>
              <a:spcPct val="15000"/>
            </a:spcAft>
            <a:buNone/>
            <a:tabLst>
              <a:tab pos="50800" algn="l"/>
              <a:tab pos="119063" algn="l"/>
            </a:tabLst>
          </a:pPr>
          <a:r>
            <a:rPr lang="en-US" sz="2500" kern="1200" dirty="0">
              <a:solidFill>
                <a:schemeClr val="tx1"/>
              </a:solidFill>
            </a:rPr>
            <a:t>Living shorelines can be created using plants, reefs, sand, and natural barriers to reduce erosion and flooding. Restoring affected wetlands can reduce wave heights and property damage.</a:t>
          </a:r>
        </a:p>
      </dsp:txBody>
      <dsp:txXfrm>
        <a:off x="3833394" y="1398"/>
        <a:ext cx="6276797" cy="2838895"/>
      </dsp:txXfrm>
    </dsp:sp>
    <dsp:sp modelId="{5486D4E1-9854-496E-9352-69D5AAFFBEEE}">
      <dsp:nvSpPr>
        <dsp:cNvPr id="0" name=""/>
        <dsp:cNvSpPr/>
      </dsp:nvSpPr>
      <dsp:spPr>
        <a:xfrm>
          <a:off x="741837" y="1398"/>
          <a:ext cx="2810506" cy="2838895"/>
        </a:xfrm>
        <a:prstGeom prst="rect">
          <a:avLst/>
        </a:prstGeom>
        <a:blipFill rotWithShape="1">
          <a:blip xmlns:r="http://schemas.openxmlformats.org/officeDocument/2006/relationships" r:embed="rId1"/>
          <a:srcRect/>
          <a:stretch>
            <a:fillRect l="-83000" r="-8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5F09D-A859-4C70-B3C0-56ACDCF848A1}">
      <dsp:nvSpPr>
        <dsp:cNvPr id="0" name=""/>
        <dsp:cNvSpPr/>
      </dsp:nvSpPr>
      <dsp:spPr>
        <a:xfrm>
          <a:off x="741837" y="3308711"/>
          <a:ext cx="6276797" cy="2838895"/>
        </a:xfrm>
        <a:prstGeom prst="rect">
          <a:avLst/>
        </a:prstGeom>
        <a:noFill/>
        <a:ln w="19050" cap="flat" cmpd="sng" algn="ctr">
          <a:solidFill>
            <a:srgbClr val="A6B7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u="none" strike="noStrike" kern="1200" baseline="0" dirty="0">
              <a:solidFill>
                <a:schemeClr val="tx1"/>
              </a:solidFill>
              <a:latin typeface="+mn-lt"/>
              <a:ea typeface="+mn-ea"/>
              <a:cs typeface="+mn-cs"/>
            </a:rPr>
            <a:t>REDUCES ENERGY NEEDED TO MANAGE WATER </a:t>
          </a:r>
          <a:endParaRPr lang="en-US" sz="2900" kern="1200" dirty="0">
            <a:solidFill>
              <a:srgbClr val="000000"/>
            </a:solidFill>
            <a:latin typeface="Corbel" panose="020B0503020204020204"/>
            <a:ea typeface="+mn-ea"/>
            <a:cs typeface="+mn-cs"/>
          </a:endParaRPr>
        </a:p>
        <a:p>
          <a:pPr marL="0" lvl="0" indent="-228600" algn="l" defTabSz="1289050">
            <a:lnSpc>
              <a:spcPct val="100000"/>
            </a:lnSpc>
            <a:spcBef>
              <a:spcPct val="0"/>
            </a:spcBef>
            <a:spcAft>
              <a:spcPct val="35000"/>
            </a:spcAft>
            <a:buNone/>
          </a:pPr>
          <a:r>
            <a:rPr lang="en-US" sz="2500" kern="1200" dirty="0">
              <a:solidFill>
                <a:srgbClr val="000000"/>
              </a:solidFill>
              <a:latin typeface="Corbel" panose="020B0503020204020204"/>
              <a:ea typeface="+mn-ea"/>
              <a:cs typeface="+mn-cs"/>
            </a:rPr>
            <a:t>Municipal and domestic energy use with green infrastructure practices that will reduce rainwater flows into sewer systems, recharge aquifers, and conserve water. </a:t>
          </a:r>
        </a:p>
      </dsp:txBody>
      <dsp:txXfrm>
        <a:off x="741837" y="3308711"/>
        <a:ext cx="6276797" cy="2838895"/>
      </dsp:txXfrm>
    </dsp:sp>
    <dsp:sp modelId="{23D11D0A-08CE-49C9-A2AA-E351A665E943}">
      <dsp:nvSpPr>
        <dsp:cNvPr id="0" name=""/>
        <dsp:cNvSpPr/>
      </dsp:nvSpPr>
      <dsp:spPr>
        <a:xfrm>
          <a:off x="7299685" y="3308711"/>
          <a:ext cx="2810506" cy="2838895"/>
        </a:xfrm>
        <a:prstGeom prst="rect">
          <a:avLst/>
        </a:prstGeom>
        <a:blipFill rotWithShape="1">
          <a:blip xmlns:r="http://schemas.openxmlformats.org/officeDocument/2006/relationships" r:embed="rId2"/>
          <a:srcRect/>
          <a:stretch>
            <a:fillRect l="-66000" r="-6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40A7E-2BDB-45ED-B124-63080C7CC4BC}">
      <dsp:nvSpPr>
        <dsp:cNvPr id="0" name=""/>
        <dsp:cNvSpPr/>
      </dsp:nvSpPr>
      <dsp:spPr>
        <a:xfrm>
          <a:off x="0" y="0"/>
          <a:ext cx="9872663"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94868-11B3-4121-883B-51E13E94F60B}">
      <dsp:nvSpPr>
        <dsp:cNvPr id="0" name=""/>
        <dsp:cNvSpPr/>
      </dsp:nvSpPr>
      <dsp:spPr>
        <a:xfrm>
          <a:off x="0" y="0"/>
          <a:ext cx="9872663" cy="94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Climate change will impact on the urban</a:t>
          </a:r>
          <a:r>
            <a:rPr lang="tr-TR" sz="2600" kern="1200" dirty="0"/>
            <a:t> </a:t>
          </a:r>
          <a:r>
            <a:rPr lang="en-US" sz="2600" kern="1200" dirty="0"/>
            <a:t>environment. These impacts are felt by both</a:t>
          </a:r>
          <a:r>
            <a:rPr lang="tr-TR" sz="2600" kern="1200" dirty="0"/>
            <a:t> </a:t>
          </a:r>
          <a:r>
            <a:rPr lang="en-US" sz="2600" kern="1200" dirty="0"/>
            <a:t>people and the built infrastructure.</a:t>
          </a:r>
        </a:p>
      </dsp:txBody>
      <dsp:txXfrm>
        <a:off x="0" y="0"/>
        <a:ext cx="9872663" cy="949367"/>
      </dsp:txXfrm>
    </dsp:sp>
    <dsp:sp modelId="{80E5E56A-F575-44C6-B501-E4FDFF82264C}">
      <dsp:nvSpPr>
        <dsp:cNvPr id="0" name=""/>
        <dsp:cNvSpPr/>
      </dsp:nvSpPr>
      <dsp:spPr>
        <a:xfrm>
          <a:off x="0" y="949367"/>
          <a:ext cx="9872663"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C62B1-5F25-45F8-A985-5975DDE2C87E}">
      <dsp:nvSpPr>
        <dsp:cNvPr id="0" name=""/>
        <dsp:cNvSpPr/>
      </dsp:nvSpPr>
      <dsp:spPr>
        <a:xfrm>
          <a:off x="0" y="949367"/>
          <a:ext cx="9872663" cy="94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Each city has different issues based on the most pressing climate change impacts they were facing</a:t>
          </a:r>
          <a:r>
            <a:rPr lang="tr-TR" sz="2600" kern="1200" dirty="0"/>
            <a:t>.</a:t>
          </a:r>
          <a:endParaRPr lang="en-US" sz="2600" kern="1200" dirty="0"/>
        </a:p>
      </dsp:txBody>
      <dsp:txXfrm>
        <a:off x="0" y="949367"/>
        <a:ext cx="9872663" cy="949367"/>
      </dsp:txXfrm>
    </dsp:sp>
    <dsp:sp modelId="{6DB5BC61-721C-4BF2-B445-F441847396AE}">
      <dsp:nvSpPr>
        <dsp:cNvPr id="0" name=""/>
        <dsp:cNvSpPr/>
      </dsp:nvSpPr>
      <dsp:spPr>
        <a:xfrm>
          <a:off x="0" y="1898734"/>
          <a:ext cx="9872663"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6C748-E795-4643-BD38-8B56233A6AAC}">
      <dsp:nvSpPr>
        <dsp:cNvPr id="0" name=""/>
        <dsp:cNvSpPr/>
      </dsp:nvSpPr>
      <dsp:spPr>
        <a:xfrm>
          <a:off x="0" y="1898735"/>
          <a:ext cx="9872663" cy="94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i="0" kern="1200" dirty="0"/>
            <a:t>The green infrastructure</a:t>
          </a:r>
          <a:r>
            <a:rPr lang="tr-TR" sz="2600" i="0" kern="1200" dirty="0"/>
            <a:t> </a:t>
          </a:r>
          <a:r>
            <a:rPr lang="en-US" sz="2600" i="0" kern="1200" noProof="0" dirty="0"/>
            <a:t>could</a:t>
          </a:r>
          <a:r>
            <a:rPr lang="en-US" sz="2600" i="0" kern="1200" dirty="0"/>
            <a:t> play</a:t>
          </a:r>
          <a:r>
            <a:rPr lang="tr-TR" sz="2600" i="0" kern="1200" dirty="0"/>
            <a:t> </a:t>
          </a:r>
          <a:r>
            <a:rPr lang="en-US" sz="2600" i="0" kern="1200" dirty="0"/>
            <a:t>an important role in adapting a city to climate change resiliency.</a:t>
          </a:r>
          <a:endParaRPr lang="en-US" sz="2600" kern="1200" dirty="0"/>
        </a:p>
      </dsp:txBody>
      <dsp:txXfrm>
        <a:off x="0" y="1898735"/>
        <a:ext cx="9872663" cy="949367"/>
      </dsp:txXfrm>
    </dsp:sp>
    <dsp:sp modelId="{DB3428D2-E514-4279-9E34-3B5D504070E6}">
      <dsp:nvSpPr>
        <dsp:cNvPr id="0" name=""/>
        <dsp:cNvSpPr/>
      </dsp:nvSpPr>
      <dsp:spPr>
        <a:xfrm>
          <a:off x="0" y="2848102"/>
          <a:ext cx="9872663" cy="0"/>
        </a:xfrm>
        <a:prstGeom prst="lin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7D3EC-BD2F-45BF-9B39-C1F69EEEEC21}">
      <dsp:nvSpPr>
        <dsp:cNvPr id="0" name=""/>
        <dsp:cNvSpPr/>
      </dsp:nvSpPr>
      <dsp:spPr>
        <a:xfrm>
          <a:off x="0" y="2848102"/>
          <a:ext cx="9872663" cy="94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To </a:t>
          </a:r>
          <a:r>
            <a:rPr lang="tr-TR" sz="2600" kern="1200" dirty="0"/>
            <a:t>minimize </a:t>
          </a:r>
          <a:r>
            <a:rPr lang="en-US" sz="2600" kern="1200" noProof="0" dirty="0"/>
            <a:t>the affects </a:t>
          </a:r>
          <a:r>
            <a:rPr lang="tr-TR" sz="2600" kern="1200" dirty="0"/>
            <a:t>of </a:t>
          </a:r>
          <a:r>
            <a:rPr lang="en-US" sz="2600" kern="1200" dirty="0"/>
            <a:t> climate change, cities, regional entities, and countries should adhere green infrastructure applications. </a:t>
          </a:r>
        </a:p>
      </dsp:txBody>
      <dsp:txXfrm>
        <a:off x="0" y="2848102"/>
        <a:ext cx="9872663" cy="9493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0.32479</cdr:x>
      <cdr:y>0.37321</cdr:y>
    </cdr:from>
    <cdr:to>
      <cdr:x>0.40644</cdr:x>
      <cdr:y>0.44205</cdr:y>
    </cdr:to>
    <cdr:sp macro="" textlink="">
      <cdr:nvSpPr>
        <cdr:cNvPr id="3" name="Metin kutusu 2">
          <a:extLst xmlns:a="http://schemas.openxmlformats.org/drawingml/2006/main">
            <a:ext uri="{FF2B5EF4-FFF2-40B4-BE49-F238E27FC236}">
              <a16:creationId xmlns:a16="http://schemas.microsoft.com/office/drawing/2014/main" id="{DAF3E475-EA1F-412A-85E4-A47A5123CF9B}"/>
            </a:ext>
          </a:extLst>
        </cdr:cNvPr>
        <cdr:cNvSpPr txBox="1"/>
      </cdr:nvSpPr>
      <cdr:spPr>
        <a:xfrm xmlns:a="http://schemas.openxmlformats.org/drawingml/2006/main">
          <a:off x="3637391" y="1977220"/>
          <a:ext cx="914400" cy="3647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highlight>
              <a:srgbClr val="FFFF00"/>
            </a:highligh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6F34C-9F16-43DB-AD29-AD957E356566}" type="datetimeFigureOut">
              <a:rPr lang="en-US" smtClean="0"/>
              <a:t>5/17/2018</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D638A-DFFA-447D-9B2A-ACE20960E44D}" type="slidenum">
              <a:rPr lang="en-US" smtClean="0"/>
              <a:t>‹#›</a:t>
            </a:fld>
            <a:endParaRPr lang="en-US"/>
          </a:p>
        </p:txBody>
      </p:sp>
    </p:spTree>
    <p:extLst>
      <p:ext uri="{BB962C8B-B14F-4D97-AF65-F5344CB8AC3E}">
        <p14:creationId xmlns:p14="http://schemas.microsoft.com/office/powerpoint/2010/main" val="402806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s://www.epa.gov/greenvehicles" TargetMode="External"/><Relationship Id="rId18" Type="http://schemas.openxmlformats.org/officeDocument/2006/relationships/hyperlink" Target="https://www.epa.gov/recycle" TargetMode="External"/><Relationship Id="rId26" Type="http://schemas.openxmlformats.org/officeDocument/2006/relationships/hyperlink" Target="https://www.epa.gov/saferchoice" TargetMode="External"/><Relationship Id="rId3" Type="http://schemas.openxmlformats.org/officeDocument/2006/relationships/hyperlink" Target="https://www.epa.gov/sustainability" TargetMode="External"/><Relationship Id="rId21" Type="http://schemas.openxmlformats.org/officeDocument/2006/relationships/hyperlink" Target="https://www.epa.gov/smm-electronics" TargetMode="External"/><Relationship Id="rId34" Type="http://schemas.openxmlformats.org/officeDocument/2006/relationships/hyperlink" Target="https://www.epa.gov/energy" TargetMode="External"/><Relationship Id="rId7" Type="http://schemas.openxmlformats.org/officeDocument/2006/relationships/hyperlink" Target="https://www.epa.gov/G3" TargetMode="External"/><Relationship Id="rId12" Type="http://schemas.openxmlformats.org/officeDocument/2006/relationships/hyperlink" Target="https://www.epa.gov/schools-healthy-buildings/overview-facility-and-efficiency-improvements-healthy-school-environment" TargetMode="External"/><Relationship Id="rId17" Type="http://schemas.openxmlformats.org/officeDocument/2006/relationships/hyperlink" Target="https://www.epa.gov/smartway" TargetMode="External"/><Relationship Id="rId25" Type="http://schemas.openxmlformats.org/officeDocument/2006/relationships/hyperlink" Target="https://www.epa.gov/watersense/watersense-products" TargetMode="External"/><Relationship Id="rId33" Type="http://schemas.openxmlformats.org/officeDocument/2006/relationships/hyperlink" Target="https://www.epa.gov/smm/wastewise" TargetMode="External"/><Relationship Id="rId2" Type="http://schemas.openxmlformats.org/officeDocument/2006/relationships/slide" Target="../slides/slide5.xml"/><Relationship Id="rId16" Type="http://schemas.openxmlformats.org/officeDocument/2006/relationships/hyperlink" Target="https://www.epa.gov/schools-transportation/school-buses-and-healthy-schools" TargetMode="External"/><Relationship Id="rId20" Type="http://schemas.openxmlformats.org/officeDocument/2006/relationships/hyperlink" Target="https://www.epa.gov/sustainable-management-food" TargetMode="External"/><Relationship Id="rId29" Type="http://schemas.openxmlformats.org/officeDocument/2006/relationships/hyperlink" Target="https://www.epa.gov/green-engineering" TargetMode="External"/><Relationship Id="rId1" Type="http://schemas.openxmlformats.org/officeDocument/2006/relationships/notesMaster" Target="../notesMasters/notesMaster1.xml"/><Relationship Id="rId6" Type="http://schemas.openxmlformats.org/officeDocument/2006/relationships/hyperlink" Target="https://www.epa.gov/smartgrowth" TargetMode="External"/><Relationship Id="rId11" Type="http://schemas.openxmlformats.org/officeDocument/2006/relationships/hyperlink" Target="https://www.epa.gov/watersense/how-we-use-water" TargetMode="External"/><Relationship Id="rId24" Type="http://schemas.openxmlformats.org/officeDocument/2006/relationships/hyperlink" Target="https://www.epa.gov/greenerproducts" TargetMode="External"/><Relationship Id="rId32" Type="http://schemas.openxmlformats.org/officeDocument/2006/relationships/hyperlink" Target="https://www.epa.gov/greenercleanups" TargetMode="External"/><Relationship Id="rId5" Type="http://schemas.openxmlformats.org/officeDocument/2006/relationships/hyperlink" Target="https://publicaccess.zendesk.com/hc/en-us/categories/201453508-Greener-Living" TargetMode="External"/><Relationship Id="rId15" Type="http://schemas.openxmlformats.org/officeDocument/2006/relationships/hyperlink" Target="https://www.epa.gov/cleandiesel" TargetMode="External"/><Relationship Id="rId23" Type="http://schemas.openxmlformats.org/officeDocument/2006/relationships/hyperlink" Target="https://www.epa.gov/rad" TargetMode="External"/><Relationship Id="rId28" Type="http://schemas.openxmlformats.org/officeDocument/2006/relationships/hyperlink" Target="https://www.energystar.gov/" TargetMode="External"/><Relationship Id="rId36" Type="http://schemas.openxmlformats.org/officeDocument/2006/relationships/hyperlink" Target="https://www.epa.gov/re-powering" TargetMode="External"/><Relationship Id="rId10" Type="http://schemas.openxmlformats.org/officeDocument/2006/relationships/hyperlink" Target="https://www.epa.gov/ghgemissions/household-carbon-footprint-calculator" TargetMode="External"/><Relationship Id="rId19" Type="http://schemas.openxmlformats.org/officeDocument/2006/relationships/hyperlink" Target="https://www.epa.gov/recycle/how-do-i-recycle-common-recyclables" TargetMode="External"/><Relationship Id="rId31" Type="http://schemas.openxmlformats.org/officeDocument/2006/relationships/hyperlink" Target="https://www.epa.gov/greenchemistry" TargetMode="External"/><Relationship Id="rId4" Type="http://schemas.openxmlformats.org/officeDocument/2006/relationships/hyperlink" Target="https://www.epa.gov/p2" TargetMode="External"/><Relationship Id="rId9" Type="http://schemas.openxmlformats.org/officeDocument/2006/relationships/hyperlink" Target="https://www.epa.gov/green-sports" TargetMode="External"/><Relationship Id="rId14" Type="http://schemas.openxmlformats.org/officeDocument/2006/relationships/hyperlink" Target="http://www.fueleconomy.gov/" TargetMode="External"/><Relationship Id="rId22" Type="http://schemas.openxmlformats.org/officeDocument/2006/relationships/hyperlink" Target="https://www.epa.gov/smm" TargetMode="External"/><Relationship Id="rId27" Type="http://schemas.openxmlformats.org/officeDocument/2006/relationships/hyperlink" Target="https://www.epa.gov/saferchoice/safer-ingredients" TargetMode="External"/><Relationship Id="rId30" Type="http://schemas.openxmlformats.org/officeDocument/2006/relationships/hyperlink" Target="https://www.epa.gov/ems" TargetMode="External"/><Relationship Id="rId35" Type="http://schemas.openxmlformats.org/officeDocument/2006/relationships/hyperlink" Target="https://www.epa.gov/e3" TargetMode="External"/><Relationship Id="rId8" Type="http://schemas.openxmlformats.org/officeDocument/2006/relationships/hyperlink" Target="https://www.epa.gov/safepestcontrol/lawn-and-garde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353D638A-DFFA-447D-9B2A-ACE20960E44D}" type="slidenum">
              <a:rPr lang="en-US" smtClean="0"/>
              <a:t>1</a:t>
            </a:fld>
            <a:endParaRPr lang="en-US"/>
          </a:p>
        </p:txBody>
      </p:sp>
    </p:spTree>
    <p:extLst>
      <p:ext uri="{BB962C8B-B14F-4D97-AF65-F5344CB8AC3E}">
        <p14:creationId xmlns:p14="http://schemas.microsoft.com/office/powerpoint/2010/main" val="3422233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10</a:t>
            </a:fld>
            <a:endParaRPr lang="en-US"/>
          </a:p>
        </p:txBody>
      </p:sp>
    </p:spTree>
    <p:extLst>
      <p:ext uri="{BB962C8B-B14F-4D97-AF65-F5344CB8AC3E}">
        <p14:creationId xmlns:p14="http://schemas.microsoft.com/office/powerpoint/2010/main" val="160355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recent increasing trend in temperature in Turkey starts after 1990 while the global warming trend seems to begin earlier, before the 1980s. Despite this delay in the temperature increase in Turkey's climate, the increase is bigger than the global one for the same period.</a:t>
            </a:r>
            <a:endParaRPr lang="en-US" dirty="0"/>
          </a:p>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11</a:t>
            </a:fld>
            <a:endParaRPr lang="en-US"/>
          </a:p>
        </p:txBody>
      </p:sp>
    </p:spTree>
    <p:extLst>
      <p:ext uri="{BB962C8B-B14F-4D97-AF65-F5344CB8AC3E}">
        <p14:creationId xmlns:p14="http://schemas.microsoft.com/office/powerpoint/2010/main" val="315600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The Greenhouse gas emission inventory includes direct GHGs as </a:t>
            </a:r>
            <a:r>
              <a:rPr lang="en-US" sz="1200" b="0" i="0" kern="1200" dirty="0" err="1">
                <a:solidFill>
                  <a:schemeClr val="tx1"/>
                </a:solidFill>
                <a:effectLst/>
                <a:latin typeface="+mn-lt"/>
                <a:ea typeface="+mn-ea"/>
                <a:cs typeface="+mn-cs"/>
              </a:rPr>
              <a:t>carbondioxide</a:t>
            </a:r>
            <a:r>
              <a:rPr lang="en-US" sz="1200" b="0" i="0" kern="1200" dirty="0">
                <a:solidFill>
                  <a:schemeClr val="tx1"/>
                </a:solidFill>
                <a:effectLst/>
                <a:latin typeface="+mn-lt"/>
                <a:ea typeface="+mn-ea"/>
                <a:cs typeface="+mn-cs"/>
              </a:rPr>
              <a:t>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methane (CH</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nitrousoxide</a:t>
            </a:r>
            <a:r>
              <a:rPr lang="en-US" sz="1200" b="0" i="0" kern="1200" dirty="0">
                <a:solidFill>
                  <a:schemeClr val="tx1"/>
                </a:solidFill>
                <a:effectLst/>
                <a:latin typeface="+mn-lt"/>
                <a:ea typeface="+mn-ea"/>
                <a:cs typeface="+mn-cs"/>
              </a:rPr>
              <a:t> (N</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O), F gases, and indirect GHGs as </a:t>
            </a:r>
            <a:r>
              <a:rPr lang="en-US" sz="1200" b="0" i="0" kern="1200" dirty="0" err="1">
                <a:solidFill>
                  <a:schemeClr val="tx1"/>
                </a:solidFill>
                <a:effectLst/>
                <a:latin typeface="+mn-lt"/>
                <a:ea typeface="+mn-ea"/>
                <a:cs typeface="+mn-cs"/>
              </a:rPr>
              <a:t>nitrogenoxides</a:t>
            </a:r>
            <a:r>
              <a:rPr lang="en-US" sz="1200" b="0" i="0" kern="1200" dirty="0">
                <a:solidFill>
                  <a:schemeClr val="tx1"/>
                </a:solidFill>
                <a:effectLst/>
                <a:latin typeface="+mn-lt"/>
                <a:ea typeface="+mn-ea"/>
                <a:cs typeface="+mn-cs"/>
              </a:rPr>
              <a:t> (NOx), non-methane volatile organic compounds (NMVOC), </a:t>
            </a:r>
            <a:r>
              <a:rPr lang="en-US" sz="1200" b="0" i="0" kern="1200" dirty="0" err="1">
                <a:solidFill>
                  <a:schemeClr val="tx1"/>
                </a:solidFill>
                <a:effectLst/>
                <a:latin typeface="+mn-lt"/>
                <a:ea typeface="+mn-ea"/>
                <a:cs typeface="+mn-cs"/>
              </a:rPr>
              <a:t>carbonmonoxide</a:t>
            </a:r>
            <a:r>
              <a:rPr lang="en-US" sz="1200" b="0" i="0" kern="1200" dirty="0">
                <a:solidFill>
                  <a:schemeClr val="tx1"/>
                </a:solidFill>
                <a:effectLst/>
                <a:latin typeface="+mn-lt"/>
                <a:ea typeface="+mn-ea"/>
                <a:cs typeface="+mn-cs"/>
              </a:rPr>
              <a:t> (CO) and </a:t>
            </a:r>
            <a:r>
              <a:rPr lang="en-US" sz="1200" b="0" i="0" kern="1200" dirty="0" err="1">
                <a:solidFill>
                  <a:schemeClr val="tx1"/>
                </a:solidFill>
                <a:effectLst/>
                <a:latin typeface="+mn-lt"/>
                <a:ea typeface="+mn-ea"/>
                <a:cs typeface="+mn-cs"/>
              </a:rPr>
              <a:t>sulphurdioxide</a:t>
            </a:r>
            <a:r>
              <a:rPr lang="en-US" sz="1200" b="0" i="0" kern="1200" dirty="0">
                <a:solidFill>
                  <a:schemeClr val="tx1"/>
                </a:solidFill>
                <a:effectLst/>
                <a:latin typeface="+mn-lt"/>
                <a:ea typeface="+mn-ea"/>
                <a:cs typeface="+mn-cs"/>
              </a:rPr>
              <a:t> (SO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emissions originated from energy, industrial processes and product use, agricultural activities and waste. </a:t>
            </a:r>
            <a:br>
              <a:rPr lang="en-US" dirty="0"/>
            </a:br>
            <a:endParaRPr lang="tr-TR" dirty="0"/>
          </a:p>
          <a:p>
            <a:r>
              <a:rPr lang="en-US" dirty="0"/>
              <a:t>According to the United Nation, Turkey is considering as a developing country. Within economic developments</a:t>
            </a:r>
            <a:r>
              <a:rPr lang="tr-TR" dirty="0"/>
              <a:t>… total </a:t>
            </a:r>
            <a:r>
              <a:rPr lang="tr-TR" dirty="0" err="1"/>
              <a:t>ghg</a:t>
            </a:r>
            <a:r>
              <a:rPr lang="tr-TR" dirty="0"/>
              <a:t> </a:t>
            </a:r>
            <a:r>
              <a:rPr lang="tr-TR" dirty="0" err="1"/>
              <a:t>emissions</a:t>
            </a:r>
            <a:r>
              <a:rPr lang="tr-TR" dirty="0"/>
              <a:t> </a:t>
            </a:r>
            <a:r>
              <a:rPr lang="tr-TR" dirty="0" err="1"/>
              <a:t>are</a:t>
            </a:r>
            <a:r>
              <a:rPr lang="tr-TR" dirty="0"/>
              <a:t> </a:t>
            </a:r>
            <a:r>
              <a:rPr lang="tr-TR" dirty="0" err="1"/>
              <a:t>increasing</a:t>
            </a:r>
            <a:r>
              <a:rPr lang="tr-TR" dirty="0"/>
              <a:t>. </a:t>
            </a:r>
            <a:r>
              <a:rPr lang="en-US" sz="1200" b="0" i="0" kern="1200" dirty="0">
                <a:solidFill>
                  <a:schemeClr val="tx1"/>
                </a:solidFill>
                <a:effectLst/>
                <a:latin typeface="+mn-lt"/>
                <a:ea typeface="+mn-ea"/>
                <a:cs typeface="+mn-cs"/>
              </a:rPr>
              <a:t>Total greenhouse gas emissions as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equivalent increased by 135.4% in 2016 compared to the emissions in 1990</a:t>
            </a:r>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12</a:t>
            </a:fld>
            <a:endParaRPr lang="en-US"/>
          </a:p>
        </p:txBody>
      </p:sp>
    </p:spTree>
    <p:extLst>
      <p:ext uri="{BB962C8B-B14F-4D97-AF65-F5344CB8AC3E}">
        <p14:creationId xmlns:p14="http://schemas.microsoft.com/office/powerpoint/2010/main" val="372406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A6B727"/>
                </a:solidFill>
              </a:rPr>
              <a:t>LEED BREEAM farkını yaz</a:t>
            </a:r>
          </a:p>
          <a:p>
            <a:r>
              <a:rPr lang="en-US" dirty="0">
                <a:solidFill>
                  <a:srgbClr val="A6B727"/>
                </a:solidFill>
              </a:rPr>
              <a:t>The environmental effects of buildings and settlements are not limited to the CO2 gas they secrete</a:t>
            </a:r>
            <a:endParaRPr lang="tr-TR" dirty="0">
              <a:solidFill>
                <a:srgbClr val="A6B727"/>
              </a:solidFill>
            </a:endParaRPr>
          </a:p>
          <a:p>
            <a:r>
              <a:rPr lang="tr-TR" dirty="0">
                <a:solidFill>
                  <a:srgbClr val="A6B727"/>
                </a:solidFill>
              </a:rPr>
              <a:t>in </a:t>
            </a:r>
            <a:r>
              <a:rPr lang="tr-TR" dirty="0" err="1">
                <a:solidFill>
                  <a:srgbClr val="A6B727"/>
                </a:solidFill>
              </a:rPr>
              <a:t>this</a:t>
            </a:r>
            <a:r>
              <a:rPr lang="tr-TR" dirty="0">
                <a:solidFill>
                  <a:srgbClr val="A6B727"/>
                </a:solidFill>
              </a:rPr>
              <a:t> </a:t>
            </a:r>
            <a:r>
              <a:rPr lang="tr-TR" dirty="0" err="1">
                <a:solidFill>
                  <a:srgbClr val="A6B727"/>
                </a:solidFill>
              </a:rPr>
              <a:t>context</a:t>
            </a:r>
            <a:r>
              <a:rPr lang="tr-TR" dirty="0">
                <a:solidFill>
                  <a:srgbClr val="A6B727"/>
                </a:solidFill>
              </a:rPr>
              <a:t> of </a:t>
            </a:r>
            <a:r>
              <a:rPr lang="tr-TR" dirty="0" err="1">
                <a:solidFill>
                  <a:srgbClr val="A6B727"/>
                </a:solidFill>
              </a:rPr>
              <a:t>green</a:t>
            </a:r>
            <a:r>
              <a:rPr lang="tr-TR" dirty="0">
                <a:solidFill>
                  <a:srgbClr val="A6B727"/>
                </a:solidFill>
              </a:rPr>
              <a:t> </a:t>
            </a:r>
            <a:r>
              <a:rPr lang="tr-TR" dirty="0" err="1">
                <a:solidFill>
                  <a:srgbClr val="A6B727"/>
                </a:solidFill>
              </a:rPr>
              <a:t>constracturions</a:t>
            </a:r>
            <a:r>
              <a:rPr lang="tr-TR" dirty="0">
                <a:solidFill>
                  <a:srgbClr val="A6B727"/>
                </a:solidFill>
              </a:rPr>
              <a:t> it is </a:t>
            </a:r>
            <a:r>
              <a:rPr lang="tr-TR" dirty="0" err="1">
                <a:solidFill>
                  <a:srgbClr val="A6B727"/>
                </a:solidFill>
              </a:rPr>
              <a:t>seems</a:t>
            </a:r>
            <a:r>
              <a:rPr lang="tr-TR" dirty="0">
                <a:solidFill>
                  <a:srgbClr val="A6B727"/>
                </a:solidFill>
              </a:rPr>
              <a:t> </a:t>
            </a:r>
            <a:r>
              <a:rPr lang="tr-TR" dirty="0" err="1">
                <a:solidFill>
                  <a:srgbClr val="A6B727"/>
                </a:solidFill>
              </a:rPr>
              <a:t>that</a:t>
            </a:r>
            <a:r>
              <a:rPr lang="tr-TR" dirty="0">
                <a:solidFill>
                  <a:srgbClr val="A6B727"/>
                </a:solidFill>
              </a:rPr>
              <a:t> </a:t>
            </a:r>
            <a:r>
              <a:rPr lang="tr-TR" dirty="0" err="1">
                <a:solidFill>
                  <a:srgbClr val="A6B727"/>
                </a:solidFill>
              </a:rPr>
              <a:t>Turkey</a:t>
            </a:r>
            <a:r>
              <a:rPr lang="tr-TR" dirty="0">
                <a:solidFill>
                  <a:srgbClr val="A6B727"/>
                </a:solidFill>
              </a:rPr>
              <a:t> </a:t>
            </a:r>
            <a:r>
              <a:rPr lang="tr-TR" dirty="0" err="1">
                <a:solidFill>
                  <a:srgbClr val="A6B727"/>
                </a:solidFill>
              </a:rPr>
              <a:t>mostly</a:t>
            </a:r>
            <a:r>
              <a:rPr lang="tr-TR" dirty="0">
                <a:solidFill>
                  <a:srgbClr val="A6B727"/>
                </a:solidFill>
              </a:rPr>
              <a:t> </a:t>
            </a:r>
            <a:r>
              <a:rPr lang="tr-TR" dirty="0" err="1">
                <a:solidFill>
                  <a:srgbClr val="A6B727"/>
                </a:solidFill>
              </a:rPr>
              <a:t>focus</a:t>
            </a:r>
            <a:r>
              <a:rPr lang="tr-TR" dirty="0">
                <a:solidFill>
                  <a:srgbClr val="A6B727"/>
                </a:solidFill>
              </a:rPr>
              <a:t> on GB </a:t>
            </a:r>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13</a:t>
            </a:fld>
            <a:endParaRPr lang="en-US"/>
          </a:p>
        </p:txBody>
      </p:sp>
    </p:spTree>
    <p:extLst>
      <p:ext uri="{BB962C8B-B14F-4D97-AF65-F5344CB8AC3E}">
        <p14:creationId xmlns:p14="http://schemas.microsoft.com/office/powerpoint/2010/main" val="416692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14</a:t>
            </a:fld>
            <a:endParaRPr lang="en-US"/>
          </a:p>
        </p:txBody>
      </p:sp>
    </p:spTree>
    <p:extLst>
      <p:ext uri="{BB962C8B-B14F-4D97-AF65-F5344CB8AC3E}">
        <p14:creationId xmlns:p14="http://schemas.microsoft.com/office/powerpoint/2010/main" val="1365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en-US" dirty="0"/>
              <a:t>Drainage Flooding</a:t>
            </a:r>
          </a:p>
          <a:p>
            <a:pPr lvl="0"/>
            <a:r>
              <a:rPr lang="en-US" dirty="0"/>
              <a:t>Coastal Flooding</a:t>
            </a:r>
          </a:p>
          <a:p>
            <a:pPr lvl="0"/>
            <a:r>
              <a:rPr lang="en-US" dirty="0"/>
              <a:t>Sudden Rainfall </a:t>
            </a:r>
          </a:p>
          <a:p>
            <a:pPr lvl="0"/>
            <a:r>
              <a:rPr lang="en-US" dirty="0"/>
              <a:t>River Flood </a:t>
            </a:r>
          </a:p>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15</a:t>
            </a:fld>
            <a:endParaRPr lang="en-US"/>
          </a:p>
        </p:txBody>
      </p:sp>
    </p:spTree>
    <p:extLst>
      <p:ext uri="{BB962C8B-B14F-4D97-AF65-F5344CB8AC3E}">
        <p14:creationId xmlns:p14="http://schemas.microsoft.com/office/powerpoint/2010/main" val="152057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ayt Numarası Yer Tutucusu 3"/>
          <p:cNvSpPr>
            <a:spLocks noGrp="1"/>
          </p:cNvSpPr>
          <p:nvPr>
            <p:ph type="sldNum" sz="quarter" idx="10"/>
          </p:nvPr>
        </p:nvSpPr>
        <p:spPr/>
        <p:txBody>
          <a:bodyPr/>
          <a:lstStyle/>
          <a:p>
            <a:fld id="{353D638A-DFFA-447D-9B2A-ACE20960E44D}" type="slidenum">
              <a:rPr lang="en-US" smtClean="0"/>
              <a:t>16</a:t>
            </a:fld>
            <a:endParaRPr lang="en-US"/>
          </a:p>
        </p:txBody>
      </p:sp>
    </p:spTree>
    <p:extLst>
      <p:ext uri="{BB962C8B-B14F-4D97-AF65-F5344CB8AC3E}">
        <p14:creationId xmlns:p14="http://schemas.microsoft.com/office/powerpoint/2010/main" val="75708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17</a:t>
            </a:fld>
            <a:endParaRPr lang="en-US"/>
          </a:p>
        </p:txBody>
      </p:sp>
    </p:spTree>
    <p:extLst>
      <p:ext uri="{BB962C8B-B14F-4D97-AF65-F5344CB8AC3E}">
        <p14:creationId xmlns:p14="http://schemas.microsoft.com/office/powerpoint/2010/main" val="303481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wettest area</a:t>
            </a:r>
          </a:p>
        </p:txBody>
      </p:sp>
      <p:sp>
        <p:nvSpPr>
          <p:cNvPr id="4" name="Slayt Numarası Yer Tutucusu 3"/>
          <p:cNvSpPr>
            <a:spLocks noGrp="1"/>
          </p:cNvSpPr>
          <p:nvPr>
            <p:ph type="sldNum" sz="quarter" idx="10"/>
          </p:nvPr>
        </p:nvSpPr>
        <p:spPr/>
        <p:txBody>
          <a:bodyPr/>
          <a:lstStyle/>
          <a:p>
            <a:fld id="{353D638A-DFFA-447D-9B2A-ACE20960E44D}" type="slidenum">
              <a:rPr lang="en-US" smtClean="0"/>
              <a:t>22</a:t>
            </a:fld>
            <a:endParaRPr lang="en-US"/>
          </a:p>
        </p:txBody>
      </p:sp>
    </p:spTree>
    <p:extLst>
      <p:ext uri="{BB962C8B-B14F-4D97-AF65-F5344CB8AC3E}">
        <p14:creationId xmlns:p14="http://schemas.microsoft.com/office/powerpoint/2010/main" val="208895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noProof="0" dirty="0"/>
              <a:t>Exceptionally dry</a:t>
            </a:r>
          </a:p>
          <a:p>
            <a:r>
              <a:rPr lang="en-US" noProof="0" dirty="0"/>
              <a:t>Extremely dry</a:t>
            </a:r>
          </a:p>
          <a:p>
            <a:r>
              <a:rPr lang="en-US" noProof="0" dirty="0"/>
              <a:t>Severely dry</a:t>
            </a:r>
          </a:p>
        </p:txBody>
      </p:sp>
      <p:sp>
        <p:nvSpPr>
          <p:cNvPr id="4" name="Slayt Numarası Yer Tutucusu 3"/>
          <p:cNvSpPr>
            <a:spLocks noGrp="1"/>
          </p:cNvSpPr>
          <p:nvPr>
            <p:ph type="sldNum" sz="quarter" idx="10"/>
          </p:nvPr>
        </p:nvSpPr>
        <p:spPr/>
        <p:txBody>
          <a:bodyPr/>
          <a:lstStyle/>
          <a:p>
            <a:fld id="{353D638A-DFFA-447D-9B2A-ACE20960E44D}" type="slidenum">
              <a:rPr lang="en-US" smtClean="0"/>
              <a:t>24</a:t>
            </a:fld>
            <a:endParaRPr lang="en-US"/>
          </a:p>
        </p:txBody>
      </p:sp>
    </p:spTree>
    <p:extLst>
      <p:ext uri="{BB962C8B-B14F-4D97-AF65-F5344CB8AC3E}">
        <p14:creationId xmlns:p14="http://schemas.microsoft.com/office/powerpoint/2010/main" val="67736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353D638A-DFFA-447D-9B2A-ACE20960E44D}" type="slidenum">
              <a:rPr lang="en-US" smtClean="0"/>
              <a:t>2</a:t>
            </a:fld>
            <a:endParaRPr lang="en-US"/>
          </a:p>
        </p:txBody>
      </p:sp>
    </p:spTree>
    <p:extLst>
      <p:ext uri="{BB962C8B-B14F-4D97-AF65-F5344CB8AC3E}">
        <p14:creationId xmlns:p14="http://schemas.microsoft.com/office/powerpoint/2010/main" val="173774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25</a:t>
            </a:fld>
            <a:endParaRPr lang="en-US"/>
          </a:p>
        </p:txBody>
      </p:sp>
    </p:spTree>
    <p:extLst>
      <p:ext uri="{BB962C8B-B14F-4D97-AF65-F5344CB8AC3E}">
        <p14:creationId xmlns:p14="http://schemas.microsoft.com/office/powerpoint/2010/main" val="2296140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26</a:t>
            </a:fld>
            <a:endParaRPr lang="en-US"/>
          </a:p>
        </p:txBody>
      </p:sp>
    </p:spTree>
    <p:extLst>
      <p:ext uri="{BB962C8B-B14F-4D97-AF65-F5344CB8AC3E}">
        <p14:creationId xmlns:p14="http://schemas.microsoft.com/office/powerpoint/2010/main" val="645253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To</a:t>
            </a:r>
            <a:r>
              <a:rPr lang="tr-TR" dirty="0"/>
              <a:t> </a:t>
            </a:r>
            <a:r>
              <a:rPr lang="tr-TR" dirty="0" err="1"/>
              <a:t>give</a:t>
            </a:r>
            <a:r>
              <a:rPr lang="tr-TR" dirty="0"/>
              <a:t> a </a:t>
            </a:r>
            <a:r>
              <a:rPr lang="tr-TR" dirty="0" err="1"/>
              <a:t>solution</a:t>
            </a:r>
            <a:r>
              <a:rPr lang="tr-TR" dirty="0"/>
              <a:t> </a:t>
            </a:r>
            <a:r>
              <a:rPr lang="tr-TR" dirty="0" err="1"/>
              <a:t>for</a:t>
            </a:r>
            <a:r>
              <a:rPr lang="tr-TR" dirty="0"/>
              <a:t> </a:t>
            </a:r>
            <a:r>
              <a:rPr lang="tr-TR" dirty="0" err="1"/>
              <a:t>this</a:t>
            </a:r>
            <a:r>
              <a:rPr lang="tr-TR" dirty="0"/>
              <a:t> </a:t>
            </a:r>
            <a:r>
              <a:rPr lang="tr-TR" dirty="0" err="1"/>
              <a:t>question</a:t>
            </a:r>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27</a:t>
            </a:fld>
            <a:endParaRPr lang="en-US"/>
          </a:p>
        </p:txBody>
      </p:sp>
    </p:spTree>
    <p:extLst>
      <p:ext uri="{BB962C8B-B14F-4D97-AF65-F5344CB8AC3E}">
        <p14:creationId xmlns:p14="http://schemas.microsoft.com/office/powerpoint/2010/main" val="2680404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28</a:t>
            </a:fld>
            <a:endParaRPr lang="en-US"/>
          </a:p>
        </p:txBody>
      </p:sp>
    </p:spTree>
    <p:extLst>
      <p:ext uri="{BB962C8B-B14F-4D97-AF65-F5344CB8AC3E}">
        <p14:creationId xmlns:p14="http://schemas.microsoft.com/office/powerpoint/2010/main" val="558445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353D638A-DFFA-447D-9B2A-ACE20960E44D}" type="slidenum">
              <a:rPr lang="en-US" smtClean="0"/>
              <a:t>29</a:t>
            </a:fld>
            <a:endParaRPr lang="en-US"/>
          </a:p>
        </p:txBody>
      </p:sp>
    </p:spTree>
    <p:extLst>
      <p:ext uri="{BB962C8B-B14F-4D97-AF65-F5344CB8AC3E}">
        <p14:creationId xmlns:p14="http://schemas.microsoft.com/office/powerpoint/2010/main" val="141940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353D638A-DFFA-447D-9B2A-ACE20960E44D}" type="slidenum">
              <a:rPr lang="en-US" smtClean="0"/>
              <a:t>30</a:t>
            </a:fld>
            <a:endParaRPr lang="en-US"/>
          </a:p>
        </p:txBody>
      </p:sp>
    </p:spTree>
    <p:extLst>
      <p:ext uri="{BB962C8B-B14F-4D97-AF65-F5344CB8AC3E}">
        <p14:creationId xmlns:p14="http://schemas.microsoft.com/office/powerpoint/2010/main" val="3380759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a:solidFill>
                  <a:schemeClr val="tx1"/>
                </a:solidFill>
                <a:latin typeface="+mn-lt"/>
                <a:ea typeface="+mn-ea"/>
                <a:cs typeface="+mn-cs"/>
              </a:rPr>
              <a:t>REDUCES </a:t>
            </a:r>
            <a:r>
              <a:rPr lang="en-US" sz="1200" b="1" i="0" u="none" strike="noStrike" kern="1200" baseline="0" dirty="0">
                <a:solidFill>
                  <a:schemeClr val="tx1"/>
                </a:solidFill>
                <a:latin typeface="+mn-lt"/>
                <a:ea typeface="+mn-ea"/>
                <a:cs typeface="+mn-cs"/>
              </a:rPr>
              <a:t>THE URBAN HEAT ISLAND</a:t>
            </a:r>
            <a:endParaRPr lang="tr-TR"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 </a:t>
            </a:r>
            <a:endParaRPr lang="tr-TR"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Urban heat islands occur when cities replace natural land cover with dense concentrations of pavement, buildings, and other surfaces that absorb and retain heat. This effect increases energy costs (e.g., for air conditioning), air pollution, and heat-related illness and mortality. Climate change will likely lead to more frequent, more severe, and longer heat waves during summer months. Extreme heat events often affect our most vulnerable populations first. </a:t>
            </a:r>
            <a:endParaRPr lang="tr-TR"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LOWERS BUILDING ENERGY DEMANDS </a:t>
            </a:r>
            <a:endParaRPr lang="tr-TR" sz="1200" b="1" i="0" u="none" strike="noStrike" kern="1200" baseline="0" dirty="0">
              <a:solidFill>
                <a:schemeClr val="tx1"/>
              </a:solidFill>
              <a:latin typeface="+mn-lt"/>
              <a:ea typeface="+mn-ea"/>
              <a:cs typeface="+mn-cs"/>
            </a:endParaRPr>
          </a:p>
          <a:p>
            <a:endParaRPr lang="tr-TR"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Trees and vegetative cover can lower ambient air temperatures in urban areas through shading, windbreak, and evapotranspiration. The result is lower demand for the energy needed to provide air conditioning in summer months. </a:t>
            </a:r>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31</a:t>
            </a:fld>
            <a:endParaRPr lang="en-US"/>
          </a:p>
        </p:txBody>
      </p:sp>
    </p:spTree>
    <p:extLst>
      <p:ext uri="{BB962C8B-B14F-4D97-AF65-F5344CB8AC3E}">
        <p14:creationId xmlns:p14="http://schemas.microsoft.com/office/powerpoint/2010/main" val="896067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IMPROVES COASTAL RESILIENCY</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Coastal areas are particularly vulnerable to the effects of climate change. Sea-level rise and heavy storms can cause erosion and flooding of sensitive coastal areas and destroy natural habitat. Climbing global temperatures will result in continued sea level rise, amplified storm surges, and more frequent and intense storms that will continue to erode the shoreline and damage property and infrastructure</a:t>
            </a:r>
            <a:r>
              <a:rPr lang="tr-TR" sz="1200" b="0" i="0" u="none" strike="noStrike" kern="1200" baseline="0" dirty="0">
                <a:solidFill>
                  <a:schemeClr val="tx1"/>
                </a:solidFill>
                <a:latin typeface="+mn-lt"/>
                <a:ea typeface="+mn-ea"/>
                <a:cs typeface="+mn-cs"/>
              </a:rPr>
              <a:t>.</a:t>
            </a:r>
          </a:p>
          <a:p>
            <a:endParaRPr lang="tr-TR" dirty="0"/>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REDUCES ENERGY NEEDED TO MANAGE WATER </a:t>
            </a:r>
            <a:endParaRPr lang="tr-TR"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Communities and their residents use a lot of energy treating and moving drinking water and wastewater. </a:t>
            </a:r>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32</a:t>
            </a:fld>
            <a:endParaRPr lang="en-US"/>
          </a:p>
        </p:txBody>
      </p:sp>
    </p:spTree>
    <p:extLst>
      <p:ext uri="{BB962C8B-B14F-4D97-AF65-F5344CB8AC3E}">
        <p14:creationId xmlns:p14="http://schemas.microsoft.com/office/powerpoint/2010/main" val="313175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353D638A-DFFA-447D-9B2A-ACE20960E44D}" type="slidenum">
              <a:rPr lang="en-US" smtClean="0"/>
              <a:t>3</a:t>
            </a:fld>
            <a:endParaRPr lang="en-US"/>
          </a:p>
        </p:txBody>
      </p:sp>
    </p:spTree>
    <p:extLst>
      <p:ext uri="{BB962C8B-B14F-4D97-AF65-F5344CB8AC3E}">
        <p14:creationId xmlns:p14="http://schemas.microsoft.com/office/powerpoint/2010/main" val="63205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4</a:t>
            </a:fld>
            <a:endParaRPr lang="en-US"/>
          </a:p>
        </p:txBody>
      </p:sp>
    </p:spTree>
    <p:extLst>
      <p:ext uri="{BB962C8B-B14F-4D97-AF65-F5344CB8AC3E}">
        <p14:creationId xmlns:p14="http://schemas.microsoft.com/office/powerpoint/2010/main" val="333584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https://www.epa.gov/environmental-topics/greener-living</a:t>
            </a: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actions impact the environment. Each thing we do can help or hurt our planet in many ways. </a:t>
            </a:r>
            <a:r>
              <a:rPr lang="tr-T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reduce </a:t>
            </a:r>
            <a:r>
              <a:rPr lang="tr-TR" sz="1200" b="0" i="0" kern="1200" dirty="0" err="1">
                <a:solidFill>
                  <a:schemeClr val="tx1"/>
                </a:solidFill>
                <a:effectLst/>
                <a:latin typeface="+mn-lt"/>
                <a:ea typeface="+mn-ea"/>
                <a:cs typeface="+mn-cs"/>
              </a:rPr>
              <a:t>our</a:t>
            </a:r>
            <a:r>
              <a:rPr lang="en-US" sz="1200" b="0" i="0" kern="1200" dirty="0">
                <a:solidFill>
                  <a:schemeClr val="tx1"/>
                </a:solidFill>
                <a:effectLst/>
                <a:latin typeface="+mn-lt"/>
                <a:ea typeface="+mn-ea"/>
                <a:cs typeface="+mn-cs"/>
              </a:rPr>
              <a:t> environmental footprint. </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EPA's </a:t>
            </a:r>
            <a:r>
              <a:rPr lang="en-US" sz="1200" b="0" i="0" kern="1200" dirty="0">
                <a:solidFill>
                  <a:schemeClr val="tx1"/>
                </a:solidFill>
                <a:effectLst/>
                <a:latin typeface="+mn-lt"/>
                <a:ea typeface="+mn-ea"/>
                <a:cs typeface="+mn-cs"/>
                <a:hlinkClick r:id="rId3"/>
              </a:rPr>
              <a:t>Sustainability</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4"/>
              </a:rPr>
              <a:t>Pollution Prevention (P2)</a:t>
            </a:r>
            <a:r>
              <a:rPr lang="en-US" sz="1200" b="0" i="0" kern="1200" dirty="0">
                <a:solidFill>
                  <a:schemeClr val="tx1"/>
                </a:solidFill>
                <a:effectLst/>
                <a:latin typeface="+mn-lt"/>
                <a:ea typeface="+mn-ea"/>
                <a:cs typeface="+mn-cs"/>
              </a:rPr>
              <a:t> sites, or in the </a:t>
            </a:r>
            <a:r>
              <a:rPr lang="en-US" sz="1200" b="0" i="0" kern="1200" dirty="0">
                <a:solidFill>
                  <a:schemeClr val="tx1"/>
                </a:solidFill>
                <a:effectLst/>
                <a:latin typeface="+mn-lt"/>
                <a:ea typeface="+mn-ea"/>
                <a:cs typeface="+mn-cs"/>
                <a:hlinkClick r:id="rId5"/>
              </a:rPr>
              <a:t>Greener Living Frequent Questions</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Living Sustainably</a:t>
            </a:r>
          </a:p>
          <a:p>
            <a:r>
              <a:rPr lang="en-US" sz="1200" b="0" i="0" kern="1200" dirty="0">
                <a:solidFill>
                  <a:schemeClr val="tx1"/>
                </a:solidFill>
                <a:effectLst/>
                <a:latin typeface="+mn-lt"/>
                <a:ea typeface="+mn-ea"/>
                <a:cs typeface="+mn-cs"/>
                <a:hlinkClick r:id="rId6"/>
              </a:rPr>
              <a:t>Smart Growth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7"/>
              </a:rPr>
              <a:t>Green Streets, Jobs and Towns Program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8"/>
              </a:rPr>
              <a:t>Greener Lawn and Garden Care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9"/>
              </a:rPr>
              <a:t>Green Sports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10"/>
              </a:rPr>
              <a:t>Household Carbon Footprint Calculator</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hlinkClick r:id="rId11"/>
              </a:rPr>
              <a:t>Watersense</a:t>
            </a:r>
            <a:r>
              <a:rPr lang="en-US" sz="1200" b="0" i="0" kern="1200" dirty="0">
                <a:solidFill>
                  <a:schemeClr val="tx1"/>
                </a:solidFill>
                <a:effectLst/>
                <a:latin typeface="+mn-lt"/>
                <a:ea typeface="+mn-ea"/>
                <a:cs typeface="+mn-cs"/>
                <a:hlinkClick r:id="rId11"/>
              </a:rPr>
              <a:t>: Reduce Water Use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12"/>
              </a:rPr>
              <a:t>Conservation in School Buildings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Being Green on the Road</a:t>
            </a:r>
          </a:p>
          <a:p>
            <a:r>
              <a:rPr lang="en-US" sz="1200" b="0" i="0" kern="1200" dirty="0">
                <a:solidFill>
                  <a:schemeClr val="tx1"/>
                </a:solidFill>
                <a:effectLst/>
                <a:latin typeface="+mn-lt"/>
                <a:ea typeface="+mn-ea"/>
                <a:cs typeface="+mn-cs"/>
                <a:hlinkClick r:id="rId13"/>
              </a:rPr>
              <a:t>Green Vehicle Guide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14"/>
              </a:rPr>
              <a:t>Fuel Economy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15"/>
              </a:rPr>
              <a:t>Clean Diesel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16"/>
              </a:rPr>
              <a:t>School Buses and Healthy Schools</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hlinkClick r:id="rId17"/>
              </a:rPr>
              <a:t>SmartWay</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Throw Away Less</a:t>
            </a:r>
          </a:p>
          <a:p>
            <a:r>
              <a:rPr lang="en-US" sz="1200" b="0" i="0" kern="1200" dirty="0">
                <a:solidFill>
                  <a:schemeClr val="tx1"/>
                </a:solidFill>
                <a:effectLst/>
                <a:latin typeface="+mn-lt"/>
                <a:ea typeface="+mn-ea"/>
                <a:cs typeface="+mn-cs"/>
                <a:hlinkClick r:id="rId18"/>
              </a:rPr>
              <a:t>Reduce, Reuse, Recycle</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hlinkClick r:id="rId19"/>
              </a:rPr>
              <a:t>How do I Recycle?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20"/>
              </a:rPr>
              <a:t>Reduce Food Waste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21"/>
              </a:rPr>
              <a:t>Electronics Management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22"/>
              </a:rPr>
              <a:t>Sustainable Materials Management (SMM)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23"/>
              </a:rPr>
              <a:t>Responsible Appliance Disposal (RAD)</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Choosing Greener Products</a:t>
            </a:r>
          </a:p>
          <a:p>
            <a:r>
              <a:rPr lang="en-US" sz="1200" b="0" i="0" kern="1200" dirty="0">
                <a:solidFill>
                  <a:schemeClr val="tx1"/>
                </a:solidFill>
                <a:effectLst/>
                <a:latin typeface="+mn-lt"/>
                <a:ea typeface="+mn-ea"/>
                <a:cs typeface="+mn-cs"/>
                <a:hlinkClick r:id="rId24"/>
              </a:rPr>
              <a:t>Greener Products and Services</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hlinkClick r:id="rId25"/>
              </a:rPr>
              <a:t>WaterSense</a:t>
            </a:r>
            <a:r>
              <a:rPr lang="en-US" sz="1200" b="0" i="0" kern="1200" dirty="0">
                <a:solidFill>
                  <a:schemeClr val="tx1"/>
                </a:solidFill>
                <a:effectLst/>
                <a:latin typeface="+mn-lt"/>
                <a:ea typeface="+mn-ea"/>
                <a:cs typeface="+mn-cs"/>
                <a:hlinkClick r:id="rId25"/>
              </a:rPr>
              <a:t> Products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26"/>
              </a:rPr>
              <a:t>Safer Household and Industrial Chemicals</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hlinkClick r:id="rId27"/>
              </a:rPr>
              <a:t>Safer Chemical Ingredients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28"/>
              </a:rPr>
              <a:t>Energy Star: Energy Efficient Products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Greening Industrial and Business Processes</a:t>
            </a:r>
          </a:p>
          <a:p>
            <a:r>
              <a:rPr lang="en-US" sz="1200" b="0" i="0" kern="1200" dirty="0">
                <a:solidFill>
                  <a:schemeClr val="tx1"/>
                </a:solidFill>
                <a:effectLst/>
                <a:latin typeface="+mn-lt"/>
                <a:ea typeface="+mn-ea"/>
                <a:cs typeface="+mn-cs"/>
                <a:hlinkClick r:id="rId29"/>
              </a:rPr>
              <a:t>Green Engineering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0"/>
              </a:rPr>
              <a:t>Environmental Management Systems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1"/>
              </a:rPr>
              <a:t>Green Chemistry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2"/>
              </a:rPr>
              <a:t>Greener Cleanups</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hlinkClick r:id="rId33"/>
              </a:rPr>
              <a:t>WasteWise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Cleaner Energy Choices</a:t>
            </a:r>
          </a:p>
          <a:p>
            <a:r>
              <a:rPr lang="en-US" sz="1200" b="0" i="0" kern="1200" dirty="0">
                <a:solidFill>
                  <a:schemeClr val="tx1"/>
                </a:solidFill>
                <a:effectLst/>
                <a:latin typeface="+mn-lt"/>
                <a:ea typeface="+mn-ea"/>
                <a:cs typeface="+mn-cs"/>
                <a:hlinkClick r:id="rId34"/>
              </a:rPr>
              <a:t>Energy and the Environment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5"/>
              </a:rPr>
              <a:t>E3: Economy, Energy and Environment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6"/>
              </a:rPr>
              <a:t>RE-Powering America's Land</a:t>
            </a:r>
            <a:endParaRPr lang="en-US" sz="1200" b="0" i="0" kern="1200" dirty="0">
              <a:solidFill>
                <a:schemeClr val="tx1"/>
              </a:solidFill>
              <a:effectLst/>
              <a:latin typeface="+mn-lt"/>
              <a:ea typeface="+mn-ea"/>
              <a:cs typeface="+mn-cs"/>
            </a:endParaRPr>
          </a:p>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5</a:t>
            </a:fld>
            <a:endParaRPr lang="en-US"/>
          </a:p>
        </p:txBody>
      </p:sp>
    </p:spTree>
    <p:extLst>
      <p:ext uri="{BB962C8B-B14F-4D97-AF65-F5344CB8AC3E}">
        <p14:creationId xmlns:p14="http://schemas.microsoft.com/office/powerpoint/2010/main" val="98970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Communities across the nation already are experiencing the effects of climate change. As different parts of the country become drier, wetter or hotter, community leaders and citizens are looking to green infrastructure to improve their community’s resiliency to the effects of climate change. </a:t>
            </a:r>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6</a:t>
            </a:fld>
            <a:endParaRPr lang="en-US"/>
          </a:p>
        </p:txBody>
      </p:sp>
    </p:spTree>
    <p:extLst>
      <p:ext uri="{BB962C8B-B14F-4D97-AF65-F5344CB8AC3E}">
        <p14:creationId xmlns:p14="http://schemas.microsoft.com/office/powerpoint/2010/main" val="202770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Change over time</a:t>
            </a:r>
            <a:r>
              <a:rPr lang="tr-TR" sz="1200" b="1" i="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Over this 137-year period</a:t>
            </a:r>
            <a:endParaRPr lang="en-US" sz="1200" b="1"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Though warming has not been uniform across the planet, the upward trend in the globally averaged temperature shows that more areas are warming than cooling. Since 1880, surface temperature has risen at an average pace of 0.07°C every 10 years for a net warming of 0.94°C</a:t>
            </a:r>
            <a:r>
              <a:rPr lang="tr-TR"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through 2016.,</a:t>
            </a:r>
            <a:endParaRPr lang="tr-TR"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By 2020, models project that global surface temperature will be more than 0.5°C warmer than the 1986-2005 average, regardless of which carbon dioxide emissions pathway the world follows. </a:t>
            </a:r>
          </a:p>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7</a:t>
            </a:fld>
            <a:endParaRPr lang="en-US"/>
          </a:p>
        </p:txBody>
      </p:sp>
    </p:spTree>
    <p:extLst>
      <p:ext uri="{BB962C8B-B14F-4D97-AF65-F5344CB8AC3E}">
        <p14:creationId xmlns:p14="http://schemas.microsoft.com/office/powerpoint/2010/main" val="415336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A</a:t>
            </a:r>
            <a:r>
              <a:rPr lang="en-US" sz="1200" dirty="0"/>
              <a:t> unique geographic position, lying partly in Asia and partly in Europe</a:t>
            </a:r>
            <a:endParaRPr lang="tr-TR" dirty="0"/>
          </a:p>
          <a:p>
            <a:r>
              <a:rPr lang="en-US" dirty="0"/>
              <a:t>The area : 3 hundred 2 point 5, 35 square miles</a:t>
            </a:r>
            <a:endParaRPr lang="tr-TR" dirty="0"/>
          </a:p>
          <a:p>
            <a:pPr rtl="0"/>
            <a:r>
              <a:rPr lang="en-US" sz="1200" b="0" i="0" kern="1200" dirty="0">
                <a:solidFill>
                  <a:schemeClr val="tx1"/>
                </a:solidFill>
                <a:effectLst/>
                <a:latin typeface="+mn-lt"/>
                <a:ea typeface="+mn-ea"/>
                <a:cs typeface="+mn-cs"/>
              </a:rPr>
              <a:t>80 million 810 thousand 525 people</a:t>
            </a:r>
            <a:endParaRPr lang="tr-T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Turkey is geographically located in the Mediterranean region which is identified as a climate change hot spot by The Intergovernmental Panel on Climate Change.</a:t>
            </a:r>
            <a:endParaRPr lang="tr-TR" dirty="0"/>
          </a:p>
          <a:p>
            <a:pPr rtl="0"/>
            <a:endParaRPr lang="en-US"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353D638A-DFFA-447D-9B2A-ACE20960E44D}" type="slidenum">
              <a:rPr lang="en-US" smtClean="0"/>
              <a:t>8</a:t>
            </a:fld>
            <a:endParaRPr lang="en-US"/>
          </a:p>
        </p:txBody>
      </p:sp>
    </p:spTree>
    <p:extLst>
      <p:ext uri="{BB962C8B-B14F-4D97-AF65-F5344CB8AC3E}">
        <p14:creationId xmlns:p14="http://schemas.microsoft.com/office/powerpoint/2010/main" val="122446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In</a:t>
            </a:r>
            <a:r>
              <a:rPr lang="tr-TR" dirty="0"/>
              <a:t> </a:t>
            </a:r>
            <a:r>
              <a:rPr lang="tr-TR" dirty="0" err="1"/>
              <a:t>past</a:t>
            </a:r>
            <a:r>
              <a:rPr lang="tr-TR" dirty="0"/>
              <a:t> 17 </a:t>
            </a:r>
            <a:r>
              <a:rPr lang="tr-TR" dirty="0" err="1"/>
              <a:t>years</a:t>
            </a:r>
            <a:r>
              <a:rPr lang="tr-TR" dirty="0"/>
              <a:t>, </a:t>
            </a:r>
            <a:r>
              <a:rPr lang="tr-TR" dirty="0" err="1"/>
              <a:t>population</a:t>
            </a:r>
            <a:r>
              <a:rPr lang="tr-TR" dirty="0"/>
              <a:t> of </a:t>
            </a:r>
            <a:r>
              <a:rPr lang="tr-TR" dirty="0" err="1"/>
              <a:t>Turkey</a:t>
            </a:r>
            <a:r>
              <a:rPr lang="tr-TR" dirty="0"/>
              <a:t> </a:t>
            </a:r>
            <a:r>
              <a:rPr lang="tr-TR" dirty="0" err="1"/>
              <a:t>incresed</a:t>
            </a:r>
            <a:r>
              <a:rPr lang="tr-TR" dirty="0"/>
              <a:t> </a:t>
            </a:r>
            <a:r>
              <a:rPr lang="tr-TR" dirty="0" err="1"/>
              <a:t>almost</a:t>
            </a:r>
            <a:r>
              <a:rPr lang="tr-TR" dirty="0"/>
              <a:t> %19. </a:t>
            </a:r>
            <a:endParaRPr lang="en-US" dirty="0"/>
          </a:p>
          <a:p>
            <a:endParaRPr lang="en-US" dirty="0"/>
          </a:p>
        </p:txBody>
      </p:sp>
      <p:sp>
        <p:nvSpPr>
          <p:cNvPr id="4" name="Slayt Numarası Yer Tutucusu 3"/>
          <p:cNvSpPr>
            <a:spLocks noGrp="1"/>
          </p:cNvSpPr>
          <p:nvPr>
            <p:ph type="sldNum" sz="quarter" idx="10"/>
          </p:nvPr>
        </p:nvSpPr>
        <p:spPr/>
        <p:txBody>
          <a:bodyPr/>
          <a:lstStyle/>
          <a:p>
            <a:fld id="{353D638A-DFFA-447D-9B2A-ACE20960E44D}" type="slidenum">
              <a:rPr lang="en-US" smtClean="0"/>
              <a:t>9</a:t>
            </a:fld>
            <a:endParaRPr lang="en-US"/>
          </a:p>
        </p:txBody>
      </p:sp>
    </p:spTree>
    <p:extLst>
      <p:ext uri="{BB962C8B-B14F-4D97-AF65-F5344CB8AC3E}">
        <p14:creationId xmlns:p14="http://schemas.microsoft.com/office/powerpoint/2010/main" val="358892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0864BDB-285B-495B-8E60-C97F5B73A228}" type="datetime1">
              <a:rPr lang="en-US" smtClean="0"/>
              <a:t>5/17/2018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038391-33EC-492B-ADCF-4249766248CC}" type="slidenum">
              <a:rPr lang="en-US" smtClean="0"/>
              <a:t>‹#›</a:t>
            </a:fld>
            <a:endParaRPr lang="en-US"/>
          </a:p>
        </p:txBody>
      </p:sp>
    </p:spTree>
    <p:extLst>
      <p:ext uri="{BB962C8B-B14F-4D97-AF65-F5344CB8AC3E}">
        <p14:creationId xmlns:p14="http://schemas.microsoft.com/office/powerpoint/2010/main" val="144001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5A89BC4-8FC5-4ED0-96F6-4685EC5C99D7}" type="datetime1">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39647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AAAA0C3-87C4-489C-9C3A-C22AACB7AC36}" type="datetime1">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87100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D03DA1-DF93-4CE4-B4C7-28995E0FD017}" type="datetime1">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331872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52EDC1D-D0E1-4D76-94F2-6B318575DC76}" type="datetime1">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38391-33EC-492B-ADCF-4249766248CC}"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780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F4CC743-754C-423B-A2CB-D8EAB51C86C8}" type="datetime1">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89253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D1365F1-B04E-456B-A01F-FC4223A8C7A8}" type="datetime1">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424641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DCE1708-FECC-451B-8935-23D45C3D917B}" type="datetime1">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112132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66807-B755-4A66-9831-BE5343028F89}" type="datetime1">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89821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stilini düzenlemek için tıklayın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7364A3F-1DA9-4E84-B907-3F0139BD396A}" type="datetime1">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399360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9E5DAF0-65EE-47C4-8D63-A7C5F7566D6E}" type="datetime1">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38391-33EC-492B-ADCF-4249766248CC}" type="slidenum">
              <a:rPr lang="en-US" smtClean="0"/>
              <a:t>‹#›</a:t>
            </a:fld>
            <a:endParaRPr lang="en-US"/>
          </a:p>
        </p:txBody>
      </p:sp>
    </p:spTree>
    <p:extLst>
      <p:ext uri="{BB962C8B-B14F-4D97-AF65-F5344CB8AC3E}">
        <p14:creationId xmlns:p14="http://schemas.microsoft.com/office/powerpoint/2010/main" val="44165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9FF9862-FD5D-408C-91B8-D2F7B816754A}" type="datetime1">
              <a:rPr lang="en-US" smtClean="0"/>
              <a:t>5/17/2018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7038391-33EC-492B-ADCF-4249766248CC}" type="slidenum">
              <a:rPr lang="en-US" smtClean="0"/>
              <a:t>‹#›</a:t>
            </a:fld>
            <a:endParaRPr lang="en-US"/>
          </a:p>
        </p:txBody>
      </p:sp>
    </p:spTree>
    <p:extLst>
      <p:ext uri="{BB962C8B-B14F-4D97-AF65-F5344CB8AC3E}">
        <p14:creationId xmlns:p14="http://schemas.microsoft.com/office/powerpoint/2010/main" val="1378764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Unvan 6">
            <a:extLst>
              <a:ext uri="{FF2B5EF4-FFF2-40B4-BE49-F238E27FC236}">
                <a16:creationId xmlns:a16="http://schemas.microsoft.com/office/drawing/2014/main" id="{30FF4DD1-ED9D-47CE-987E-788C7A37F95F}"/>
              </a:ext>
            </a:extLst>
          </p:cNvPr>
          <p:cNvSpPr>
            <a:spLocks noGrp="1"/>
          </p:cNvSpPr>
          <p:nvPr>
            <p:ph type="ctrTitle"/>
          </p:nvPr>
        </p:nvSpPr>
        <p:spPr>
          <a:xfrm>
            <a:off x="814591" y="652801"/>
            <a:ext cx="10562817" cy="1458632"/>
          </a:xfrm>
        </p:spPr>
        <p:txBody>
          <a:bodyPr anchor="t">
            <a:noAutofit/>
          </a:bodyPr>
          <a:lstStyle/>
          <a:p>
            <a:r>
              <a:rPr lang="en-US" sz="3200" dirty="0">
                <a:solidFill>
                  <a:schemeClr val="bg1"/>
                </a:solidFill>
              </a:rPr>
              <a:t>GREEN INFRASTRUCTURES APPLICABILITY FOR TURKEY</a:t>
            </a:r>
            <a:br>
              <a:rPr lang="en-US" sz="3200" dirty="0">
                <a:solidFill>
                  <a:schemeClr val="bg1"/>
                </a:solidFill>
              </a:rPr>
            </a:br>
            <a:r>
              <a:rPr lang="en-US" sz="3200" dirty="0">
                <a:solidFill>
                  <a:schemeClr val="bg1"/>
                </a:solidFill>
              </a:rPr>
              <a:t>IN THE CONTEXT OF CLIMATE CHANGE AND URBANIZATION</a:t>
            </a:r>
          </a:p>
        </p:txBody>
      </p:sp>
      <p:sp>
        <p:nvSpPr>
          <p:cNvPr id="8" name="Alt Başlık 7">
            <a:extLst>
              <a:ext uri="{FF2B5EF4-FFF2-40B4-BE49-F238E27FC236}">
                <a16:creationId xmlns:a16="http://schemas.microsoft.com/office/drawing/2014/main" id="{CAADC510-1237-4EF5-BD19-931FD3DF5F5E}"/>
              </a:ext>
            </a:extLst>
          </p:cNvPr>
          <p:cNvSpPr>
            <a:spLocks noGrp="1"/>
          </p:cNvSpPr>
          <p:nvPr>
            <p:ph type="subTitle" idx="1"/>
          </p:nvPr>
        </p:nvSpPr>
        <p:spPr>
          <a:xfrm>
            <a:off x="1745726" y="2616611"/>
            <a:ext cx="8731255" cy="2335054"/>
          </a:xfrm>
        </p:spPr>
        <p:txBody>
          <a:bodyPr>
            <a:normAutofit/>
          </a:bodyPr>
          <a:lstStyle/>
          <a:p>
            <a:pPr>
              <a:spcBef>
                <a:spcPts val="0"/>
              </a:spcBef>
            </a:pPr>
            <a:r>
              <a:rPr lang="en-US" sz="2400" b="1" dirty="0">
                <a:solidFill>
                  <a:schemeClr val="bg1"/>
                </a:solidFill>
              </a:rPr>
              <a:t>Enda Tolon, M.Sc.</a:t>
            </a:r>
          </a:p>
          <a:p>
            <a:pPr>
              <a:spcBef>
                <a:spcPts val="0"/>
              </a:spcBef>
            </a:pPr>
            <a:r>
              <a:rPr lang="en-US" sz="2000" dirty="0">
                <a:solidFill>
                  <a:schemeClr val="bg1"/>
                </a:solidFill>
              </a:rPr>
              <a:t>The Robert C. </a:t>
            </a:r>
            <a:r>
              <a:rPr lang="en-US" sz="2000" dirty="0" err="1">
                <a:solidFill>
                  <a:schemeClr val="bg1"/>
                </a:solidFill>
              </a:rPr>
              <a:t>Vackar</a:t>
            </a:r>
            <a:r>
              <a:rPr lang="en-US" sz="2000" dirty="0">
                <a:solidFill>
                  <a:schemeClr val="bg1"/>
                </a:solidFill>
              </a:rPr>
              <a:t> College of Business &amp; Entrepreneurship,</a:t>
            </a:r>
            <a:br>
              <a:rPr lang="tr-TR" sz="2000" dirty="0">
                <a:solidFill>
                  <a:schemeClr val="bg1"/>
                </a:solidFill>
              </a:rPr>
            </a:br>
            <a:r>
              <a:rPr lang="en-US" sz="2000" dirty="0">
                <a:solidFill>
                  <a:schemeClr val="bg1"/>
                </a:solidFill>
              </a:rPr>
              <a:t> Department of Management</a:t>
            </a:r>
          </a:p>
          <a:p>
            <a:pPr>
              <a:spcBef>
                <a:spcPts val="0"/>
              </a:spcBef>
            </a:pPr>
            <a:endParaRPr lang="en-US" sz="2400" dirty="0">
              <a:solidFill>
                <a:schemeClr val="bg1"/>
              </a:solidFill>
            </a:endParaRPr>
          </a:p>
          <a:p>
            <a:pPr>
              <a:lnSpc>
                <a:spcPct val="100000"/>
              </a:lnSpc>
              <a:spcBef>
                <a:spcPts val="0"/>
              </a:spcBef>
            </a:pPr>
            <a:r>
              <a:rPr lang="en-US" sz="2400" b="1" dirty="0" err="1">
                <a:solidFill>
                  <a:schemeClr val="bg1"/>
                </a:solidFill>
              </a:rPr>
              <a:t>Mert</a:t>
            </a:r>
            <a:r>
              <a:rPr lang="en-US" sz="2400" b="1" dirty="0">
                <a:solidFill>
                  <a:schemeClr val="bg1"/>
                </a:solidFill>
              </a:rPr>
              <a:t> Tolon, Ph.D. </a:t>
            </a:r>
          </a:p>
          <a:p>
            <a:pPr>
              <a:spcBef>
                <a:spcPts val="0"/>
              </a:spcBef>
            </a:pPr>
            <a:r>
              <a:rPr lang="en-US" sz="2000" dirty="0">
                <a:solidFill>
                  <a:schemeClr val="bg1"/>
                </a:solidFill>
              </a:rPr>
              <a:t>College of Engineering &amp; Computer Science, </a:t>
            </a:r>
            <a:br>
              <a:rPr lang="tr-TR" sz="2000" dirty="0">
                <a:solidFill>
                  <a:schemeClr val="bg1"/>
                </a:solidFill>
              </a:rPr>
            </a:br>
            <a:r>
              <a:rPr lang="en-US" sz="2000" dirty="0">
                <a:solidFill>
                  <a:schemeClr val="bg1"/>
                </a:solidFill>
              </a:rPr>
              <a:t>Civil Engineering Department</a:t>
            </a:r>
          </a:p>
        </p:txBody>
      </p:sp>
      <p:sp>
        <p:nvSpPr>
          <p:cNvPr id="4" name="Slayt Numarası Yer Tutucusu 3">
            <a:extLst>
              <a:ext uri="{FF2B5EF4-FFF2-40B4-BE49-F238E27FC236}">
                <a16:creationId xmlns:a16="http://schemas.microsoft.com/office/drawing/2014/main" id="{D695032B-6E21-4C2A-ACCA-59AAAF1BA720}"/>
              </a:ext>
            </a:extLst>
          </p:cNvPr>
          <p:cNvSpPr>
            <a:spLocks noGrp="1"/>
          </p:cNvSpPr>
          <p:nvPr>
            <p:ph type="sldNum" sz="quarter" idx="12"/>
          </p:nvPr>
        </p:nvSpPr>
        <p:spPr/>
        <p:txBody>
          <a:bodyPr>
            <a:normAutofit/>
          </a:bodyPr>
          <a:lstStyle/>
          <a:p>
            <a:pPr>
              <a:spcAft>
                <a:spcPts val="600"/>
              </a:spcAft>
            </a:pPr>
            <a:fld id="{F7038391-33EC-492B-ADCF-4249766248CC}" type="slidenum">
              <a:rPr lang="en-US" smtClean="0"/>
              <a:pPr>
                <a:spcAft>
                  <a:spcPts val="600"/>
                </a:spcAft>
              </a:pPr>
              <a:t>1</a:t>
            </a:fld>
            <a:endParaRPr lang="en-US"/>
          </a:p>
        </p:txBody>
      </p:sp>
      <p:sp>
        <p:nvSpPr>
          <p:cNvPr id="9" name="Dikdörtgen 8">
            <a:extLst>
              <a:ext uri="{FF2B5EF4-FFF2-40B4-BE49-F238E27FC236}">
                <a16:creationId xmlns:a16="http://schemas.microsoft.com/office/drawing/2014/main" id="{8B939977-2CA5-448D-8407-36DD3E391386}"/>
              </a:ext>
            </a:extLst>
          </p:cNvPr>
          <p:cNvSpPr/>
          <p:nvPr/>
        </p:nvSpPr>
        <p:spPr>
          <a:xfrm>
            <a:off x="252384" y="5932684"/>
            <a:ext cx="11717942" cy="689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utrgv logo ile ilgili gÃ¶rsel sonucu">
            <a:extLst>
              <a:ext uri="{FF2B5EF4-FFF2-40B4-BE49-F238E27FC236}">
                <a16:creationId xmlns:a16="http://schemas.microsoft.com/office/drawing/2014/main" id="{1752BF6B-D53A-4DBE-85D1-F00D273122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45" b="25479"/>
          <a:stretch/>
        </p:blipFill>
        <p:spPr bwMode="auto">
          <a:xfrm>
            <a:off x="252384" y="5932684"/>
            <a:ext cx="3190092" cy="689520"/>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a:extLst>
              <a:ext uri="{FF2B5EF4-FFF2-40B4-BE49-F238E27FC236}">
                <a16:creationId xmlns:a16="http://schemas.microsoft.com/office/drawing/2014/main" id="{412530FD-F77D-4B07-B5B0-A56FA216A08A}"/>
              </a:ext>
            </a:extLst>
          </p:cNvPr>
          <p:cNvSpPr/>
          <p:nvPr/>
        </p:nvSpPr>
        <p:spPr>
          <a:xfrm>
            <a:off x="3082461" y="5954278"/>
            <a:ext cx="8767860" cy="646331"/>
          </a:xfrm>
          <a:prstGeom prst="rect">
            <a:avLst/>
          </a:prstGeom>
        </p:spPr>
        <p:txBody>
          <a:bodyPr wrap="square">
            <a:spAutoFit/>
          </a:bodyPr>
          <a:lstStyle/>
          <a:p>
            <a:pPr algn="ctr"/>
            <a:r>
              <a:rPr lang="en-US" dirty="0">
                <a:latin typeface="+mj-lt"/>
              </a:rPr>
              <a:t>Lower Rio Grande Valley</a:t>
            </a:r>
            <a:r>
              <a:rPr lang="tr-TR" dirty="0">
                <a:latin typeface="+mj-lt"/>
              </a:rPr>
              <a:t> </a:t>
            </a:r>
            <a:r>
              <a:rPr lang="en-US" dirty="0">
                <a:latin typeface="+mj-lt"/>
              </a:rPr>
              <a:t>20th Annual</a:t>
            </a:r>
            <a:br>
              <a:rPr lang="tr-TR" dirty="0">
                <a:latin typeface="+mj-lt"/>
              </a:rPr>
            </a:br>
            <a:r>
              <a:rPr lang="en-US" dirty="0">
                <a:latin typeface="+mj-lt"/>
              </a:rPr>
              <a:t> Water</a:t>
            </a:r>
            <a:r>
              <a:rPr lang="tr-TR" dirty="0">
                <a:latin typeface="+mj-lt"/>
              </a:rPr>
              <a:t> </a:t>
            </a:r>
            <a:r>
              <a:rPr lang="en-US" dirty="0">
                <a:latin typeface="+mj-lt"/>
              </a:rPr>
              <a:t>Quality Management &amp;</a:t>
            </a:r>
            <a:r>
              <a:rPr lang="tr-TR" dirty="0">
                <a:latin typeface="+mj-lt"/>
              </a:rPr>
              <a:t> </a:t>
            </a:r>
            <a:r>
              <a:rPr lang="en-US" dirty="0">
                <a:latin typeface="+mj-lt"/>
              </a:rPr>
              <a:t>Planning Conference</a:t>
            </a:r>
          </a:p>
        </p:txBody>
      </p:sp>
      <p:sp>
        <p:nvSpPr>
          <p:cNvPr id="16" name="Metin kutusu 15">
            <a:extLst>
              <a:ext uri="{FF2B5EF4-FFF2-40B4-BE49-F238E27FC236}">
                <a16:creationId xmlns:a16="http://schemas.microsoft.com/office/drawing/2014/main" id="{9D005162-C250-417C-97A3-04A78A1382B8}"/>
              </a:ext>
            </a:extLst>
          </p:cNvPr>
          <p:cNvSpPr txBox="1"/>
          <p:nvPr/>
        </p:nvSpPr>
        <p:spPr>
          <a:xfrm>
            <a:off x="5560400" y="5265821"/>
            <a:ext cx="1101905" cy="369332"/>
          </a:xfrm>
          <a:prstGeom prst="rect">
            <a:avLst/>
          </a:prstGeom>
          <a:noFill/>
        </p:spPr>
        <p:txBody>
          <a:bodyPr wrap="none" rtlCol="0">
            <a:spAutoFit/>
          </a:bodyPr>
          <a:lstStyle/>
          <a:p>
            <a:r>
              <a:rPr lang="tr-TR" dirty="0">
                <a:solidFill>
                  <a:schemeClr val="bg1"/>
                </a:solidFill>
              </a:rPr>
              <a:t>5/18/2018</a:t>
            </a:r>
            <a:endParaRPr lang="en-US" dirty="0">
              <a:solidFill>
                <a:schemeClr val="bg1"/>
              </a:solidFill>
            </a:endParaRPr>
          </a:p>
        </p:txBody>
      </p:sp>
    </p:spTree>
    <p:extLst>
      <p:ext uri="{BB962C8B-B14F-4D97-AF65-F5344CB8AC3E}">
        <p14:creationId xmlns:p14="http://schemas.microsoft.com/office/powerpoint/2010/main" val="2595748457"/>
      </p:ext>
    </p:extLst>
  </p:cSld>
  <p:clrMapOvr>
    <a:masterClrMapping/>
  </p:clrMapOvr>
  <mc:AlternateContent xmlns:mc="http://schemas.openxmlformats.org/markup-compatibility/2006" xmlns:p14="http://schemas.microsoft.com/office/powerpoint/2010/main">
    <mc:Choice Requires="p14">
      <p:transition spd="slow" p14:dur="2000" advTm="683"/>
    </mc:Choice>
    <mc:Fallback xmlns="">
      <p:transition spd="slow" advTm="6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5D30344-4C06-4049-845E-A24E9FF342FF}"/>
              </a:ext>
            </a:extLst>
          </p:cNvPr>
          <p:cNvSpPr>
            <a:spLocks noGrp="1"/>
          </p:cNvSpPr>
          <p:nvPr>
            <p:ph type="title"/>
          </p:nvPr>
        </p:nvSpPr>
        <p:spPr>
          <a:xfrm>
            <a:off x="1143000" y="609600"/>
            <a:ext cx="9875520" cy="1356360"/>
          </a:xfrm>
        </p:spPr>
        <p:txBody>
          <a:bodyPr>
            <a:normAutofit/>
          </a:bodyPr>
          <a:lstStyle/>
          <a:p>
            <a:r>
              <a:rPr lang="en-US" dirty="0"/>
              <a:t>Urbanization vs. Climate Change</a:t>
            </a:r>
          </a:p>
        </p:txBody>
      </p:sp>
      <p:sp>
        <p:nvSpPr>
          <p:cNvPr id="4" name="Slayt Numarası Yer Tutucusu 3">
            <a:extLst>
              <a:ext uri="{FF2B5EF4-FFF2-40B4-BE49-F238E27FC236}">
                <a16:creationId xmlns:a16="http://schemas.microsoft.com/office/drawing/2014/main" id="{08EF2082-9975-40AA-94AE-7F618737DC5B}"/>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10</a:t>
            </a:fld>
            <a:endParaRPr lang="en-US"/>
          </a:p>
        </p:txBody>
      </p:sp>
      <p:sp>
        <p:nvSpPr>
          <p:cNvPr id="10" name="Dikdörtgen 9">
            <a:extLst>
              <a:ext uri="{FF2B5EF4-FFF2-40B4-BE49-F238E27FC236}">
                <a16:creationId xmlns:a16="http://schemas.microsoft.com/office/drawing/2014/main" id="{105B0BED-B48B-43C1-8D96-E44CED94CEAF}"/>
              </a:ext>
            </a:extLst>
          </p:cNvPr>
          <p:cNvSpPr/>
          <p:nvPr/>
        </p:nvSpPr>
        <p:spPr>
          <a:xfrm>
            <a:off x="234466" y="6351033"/>
            <a:ext cx="1389291" cy="276999"/>
          </a:xfrm>
          <a:prstGeom prst="rect">
            <a:avLst/>
          </a:prstGeom>
        </p:spPr>
        <p:txBody>
          <a:bodyPr wrap="none">
            <a:spAutoFit/>
          </a:bodyPr>
          <a:lstStyle/>
          <a:p>
            <a:r>
              <a:rPr lang="en-US" sz="1200" dirty="0" err="1"/>
              <a:t>Kalnay</a:t>
            </a:r>
            <a:r>
              <a:rPr lang="en-US" sz="1200" dirty="0"/>
              <a:t> &amp; Cai</a:t>
            </a:r>
            <a:r>
              <a:rPr lang="tr-TR" sz="1200" dirty="0"/>
              <a:t>, 2003.</a:t>
            </a:r>
            <a:endParaRPr lang="en-US" sz="1200" dirty="0"/>
          </a:p>
        </p:txBody>
      </p:sp>
      <p:pic>
        <p:nvPicPr>
          <p:cNvPr id="2050" name="Picture 2" descr="istiklal caddesi kalabalÄ±ÄÄ± ile ilgili gÃ¶rsel sonucu">
            <a:extLst>
              <a:ext uri="{FF2B5EF4-FFF2-40B4-BE49-F238E27FC236}">
                <a16:creationId xmlns:a16="http://schemas.microsoft.com/office/drawing/2014/main" id="{488EFE49-A709-4B38-9CB0-5985298D0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65960"/>
            <a:ext cx="4431295" cy="248620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F0D57C04-F2AF-46A4-BB48-BCBE588FF4B4}"/>
              </a:ext>
            </a:extLst>
          </p:cNvPr>
          <p:cNvSpPr txBox="1"/>
          <p:nvPr/>
        </p:nvSpPr>
        <p:spPr>
          <a:xfrm>
            <a:off x="1167958" y="4484892"/>
            <a:ext cx="4445448" cy="369332"/>
          </a:xfrm>
          <a:prstGeom prst="rect">
            <a:avLst/>
          </a:prstGeom>
          <a:noFill/>
        </p:spPr>
        <p:txBody>
          <a:bodyPr wrap="none" rtlCol="0" anchor="ctr">
            <a:spAutoFit/>
          </a:bodyPr>
          <a:lstStyle/>
          <a:p>
            <a:pPr algn="ctr"/>
            <a:r>
              <a:rPr lang="tr-TR" dirty="0"/>
              <a:t>92,5 </a:t>
            </a:r>
            <a:r>
              <a:rPr lang="en-US" dirty="0"/>
              <a:t>of residents in urban and district centers</a:t>
            </a:r>
            <a:endParaRPr lang="en-US" sz="1400" dirty="0"/>
          </a:p>
        </p:txBody>
      </p:sp>
      <p:sp>
        <p:nvSpPr>
          <p:cNvPr id="7" name="Dikdörtgen 6">
            <a:extLst>
              <a:ext uri="{FF2B5EF4-FFF2-40B4-BE49-F238E27FC236}">
                <a16:creationId xmlns:a16="http://schemas.microsoft.com/office/drawing/2014/main" id="{3B33FEC8-C1B6-45A3-8BEE-086F3EC808FF}"/>
              </a:ext>
            </a:extLst>
          </p:cNvPr>
          <p:cNvSpPr/>
          <p:nvPr/>
        </p:nvSpPr>
        <p:spPr>
          <a:xfrm>
            <a:off x="7423966" y="4468033"/>
            <a:ext cx="2626040" cy="369332"/>
          </a:xfrm>
          <a:prstGeom prst="rect">
            <a:avLst/>
          </a:prstGeom>
        </p:spPr>
        <p:txBody>
          <a:bodyPr wrap="none">
            <a:spAutoFit/>
          </a:bodyPr>
          <a:lstStyle/>
          <a:p>
            <a:pPr lvl="0"/>
            <a:r>
              <a:rPr lang="en-US" dirty="0"/>
              <a:t>towns and villages is 7.5%</a:t>
            </a:r>
          </a:p>
        </p:txBody>
      </p:sp>
      <p:sp>
        <p:nvSpPr>
          <p:cNvPr id="8" name="Dikdörtgen 7">
            <a:extLst>
              <a:ext uri="{FF2B5EF4-FFF2-40B4-BE49-F238E27FC236}">
                <a16:creationId xmlns:a16="http://schemas.microsoft.com/office/drawing/2014/main" id="{5F9B4250-B122-4AC3-90F3-CCF0302D2927}"/>
              </a:ext>
            </a:extLst>
          </p:cNvPr>
          <p:cNvSpPr/>
          <p:nvPr/>
        </p:nvSpPr>
        <p:spPr>
          <a:xfrm>
            <a:off x="3233530" y="5231008"/>
            <a:ext cx="6096000" cy="1015663"/>
          </a:xfrm>
          <a:prstGeom prst="rect">
            <a:avLst/>
          </a:prstGeom>
        </p:spPr>
        <p:txBody>
          <a:bodyPr>
            <a:spAutoFit/>
          </a:bodyPr>
          <a:lstStyle/>
          <a:p>
            <a:pPr lvl="0" algn="ctr"/>
            <a:r>
              <a:rPr lang="en-US" sz="2000" dirty="0"/>
              <a:t>The most important anthropogenic influences on climate are the emission of greenhouse gases and changes in land use, such as urbanization and agriculture</a:t>
            </a:r>
          </a:p>
        </p:txBody>
      </p:sp>
      <p:sp>
        <p:nvSpPr>
          <p:cNvPr id="9" name="Metin kutusu 8">
            <a:extLst>
              <a:ext uri="{FF2B5EF4-FFF2-40B4-BE49-F238E27FC236}">
                <a16:creationId xmlns:a16="http://schemas.microsoft.com/office/drawing/2014/main" id="{13BBA560-FA47-48CD-B0D0-6A5682093478}"/>
              </a:ext>
            </a:extLst>
          </p:cNvPr>
          <p:cNvSpPr txBox="1"/>
          <p:nvPr/>
        </p:nvSpPr>
        <p:spPr>
          <a:xfrm>
            <a:off x="1112070" y="1946572"/>
            <a:ext cx="2331792" cy="369332"/>
          </a:xfrm>
          <a:prstGeom prst="rect">
            <a:avLst/>
          </a:prstGeom>
          <a:solidFill>
            <a:schemeClr val="bg1"/>
          </a:solidFill>
        </p:spPr>
        <p:txBody>
          <a:bodyPr wrap="none" rtlCol="0">
            <a:spAutoFit/>
          </a:bodyPr>
          <a:lstStyle/>
          <a:p>
            <a:r>
              <a:rPr lang="tr-TR" dirty="0"/>
              <a:t>İstiklal  </a:t>
            </a:r>
            <a:r>
              <a:rPr lang="en-US" dirty="0" err="1"/>
              <a:t>Stree</a:t>
            </a:r>
            <a:r>
              <a:rPr lang="tr-TR" dirty="0"/>
              <a:t>t, İstanbul</a:t>
            </a:r>
            <a:endParaRPr lang="en-US" dirty="0"/>
          </a:p>
        </p:txBody>
      </p:sp>
      <p:pic>
        <p:nvPicPr>
          <p:cNvPr id="2056" name="Picture 8" descr="artvin dikyamaÃ§ ile ilgili gÃ¶rsel sonucu">
            <a:extLst>
              <a:ext uri="{FF2B5EF4-FFF2-40B4-BE49-F238E27FC236}">
                <a16:creationId xmlns:a16="http://schemas.microsoft.com/office/drawing/2014/main" id="{2FCD2FC6-3DA9-46A7-AE9C-223DBFC75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434" y="1965960"/>
            <a:ext cx="4972408" cy="2486204"/>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a:extLst>
              <a:ext uri="{FF2B5EF4-FFF2-40B4-BE49-F238E27FC236}">
                <a16:creationId xmlns:a16="http://schemas.microsoft.com/office/drawing/2014/main" id="{C0AAA411-2DEE-4537-B0A0-8AADE8532E29}"/>
              </a:ext>
            </a:extLst>
          </p:cNvPr>
          <p:cNvSpPr txBox="1"/>
          <p:nvPr/>
        </p:nvSpPr>
        <p:spPr>
          <a:xfrm>
            <a:off x="6281530" y="1956266"/>
            <a:ext cx="1487395" cy="369332"/>
          </a:xfrm>
          <a:prstGeom prst="rect">
            <a:avLst/>
          </a:prstGeom>
          <a:solidFill>
            <a:schemeClr val="bg1"/>
          </a:solidFill>
        </p:spPr>
        <p:txBody>
          <a:bodyPr wrap="none" rtlCol="0">
            <a:spAutoFit/>
          </a:bodyPr>
          <a:lstStyle/>
          <a:p>
            <a:r>
              <a:rPr lang="tr-TR" dirty="0"/>
              <a:t>Arhavi, Artvin</a:t>
            </a:r>
            <a:endParaRPr lang="en-US" dirty="0"/>
          </a:p>
        </p:txBody>
      </p:sp>
    </p:spTree>
    <p:extLst>
      <p:ext uri="{BB962C8B-B14F-4D97-AF65-F5344CB8AC3E}">
        <p14:creationId xmlns:p14="http://schemas.microsoft.com/office/powerpoint/2010/main" val="89098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9D5593-E6C3-49B5-A71F-B8C9358CF0A1}"/>
              </a:ext>
            </a:extLst>
          </p:cNvPr>
          <p:cNvSpPr>
            <a:spLocks noGrp="1"/>
          </p:cNvSpPr>
          <p:nvPr>
            <p:ph type="title"/>
          </p:nvPr>
        </p:nvSpPr>
        <p:spPr>
          <a:xfrm>
            <a:off x="307118" y="258911"/>
            <a:ext cx="9875520" cy="1356360"/>
          </a:xfrm>
        </p:spPr>
        <p:txBody>
          <a:bodyPr/>
          <a:lstStyle/>
          <a:p>
            <a:r>
              <a:rPr lang="en-US" b="1" cap="all" dirty="0"/>
              <a:t>Turkey, Climate Change</a:t>
            </a:r>
            <a:endParaRPr lang="en-US" dirty="0"/>
          </a:p>
        </p:txBody>
      </p:sp>
      <p:sp>
        <p:nvSpPr>
          <p:cNvPr id="4" name="Slayt Numarası Yer Tutucusu 3">
            <a:extLst>
              <a:ext uri="{FF2B5EF4-FFF2-40B4-BE49-F238E27FC236}">
                <a16:creationId xmlns:a16="http://schemas.microsoft.com/office/drawing/2014/main" id="{D782AE74-E18E-4E59-BEE8-516A2E32CF20}"/>
              </a:ext>
            </a:extLst>
          </p:cNvPr>
          <p:cNvSpPr>
            <a:spLocks noGrp="1"/>
          </p:cNvSpPr>
          <p:nvPr>
            <p:ph type="sldNum" sz="quarter" idx="12"/>
          </p:nvPr>
        </p:nvSpPr>
        <p:spPr/>
        <p:txBody>
          <a:bodyPr/>
          <a:lstStyle/>
          <a:p>
            <a:fld id="{F7038391-33EC-492B-ADCF-4249766248CC}" type="slidenum">
              <a:rPr lang="en-US" smtClean="0"/>
              <a:t>11</a:t>
            </a:fld>
            <a:endParaRPr lang="en-US"/>
          </a:p>
        </p:txBody>
      </p:sp>
      <p:pic>
        <p:nvPicPr>
          <p:cNvPr id="5" name="İçerik Yer Tutucusu 8" descr="ekran görüntüsü içeren bir resim&#10;&#10;Yüksek güvenilirlikle oluşturulmuş açıklama">
            <a:extLst>
              <a:ext uri="{FF2B5EF4-FFF2-40B4-BE49-F238E27FC236}">
                <a16:creationId xmlns:a16="http://schemas.microsoft.com/office/drawing/2014/main" id="{149D7A2E-390F-4346-83A2-86937F5F09F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899" r="8775"/>
          <a:stretch/>
        </p:blipFill>
        <p:spPr>
          <a:xfrm>
            <a:off x="1484379" y="1415687"/>
            <a:ext cx="8910453" cy="4688324"/>
          </a:xfrm>
          <a:prstGeom prst="rect">
            <a:avLst/>
          </a:prstGeom>
        </p:spPr>
      </p:pic>
      <p:sp>
        <p:nvSpPr>
          <p:cNvPr id="6" name="Dikdörtgen 5">
            <a:extLst>
              <a:ext uri="{FF2B5EF4-FFF2-40B4-BE49-F238E27FC236}">
                <a16:creationId xmlns:a16="http://schemas.microsoft.com/office/drawing/2014/main" id="{97828F2F-47EB-47C0-AD18-908C56EAE76C}"/>
              </a:ext>
            </a:extLst>
          </p:cNvPr>
          <p:cNvSpPr/>
          <p:nvPr/>
        </p:nvSpPr>
        <p:spPr>
          <a:xfrm>
            <a:off x="243840" y="6308557"/>
            <a:ext cx="1978362" cy="276999"/>
          </a:xfrm>
          <a:prstGeom prst="rect">
            <a:avLst/>
          </a:prstGeom>
        </p:spPr>
        <p:txBody>
          <a:bodyPr wrap="none">
            <a:spAutoFit/>
          </a:bodyPr>
          <a:lstStyle/>
          <a:p>
            <a:pPr>
              <a:spcAft>
                <a:spcPts val="600"/>
              </a:spcAft>
            </a:pPr>
            <a:r>
              <a:rPr lang="en-US" sz="1200" dirty="0"/>
              <a:t>Climatechangeinturkey.com</a:t>
            </a:r>
          </a:p>
        </p:txBody>
      </p:sp>
    </p:spTree>
    <p:extLst>
      <p:ext uri="{BB962C8B-B14F-4D97-AF65-F5344CB8AC3E}">
        <p14:creationId xmlns:p14="http://schemas.microsoft.com/office/powerpoint/2010/main" val="241858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23B29B-9A26-4E8C-9A2E-022A7A51D7E5}"/>
              </a:ext>
            </a:extLst>
          </p:cNvPr>
          <p:cNvSpPr>
            <a:spLocks noGrp="1"/>
          </p:cNvSpPr>
          <p:nvPr>
            <p:ph type="title"/>
          </p:nvPr>
        </p:nvSpPr>
        <p:spPr>
          <a:xfrm>
            <a:off x="694113" y="245024"/>
            <a:ext cx="9875520" cy="1356360"/>
          </a:xfrm>
        </p:spPr>
        <p:txBody>
          <a:bodyPr>
            <a:normAutofit/>
          </a:bodyPr>
          <a:lstStyle/>
          <a:p>
            <a:r>
              <a:rPr lang="en-US" dirty="0"/>
              <a:t>Greenhouse Gas Emissions</a:t>
            </a:r>
            <a:r>
              <a:rPr lang="tr-TR" dirty="0"/>
              <a:t> (GHG)</a:t>
            </a:r>
            <a:endParaRPr lang="en-US" dirty="0"/>
          </a:p>
        </p:txBody>
      </p:sp>
      <p:graphicFrame>
        <p:nvGraphicFramePr>
          <p:cNvPr id="8" name="Grafik 4">
            <a:extLst>
              <a:ext uri="{FF2B5EF4-FFF2-40B4-BE49-F238E27FC236}">
                <a16:creationId xmlns:a16="http://schemas.microsoft.com/office/drawing/2014/main" id="{1FD74C86-DA67-4067-8173-DE8AA2C440A6}"/>
              </a:ext>
            </a:extLst>
          </p:cNvPr>
          <p:cNvGraphicFramePr>
            <a:graphicFrameLocks noGrp="1"/>
          </p:cNvGraphicFramePr>
          <p:nvPr>
            <p:ph idx="1"/>
            <p:extLst>
              <p:ext uri="{D42A27DB-BD31-4B8C-83A1-F6EECF244321}">
                <p14:modId xmlns:p14="http://schemas.microsoft.com/office/powerpoint/2010/main" val="3397733378"/>
              </p:ext>
            </p:extLst>
          </p:nvPr>
        </p:nvGraphicFramePr>
        <p:xfrm>
          <a:off x="1081443" y="1218002"/>
          <a:ext cx="10262063" cy="4799154"/>
        </p:xfrm>
        <a:graphic>
          <a:graphicData uri="http://schemas.openxmlformats.org/drawingml/2006/chart">
            <c:chart xmlns:c="http://schemas.openxmlformats.org/drawingml/2006/chart" xmlns:r="http://schemas.openxmlformats.org/officeDocument/2006/relationships" r:id="rId3"/>
          </a:graphicData>
        </a:graphic>
      </p:graphicFrame>
      <p:sp>
        <p:nvSpPr>
          <p:cNvPr id="4" name="Slayt Numarası Yer Tutucusu 3">
            <a:extLst>
              <a:ext uri="{FF2B5EF4-FFF2-40B4-BE49-F238E27FC236}">
                <a16:creationId xmlns:a16="http://schemas.microsoft.com/office/drawing/2014/main" id="{E6F6BFAF-41B2-41F9-8F26-5991F7C4702A}"/>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12</a:t>
            </a:fld>
            <a:endParaRPr lang="en-US"/>
          </a:p>
        </p:txBody>
      </p:sp>
      <p:sp>
        <p:nvSpPr>
          <p:cNvPr id="7" name="Dikdörtgen 6">
            <a:extLst>
              <a:ext uri="{FF2B5EF4-FFF2-40B4-BE49-F238E27FC236}">
                <a16:creationId xmlns:a16="http://schemas.microsoft.com/office/drawing/2014/main" id="{BE04CDC4-2AD1-4927-BF31-4D303C3A070E}"/>
              </a:ext>
            </a:extLst>
          </p:cNvPr>
          <p:cNvSpPr/>
          <p:nvPr/>
        </p:nvSpPr>
        <p:spPr>
          <a:xfrm rot="16200000">
            <a:off x="-627045" y="3355969"/>
            <a:ext cx="2893756" cy="523220"/>
          </a:xfrm>
          <a:prstGeom prst="rect">
            <a:avLst/>
          </a:prstGeom>
        </p:spPr>
        <p:txBody>
          <a:bodyPr wrap="square">
            <a:spAutoFit/>
          </a:bodyPr>
          <a:lstStyle/>
          <a:p>
            <a:pPr algn="ctr"/>
            <a:r>
              <a:rPr lang="tr-TR" sz="1400" dirty="0"/>
              <a:t>GHG </a:t>
            </a:r>
            <a:r>
              <a:rPr lang="en-US" sz="1400" dirty="0"/>
              <a:t>(CO2 equivalent)</a:t>
            </a:r>
            <a:br>
              <a:rPr lang="tr-TR" sz="1400" dirty="0"/>
            </a:br>
            <a:r>
              <a:rPr lang="tr-TR" sz="1400" dirty="0"/>
              <a:t> </a:t>
            </a:r>
            <a:r>
              <a:rPr lang="tr-TR" sz="1400" dirty="0" err="1"/>
              <a:t>Million</a:t>
            </a:r>
            <a:r>
              <a:rPr lang="tr-TR" sz="1400" dirty="0"/>
              <a:t> </a:t>
            </a:r>
            <a:r>
              <a:rPr lang="tr-TR" sz="1400" dirty="0" err="1"/>
              <a:t>tonnes</a:t>
            </a:r>
            <a:endParaRPr lang="en-US" sz="1400" dirty="0"/>
          </a:p>
        </p:txBody>
      </p:sp>
      <p:sp>
        <p:nvSpPr>
          <p:cNvPr id="6" name="Metin kutusu 5">
            <a:extLst>
              <a:ext uri="{FF2B5EF4-FFF2-40B4-BE49-F238E27FC236}">
                <a16:creationId xmlns:a16="http://schemas.microsoft.com/office/drawing/2014/main" id="{181C9BB3-FFAA-46FC-A536-7598E5BAB8FA}"/>
              </a:ext>
            </a:extLst>
          </p:cNvPr>
          <p:cNvSpPr txBox="1"/>
          <p:nvPr/>
        </p:nvSpPr>
        <p:spPr>
          <a:xfrm>
            <a:off x="5954037" y="5966604"/>
            <a:ext cx="516873" cy="307777"/>
          </a:xfrm>
          <a:prstGeom prst="rect">
            <a:avLst/>
          </a:prstGeom>
          <a:noFill/>
        </p:spPr>
        <p:txBody>
          <a:bodyPr wrap="none" rtlCol="0">
            <a:spAutoFit/>
          </a:bodyPr>
          <a:lstStyle/>
          <a:p>
            <a:r>
              <a:rPr lang="tr-TR" sz="1400" dirty="0" err="1"/>
              <a:t>Year</a:t>
            </a:r>
            <a:endParaRPr lang="en-US" sz="1400" dirty="0"/>
          </a:p>
        </p:txBody>
      </p:sp>
      <p:sp>
        <p:nvSpPr>
          <p:cNvPr id="9" name="Dikdörtgen 8">
            <a:extLst>
              <a:ext uri="{FF2B5EF4-FFF2-40B4-BE49-F238E27FC236}">
                <a16:creationId xmlns:a16="http://schemas.microsoft.com/office/drawing/2014/main" id="{71EE045C-F6DF-4D69-A8B1-112D2A4C39CA}"/>
              </a:ext>
            </a:extLst>
          </p:cNvPr>
          <p:cNvSpPr/>
          <p:nvPr/>
        </p:nvSpPr>
        <p:spPr>
          <a:xfrm>
            <a:off x="222696" y="6311954"/>
            <a:ext cx="1867114" cy="276999"/>
          </a:xfrm>
          <a:prstGeom prst="rect">
            <a:avLst/>
          </a:prstGeom>
        </p:spPr>
        <p:txBody>
          <a:bodyPr wrap="none">
            <a:spAutoFit/>
          </a:bodyPr>
          <a:lstStyle/>
          <a:p>
            <a:r>
              <a:rPr lang="en-US" sz="1200" dirty="0"/>
              <a:t>Turkish Statistical Institute</a:t>
            </a:r>
          </a:p>
        </p:txBody>
      </p:sp>
      <p:cxnSp>
        <p:nvCxnSpPr>
          <p:cNvPr id="10" name="Düz Ok Bağlayıcısı 9">
            <a:extLst>
              <a:ext uri="{FF2B5EF4-FFF2-40B4-BE49-F238E27FC236}">
                <a16:creationId xmlns:a16="http://schemas.microsoft.com/office/drawing/2014/main" id="{0615ECAC-1A50-431A-9D28-9960B18ADBE4}"/>
              </a:ext>
            </a:extLst>
          </p:cNvPr>
          <p:cNvCxnSpPr/>
          <p:nvPr/>
        </p:nvCxnSpPr>
        <p:spPr>
          <a:xfrm flipV="1">
            <a:off x="1846053" y="1794294"/>
            <a:ext cx="8919713" cy="1966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Dikdörtgen 10">
            <a:extLst>
              <a:ext uri="{FF2B5EF4-FFF2-40B4-BE49-F238E27FC236}">
                <a16:creationId xmlns:a16="http://schemas.microsoft.com/office/drawing/2014/main" id="{482AC229-330E-4B80-918D-D2D103072131}"/>
              </a:ext>
            </a:extLst>
          </p:cNvPr>
          <p:cNvSpPr/>
          <p:nvPr/>
        </p:nvSpPr>
        <p:spPr>
          <a:xfrm>
            <a:off x="5664247" y="2334795"/>
            <a:ext cx="863506" cy="369332"/>
          </a:xfrm>
          <a:prstGeom prst="rect">
            <a:avLst/>
          </a:prstGeom>
        </p:spPr>
        <p:txBody>
          <a:bodyPr wrap="none">
            <a:spAutoFit/>
          </a:bodyPr>
          <a:lstStyle/>
          <a:p>
            <a:r>
              <a:rPr lang="en-US" dirty="0">
                <a:highlight>
                  <a:srgbClr val="FFFF00"/>
                </a:highlight>
              </a:rPr>
              <a:t>135.4%</a:t>
            </a:r>
            <a:endParaRPr lang="en-US" dirty="0"/>
          </a:p>
        </p:txBody>
      </p:sp>
    </p:spTree>
    <p:extLst>
      <p:ext uri="{BB962C8B-B14F-4D97-AF65-F5344CB8AC3E}">
        <p14:creationId xmlns:p14="http://schemas.microsoft.com/office/powerpoint/2010/main" val="74299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62371FC-3AEA-44DB-88C1-C0734844C36C}"/>
              </a:ext>
            </a:extLst>
          </p:cNvPr>
          <p:cNvSpPr>
            <a:spLocks noGrp="1"/>
          </p:cNvSpPr>
          <p:nvPr>
            <p:ph type="title"/>
          </p:nvPr>
        </p:nvSpPr>
        <p:spPr>
          <a:xfrm>
            <a:off x="627611" y="504980"/>
            <a:ext cx="9875520" cy="1356360"/>
          </a:xfrm>
        </p:spPr>
        <p:txBody>
          <a:bodyPr/>
          <a:lstStyle/>
          <a:p>
            <a:r>
              <a:rPr lang="en-US" dirty="0"/>
              <a:t>GREEN BUILDINGS</a:t>
            </a:r>
          </a:p>
        </p:txBody>
      </p:sp>
      <p:pic>
        <p:nvPicPr>
          <p:cNvPr id="5" name="İçerik Yer Tutucusu 4">
            <a:extLst>
              <a:ext uri="{FF2B5EF4-FFF2-40B4-BE49-F238E27FC236}">
                <a16:creationId xmlns:a16="http://schemas.microsoft.com/office/drawing/2014/main" id="{F8685EC6-2617-4462-AEB3-1A29EC5E72C8}"/>
              </a:ext>
            </a:extLst>
          </p:cNvPr>
          <p:cNvPicPr>
            <a:picLocks noGrp="1" noChangeAspect="1"/>
          </p:cNvPicPr>
          <p:nvPr>
            <p:ph idx="1"/>
          </p:nvPr>
        </p:nvPicPr>
        <p:blipFill rotWithShape="1">
          <a:blip r:embed="rId3"/>
          <a:srcRect b="27438"/>
          <a:stretch/>
        </p:blipFill>
        <p:spPr>
          <a:xfrm>
            <a:off x="1521316" y="2255026"/>
            <a:ext cx="5659972" cy="1403553"/>
          </a:xfrm>
          <a:prstGeom prst="rect">
            <a:avLst/>
          </a:prstGeom>
        </p:spPr>
      </p:pic>
      <p:sp>
        <p:nvSpPr>
          <p:cNvPr id="4" name="Slayt Numarası Yer Tutucusu 3">
            <a:extLst>
              <a:ext uri="{FF2B5EF4-FFF2-40B4-BE49-F238E27FC236}">
                <a16:creationId xmlns:a16="http://schemas.microsoft.com/office/drawing/2014/main" id="{A6A4761D-DC07-4C28-86B3-2E4789DCB31C}"/>
              </a:ext>
            </a:extLst>
          </p:cNvPr>
          <p:cNvSpPr>
            <a:spLocks noGrp="1"/>
          </p:cNvSpPr>
          <p:nvPr>
            <p:ph type="sldNum" sz="quarter" idx="12"/>
          </p:nvPr>
        </p:nvSpPr>
        <p:spPr>
          <a:xfrm>
            <a:off x="9329530" y="6223828"/>
            <a:ext cx="1706217" cy="365125"/>
          </a:xfrm>
        </p:spPr>
        <p:txBody>
          <a:bodyPr/>
          <a:lstStyle/>
          <a:p>
            <a:fld id="{F7038391-33EC-492B-ADCF-4249766248CC}" type="slidenum">
              <a:rPr lang="en-US" smtClean="0"/>
              <a:t>13</a:t>
            </a:fld>
            <a:endParaRPr lang="en-US"/>
          </a:p>
        </p:txBody>
      </p:sp>
      <p:sp>
        <p:nvSpPr>
          <p:cNvPr id="6" name="Dikdörtgen 5">
            <a:extLst>
              <a:ext uri="{FF2B5EF4-FFF2-40B4-BE49-F238E27FC236}">
                <a16:creationId xmlns:a16="http://schemas.microsoft.com/office/drawing/2014/main" id="{8E5204DF-2181-4ADB-B444-99C3DE2B196B}"/>
              </a:ext>
            </a:extLst>
          </p:cNvPr>
          <p:cNvSpPr/>
          <p:nvPr/>
        </p:nvSpPr>
        <p:spPr>
          <a:xfrm>
            <a:off x="290022" y="6219621"/>
            <a:ext cx="2643672" cy="246221"/>
          </a:xfrm>
          <a:prstGeom prst="rect">
            <a:avLst/>
          </a:prstGeom>
        </p:spPr>
        <p:txBody>
          <a:bodyPr wrap="none">
            <a:spAutoFit/>
          </a:bodyPr>
          <a:lstStyle/>
          <a:p>
            <a:r>
              <a:rPr lang="en-US" sz="1000" dirty="0"/>
              <a:t>Eco-Friendly Green Buildings Association</a:t>
            </a:r>
            <a:r>
              <a:rPr lang="tr-TR" sz="1000" dirty="0"/>
              <a:t>,2018</a:t>
            </a:r>
            <a:endParaRPr lang="en-US" sz="1000" dirty="0"/>
          </a:p>
        </p:txBody>
      </p:sp>
      <p:pic>
        <p:nvPicPr>
          <p:cNvPr id="2050" name="Picture 2" descr="Ã§edbik ile ilgili gÃ¶rsel sonucu">
            <a:extLst>
              <a:ext uri="{FF2B5EF4-FFF2-40B4-BE49-F238E27FC236}">
                <a16:creationId xmlns:a16="http://schemas.microsoft.com/office/drawing/2014/main" id="{3E4ACA3E-C54E-4BBE-B129-AF6E58EB8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288" y="3134542"/>
            <a:ext cx="44577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110AB776-FCCF-4A01-9AC8-576A0A388DDC}"/>
              </a:ext>
            </a:extLst>
          </p:cNvPr>
          <p:cNvSpPr txBox="1"/>
          <p:nvPr/>
        </p:nvSpPr>
        <p:spPr>
          <a:xfrm>
            <a:off x="1462438" y="3723458"/>
            <a:ext cx="2604174" cy="369332"/>
          </a:xfrm>
          <a:prstGeom prst="rect">
            <a:avLst/>
          </a:prstGeom>
          <a:noFill/>
        </p:spPr>
        <p:txBody>
          <a:bodyPr wrap="none" rtlCol="0">
            <a:spAutoFit/>
          </a:bodyPr>
          <a:lstStyle/>
          <a:p>
            <a:pPr algn="ctr"/>
            <a:r>
              <a:rPr lang="tr-TR" dirty="0">
                <a:solidFill>
                  <a:srgbClr val="A6B727"/>
                </a:solidFill>
              </a:rPr>
              <a:t>LEED </a:t>
            </a:r>
            <a:r>
              <a:rPr lang="en-US" dirty="0">
                <a:solidFill>
                  <a:srgbClr val="A6B727"/>
                </a:solidFill>
              </a:rPr>
              <a:t>Certificated</a:t>
            </a:r>
            <a:r>
              <a:rPr lang="tr-TR" dirty="0">
                <a:solidFill>
                  <a:srgbClr val="A6B727"/>
                </a:solidFill>
              </a:rPr>
              <a:t> Project</a:t>
            </a:r>
            <a:endParaRPr lang="en-US" dirty="0">
              <a:solidFill>
                <a:srgbClr val="A6B727"/>
              </a:solidFill>
            </a:endParaRPr>
          </a:p>
        </p:txBody>
      </p:sp>
      <p:sp>
        <p:nvSpPr>
          <p:cNvPr id="13" name="Metin kutusu 12">
            <a:extLst>
              <a:ext uri="{FF2B5EF4-FFF2-40B4-BE49-F238E27FC236}">
                <a16:creationId xmlns:a16="http://schemas.microsoft.com/office/drawing/2014/main" id="{430B7AC4-C1CB-4C48-853D-A51BCD7DA90D}"/>
              </a:ext>
            </a:extLst>
          </p:cNvPr>
          <p:cNvSpPr txBox="1"/>
          <p:nvPr/>
        </p:nvSpPr>
        <p:spPr>
          <a:xfrm>
            <a:off x="4312618" y="3723458"/>
            <a:ext cx="2982484" cy="369332"/>
          </a:xfrm>
          <a:prstGeom prst="rect">
            <a:avLst/>
          </a:prstGeom>
          <a:noFill/>
        </p:spPr>
        <p:txBody>
          <a:bodyPr wrap="none" rtlCol="0">
            <a:spAutoFit/>
          </a:bodyPr>
          <a:lstStyle/>
          <a:p>
            <a:pPr algn="ctr"/>
            <a:r>
              <a:rPr lang="tr-TR" dirty="0">
                <a:solidFill>
                  <a:srgbClr val="A6B727"/>
                </a:solidFill>
              </a:rPr>
              <a:t>BREEAM  </a:t>
            </a:r>
            <a:r>
              <a:rPr lang="en-US" dirty="0">
                <a:solidFill>
                  <a:srgbClr val="A6B727"/>
                </a:solidFill>
              </a:rPr>
              <a:t>Certificated</a:t>
            </a:r>
            <a:r>
              <a:rPr lang="tr-TR" dirty="0">
                <a:solidFill>
                  <a:srgbClr val="A6B727"/>
                </a:solidFill>
              </a:rPr>
              <a:t> Project</a:t>
            </a:r>
            <a:endParaRPr lang="en-US" dirty="0">
              <a:solidFill>
                <a:srgbClr val="A6B727"/>
              </a:solidFill>
            </a:endParaRPr>
          </a:p>
        </p:txBody>
      </p:sp>
      <p:sp>
        <p:nvSpPr>
          <p:cNvPr id="8" name="Dikdörtgen 7">
            <a:extLst>
              <a:ext uri="{FF2B5EF4-FFF2-40B4-BE49-F238E27FC236}">
                <a16:creationId xmlns:a16="http://schemas.microsoft.com/office/drawing/2014/main" id="{3DB44794-FBD1-4F29-899F-2B1AAC1C1047}"/>
              </a:ext>
            </a:extLst>
          </p:cNvPr>
          <p:cNvSpPr/>
          <p:nvPr/>
        </p:nvSpPr>
        <p:spPr>
          <a:xfrm>
            <a:off x="468752" y="4996660"/>
            <a:ext cx="6736363" cy="646331"/>
          </a:xfrm>
          <a:prstGeom prst="rect">
            <a:avLst/>
          </a:prstGeom>
        </p:spPr>
        <p:txBody>
          <a:bodyPr wrap="square">
            <a:spAutoFit/>
          </a:bodyPr>
          <a:lstStyle/>
          <a:p>
            <a:r>
              <a:rPr lang="en-US" dirty="0"/>
              <a:t>Buildings</a:t>
            </a:r>
            <a:r>
              <a:rPr lang="tr-TR" dirty="0"/>
              <a:t> </a:t>
            </a:r>
            <a:r>
              <a:rPr lang="en-US" dirty="0"/>
              <a:t>are also responsible for about 12% of water use, </a:t>
            </a:r>
            <a:br>
              <a:rPr lang="tr-TR" dirty="0"/>
            </a:br>
            <a:r>
              <a:rPr lang="en-US" dirty="0"/>
              <a:t>65% of waste and 71% of electricity consumption.</a:t>
            </a:r>
          </a:p>
        </p:txBody>
      </p:sp>
    </p:spTree>
    <p:extLst>
      <p:ext uri="{BB962C8B-B14F-4D97-AF65-F5344CB8AC3E}">
        <p14:creationId xmlns:p14="http://schemas.microsoft.com/office/powerpoint/2010/main" val="100874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sick earth gif ile ilgili gÃ¶rsel sonucu">
            <a:extLst>
              <a:ext uri="{FF2B5EF4-FFF2-40B4-BE49-F238E27FC236}">
                <a16:creationId xmlns:a16="http://schemas.microsoft.com/office/drawing/2014/main" id="{866443D5-224F-44F7-8ACB-3BC41FC94A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67" r="15795" b="1"/>
          <a:stretch/>
        </p:blipFill>
        <p:spPr bwMode="auto">
          <a:xfrm>
            <a:off x="232861" y="243840"/>
            <a:ext cx="3646837" cy="637793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id="{CD18BD4B-29BF-4EC5-BEBC-37C1EF525586}"/>
              </a:ext>
            </a:extLst>
          </p:cNvPr>
          <p:cNvSpPr>
            <a:spLocks noGrp="1"/>
          </p:cNvSpPr>
          <p:nvPr>
            <p:ph type="title"/>
          </p:nvPr>
        </p:nvSpPr>
        <p:spPr>
          <a:xfrm>
            <a:off x="4441783" y="609600"/>
            <a:ext cx="6693061" cy="1356360"/>
          </a:xfrm>
        </p:spPr>
        <p:txBody>
          <a:bodyPr>
            <a:normAutofit/>
          </a:bodyPr>
          <a:lstStyle/>
          <a:p>
            <a:r>
              <a:rPr lang="tr-TR">
                <a:solidFill>
                  <a:srgbClr val="FFFFFF"/>
                </a:solidFill>
              </a:rPr>
              <a:t>NATURAL DISASTERS OCCURED IN TURKEY</a:t>
            </a:r>
            <a:endParaRPr lang="en-US">
              <a:solidFill>
                <a:srgbClr val="FFFFFF"/>
              </a:solidFill>
            </a:endParaRPr>
          </a:p>
        </p:txBody>
      </p:sp>
      <p:sp>
        <p:nvSpPr>
          <p:cNvPr id="3" name="İçerik Yer Tutucusu 2">
            <a:extLst>
              <a:ext uri="{FF2B5EF4-FFF2-40B4-BE49-F238E27FC236}">
                <a16:creationId xmlns:a16="http://schemas.microsoft.com/office/drawing/2014/main" id="{4CFE1CA0-08EA-4281-93D3-67E6939479FD}"/>
              </a:ext>
            </a:extLst>
          </p:cNvPr>
          <p:cNvSpPr>
            <a:spLocks noGrp="1"/>
          </p:cNvSpPr>
          <p:nvPr>
            <p:ph idx="1"/>
          </p:nvPr>
        </p:nvSpPr>
        <p:spPr>
          <a:xfrm>
            <a:off x="5025799" y="2527042"/>
            <a:ext cx="2890670" cy="3135703"/>
          </a:xfrm>
        </p:spPr>
        <p:txBody>
          <a:bodyPr>
            <a:normAutofit lnSpcReduction="10000"/>
          </a:bodyPr>
          <a:lstStyle/>
          <a:p>
            <a:r>
              <a:rPr lang="en-US" sz="2800" dirty="0">
                <a:solidFill>
                  <a:srgbClr val="FFFFFF"/>
                </a:solidFill>
              </a:rPr>
              <a:t>Flood</a:t>
            </a:r>
          </a:p>
          <a:p>
            <a:r>
              <a:rPr lang="en-US" sz="2800" dirty="0">
                <a:solidFill>
                  <a:srgbClr val="FFFFFF"/>
                </a:solidFill>
              </a:rPr>
              <a:t>Drought</a:t>
            </a:r>
          </a:p>
          <a:p>
            <a:r>
              <a:rPr lang="en-US" sz="2800" dirty="0">
                <a:solidFill>
                  <a:srgbClr val="FFFFFF"/>
                </a:solidFill>
              </a:rPr>
              <a:t>Earthquake</a:t>
            </a:r>
          </a:p>
          <a:p>
            <a:r>
              <a:rPr lang="en-US" sz="2800" dirty="0">
                <a:solidFill>
                  <a:srgbClr val="FFFFFF"/>
                </a:solidFill>
              </a:rPr>
              <a:t>Frost</a:t>
            </a:r>
            <a:endParaRPr lang="tr-TR" sz="2800" dirty="0">
              <a:solidFill>
                <a:srgbClr val="FFFFFF"/>
              </a:solidFill>
            </a:endParaRPr>
          </a:p>
          <a:p>
            <a:r>
              <a:rPr lang="en-US" sz="2800" dirty="0">
                <a:solidFill>
                  <a:srgbClr val="FFFFFF"/>
                </a:solidFill>
              </a:rPr>
              <a:t>Avalanche</a:t>
            </a:r>
            <a:endParaRPr lang="tr-TR" sz="2800" dirty="0">
              <a:solidFill>
                <a:srgbClr val="FFFFFF"/>
              </a:solidFill>
            </a:endParaRPr>
          </a:p>
          <a:p>
            <a:r>
              <a:rPr lang="en-US" sz="2800" dirty="0">
                <a:solidFill>
                  <a:srgbClr val="FFFFFF"/>
                </a:solidFill>
              </a:rPr>
              <a:t>Lightning</a:t>
            </a:r>
            <a:endParaRPr lang="en-US" sz="2800" dirty="0"/>
          </a:p>
        </p:txBody>
      </p:sp>
      <p:sp>
        <p:nvSpPr>
          <p:cNvPr id="4" name="Slayt Numarası Yer Tutucusu 3">
            <a:extLst>
              <a:ext uri="{FF2B5EF4-FFF2-40B4-BE49-F238E27FC236}">
                <a16:creationId xmlns:a16="http://schemas.microsoft.com/office/drawing/2014/main" id="{242AF3F3-A606-4D8F-A2D3-47A729632D52}"/>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a:solidFill>
                  <a:srgbClr val="FFFFFF"/>
                </a:solidFill>
              </a:rPr>
              <a:pPr>
                <a:spcAft>
                  <a:spcPts val="600"/>
                </a:spcAft>
              </a:pPr>
              <a:t>14</a:t>
            </a:fld>
            <a:endParaRPr lang="en-US">
              <a:solidFill>
                <a:srgbClr val="FFFFFF"/>
              </a:solidFill>
            </a:endParaRPr>
          </a:p>
        </p:txBody>
      </p:sp>
      <p:sp>
        <p:nvSpPr>
          <p:cNvPr id="5" name="Dikdörtgen 4">
            <a:extLst>
              <a:ext uri="{FF2B5EF4-FFF2-40B4-BE49-F238E27FC236}">
                <a16:creationId xmlns:a16="http://schemas.microsoft.com/office/drawing/2014/main" id="{24EADA24-517B-4152-8508-7B4CCCE7EE6C}"/>
              </a:ext>
            </a:extLst>
          </p:cNvPr>
          <p:cNvSpPr/>
          <p:nvPr/>
        </p:nvSpPr>
        <p:spPr>
          <a:xfrm>
            <a:off x="8005419" y="2553272"/>
            <a:ext cx="2329026" cy="2964914"/>
          </a:xfrm>
          <a:prstGeom prst="rect">
            <a:avLst/>
          </a:prstGeom>
        </p:spPr>
        <p:txBody>
          <a:bodyPr wrap="square">
            <a:spAutoFit/>
          </a:bodyPr>
          <a:lstStyle/>
          <a:p>
            <a:pPr>
              <a:spcBef>
                <a:spcPts val="1400"/>
              </a:spcBef>
            </a:pPr>
            <a:r>
              <a:rPr lang="en-US" sz="2800" dirty="0">
                <a:solidFill>
                  <a:srgbClr val="FFFFFF"/>
                </a:solidFill>
              </a:rPr>
              <a:t>Snow</a:t>
            </a:r>
          </a:p>
          <a:p>
            <a:pPr>
              <a:spcBef>
                <a:spcPts val="1400"/>
              </a:spcBef>
            </a:pPr>
            <a:r>
              <a:rPr lang="en-US" sz="2800" dirty="0">
                <a:solidFill>
                  <a:srgbClr val="FFFFFF"/>
                </a:solidFill>
              </a:rPr>
              <a:t>Storm</a:t>
            </a:r>
          </a:p>
          <a:p>
            <a:pPr>
              <a:spcBef>
                <a:spcPts val="1400"/>
              </a:spcBef>
            </a:pPr>
            <a:r>
              <a:rPr lang="en-US" sz="2800" dirty="0">
                <a:solidFill>
                  <a:srgbClr val="FFFFFF"/>
                </a:solidFill>
              </a:rPr>
              <a:t>Forest fires</a:t>
            </a:r>
          </a:p>
          <a:p>
            <a:pPr>
              <a:spcBef>
                <a:spcPts val="1400"/>
              </a:spcBef>
            </a:pPr>
            <a:r>
              <a:rPr lang="en-US" sz="2800" dirty="0">
                <a:solidFill>
                  <a:srgbClr val="FFFFFF"/>
                </a:solidFill>
              </a:rPr>
              <a:t>Landslide</a:t>
            </a:r>
          </a:p>
          <a:p>
            <a:pPr>
              <a:spcBef>
                <a:spcPts val="1400"/>
              </a:spcBef>
            </a:pPr>
            <a:r>
              <a:rPr lang="en-US" sz="2800" dirty="0">
                <a:solidFill>
                  <a:srgbClr val="FFFFFF"/>
                </a:solidFill>
              </a:rPr>
              <a:t>Rock Fall</a:t>
            </a:r>
          </a:p>
        </p:txBody>
      </p:sp>
      <p:sp>
        <p:nvSpPr>
          <p:cNvPr id="6" name="Dikdörtgen 5">
            <a:extLst>
              <a:ext uri="{FF2B5EF4-FFF2-40B4-BE49-F238E27FC236}">
                <a16:creationId xmlns:a16="http://schemas.microsoft.com/office/drawing/2014/main" id="{CE404301-35F0-4A78-B769-05FCE07E76E5}"/>
              </a:ext>
            </a:extLst>
          </p:cNvPr>
          <p:cNvSpPr/>
          <p:nvPr/>
        </p:nvSpPr>
        <p:spPr>
          <a:xfrm>
            <a:off x="2415396" y="6223828"/>
            <a:ext cx="1464302" cy="39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11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 name="Grafik 9" descr="Can simidi">
            <a:extLst>
              <a:ext uri="{FF2B5EF4-FFF2-40B4-BE49-F238E27FC236}">
                <a16:creationId xmlns:a16="http://schemas.microsoft.com/office/drawing/2014/main" id="{7E9E2F12-9C0C-4027-BCCD-1EC523A5A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5610" y="1860302"/>
            <a:ext cx="3135414" cy="3135414"/>
          </a:xfrm>
          <a:prstGeom prst="rect">
            <a:avLst/>
          </a:prstGeom>
        </p:spPr>
      </p:pic>
      <p:sp>
        <p:nvSpPr>
          <p:cNvPr id="2" name="Unvan 1">
            <a:extLst>
              <a:ext uri="{FF2B5EF4-FFF2-40B4-BE49-F238E27FC236}">
                <a16:creationId xmlns:a16="http://schemas.microsoft.com/office/drawing/2014/main" id="{DEC15BC2-77ED-4751-8170-C9997CBEF938}"/>
              </a:ext>
            </a:extLst>
          </p:cNvPr>
          <p:cNvSpPr>
            <a:spLocks noGrp="1"/>
          </p:cNvSpPr>
          <p:nvPr>
            <p:ph type="title"/>
          </p:nvPr>
        </p:nvSpPr>
        <p:spPr>
          <a:xfrm>
            <a:off x="707064" y="609600"/>
            <a:ext cx="6993914" cy="1356360"/>
          </a:xfrm>
        </p:spPr>
        <p:txBody>
          <a:bodyPr>
            <a:normAutofit/>
          </a:bodyPr>
          <a:lstStyle/>
          <a:p>
            <a:r>
              <a:rPr lang="en-US" dirty="0"/>
              <a:t>FLOODS</a:t>
            </a:r>
            <a:r>
              <a:rPr lang="tr-TR" dirty="0"/>
              <a:t> in TURKEY</a:t>
            </a:r>
            <a:endParaRPr lang="en-US" dirty="0"/>
          </a:p>
        </p:txBody>
      </p:sp>
      <p:sp>
        <p:nvSpPr>
          <p:cNvPr id="8" name="İçerik Yer Tutucusu 7">
            <a:extLst>
              <a:ext uri="{FF2B5EF4-FFF2-40B4-BE49-F238E27FC236}">
                <a16:creationId xmlns:a16="http://schemas.microsoft.com/office/drawing/2014/main" id="{6C623397-B5A3-476D-8559-93E2C12CCE4C}"/>
              </a:ext>
            </a:extLst>
          </p:cNvPr>
          <p:cNvSpPr>
            <a:spLocks noGrp="1"/>
          </p:cNvSpPr>
          <p:nvPr>
            <p:ph idx="1"/>
          </p:nvPr>
        </p:nvSpPr>
        <p:spPr>
          <a:xfrm>
            <a:off x="707064" y="2057400"/>
            <a:ext cx="6993914" cy="4038600"/>
          </a:xfrm>
        </p:spPr>
        <p:txBody>
          <a:bodyPr>
            <a:normAutofit/>
          </a:bodyPr>
          <a:lstStyle/>
          <a:p>
            <a:pPr lvl="0">
              <a:lnSpc>
                <a:spcPct val="100000"/>
              </a:lnSpc>
            </a:pPr>
            <a:r>
              <a:rPr lang="en-US" sz="2800" dirty="0">
                <a:solidFill>
                  <a:schemeClr val="tx1"/>
                </a:solidFill>
              </a:rPr>
              <a:t>Flooding caused by heavy rainwater due to the climate change leads to loss of lives and property increasingly every year</a:t>
            </a:r>
            <a:endParaRPr lang="tr-TR" sz="2800" dirty="0">
              <a:solidFill>
                <a:schemeClr val="tx1"/>
              </a:solidFill>
            </a:endParaRPr>
          </a:p>
          <a:p>
            <a:pPr>
              <a:lnSpc>
                <a:spcPct val="100000"/>
              </a:lnSpc>
            </a:pPr>
            <a:r>
              <a:rPr lang="en-US" sz="2800" dirty="0">
                <a:solidFill>
                  <a:schemeClr val="tx1"/>
                </a:solidFill>
              </a:rPr>
              <a:t>Reasons for the rapid and violent increase of flood in the effects of climate change </a:t>
            </a:r>
            <a:endParaRPr lang="tr-TR" sz="2800" dirty="0">
              <a:solidFill>
                <a:schemeClr val="tx1"/>
              </a:solidFill>
            </a:endParaRPr>
          </a:p>
          <a:p>
            <a:pPr lvl="1">
              <a:lnSpc>
                <a:spcPct val="100000"/>
              </a:lnSpc>
            </a:pPr>
            <a:r>
              <a:rPr lang="en-US" sz="2800" dirty="0">
                <a:solidFill>
                  <a:schemeClr val="tx1"/>
                </a:solidFill>
              </a:rPr>
              <a:t>increasing population and </a:t>
            </a:r>
            <a:endParaRPr lang="tr-TR" sz="2800" dirty="0">
              <a:solidFill>
                <a:schemeClr val="tx1"/>
              </a:solidFill>
            </a:endParaRPr>
          </a:p>
          <a:p>
            <a:pPr lvl="1">
              <a:lnSpc>
                <a:spcPct val="100000"/>
              </a:lnSpc>
            </a:pPr>
            <a:r>
              <a:rPr lang="en-US" sz="2800" dirty="0">
                <a:solidFill>
                  <a:schemeClr val="tx1"/>
                </a:solidFill>
              </a:rPr>
              <a:t>lack of adequate infrastructure for</a:t>
            </a:r>
            <a:r>
              <a:rPr lang="tr-TR" sz="2800" dirty="0">
                <a:solidFill>
                  <a:schemeClr val="tx1"/>
                </a:solidFill>
              </a:rPr>
              <a:t> </a:t>
            </a:r>
            <a:r>
              <a:rPr lang="en-US" sz="2800" dirty="0">
                <a:solidFill>
                  <a:schemeClr val="tx1"/>
                </a:solidFill>
              </a:rPr>
              <a:t>urbanization</a:t>
            </a:r>
          </a:p>
          <a:p>
            <a:endParaRPr lang="en-US" sz="2800" dirty="0">
              <a:solidFill>
                <a:schemeClr val="tx1"/>
              </a:solidFill>
            </a:endParaRPr>
          </a:p>
        </p:txBody>
      </p:sp>
      <p:sp>
        <p:nvSpPr>
          <p:cNvPr id="4" name="Slayt Numarası Yer Tutucusu 3">
            <a:extLst>
              <a:ext uri="{FF2B5EF4-FFF2-40B4-BE49-F238E27FC236}">
                <a16:creationId xmlns:a16="http://schemas.microsoft.com/office/drawing/2014/main" id="{A561FCE7-DE3C-4BC8-BBB4-AEFD67296B87}"/>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15</a:t>
            </a:fld>
            <a:endParaRPr lang="en-US"/>
          </a:p>
        </p:txBody>
      </p:sp>
    </p:spTree>
    <p:extLst>
      <p:ext uri="{BB962C8B-B14F-4D97-AF65-F5344CB8AC3E}">
        <p14:creationId xmlns:p14="http://schemas.microsoft.com/office/powerpoint/2010/main" val="402520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2F6B106-4573-4A74-8FC0-9069543C77B9}"/>
              </a:ext>
            </a:extLst>
          </p:cNvPr>
          <p:cNvSpPr>
            <a:spLocks noGrp="1"/>
          </p:cNvSpPr>
          <p:nvPr>
            <p:ph type="title"/>
          </p:nvPr>
        </p:nvSpPr>
        <p:spPr>
          <a:xfrm>
            <a:off x="307118" y="-15240"/>
            <a:ext cx="9875520" cy="1356360"/>
          </a:xfrm>
        </p:spPr>
        <p:txBody>
          <a:bodyPr>
            <a:normAutofit/>
          </a:bodyPr>
          <a:lstStyle/>
          <a:p>
            <a:r>
              <a:rPr lang="en-US" dirty="0"/>
              <a:t>FLOODS</a:t>
            </a:r>
            <a:r>
              <a:rPr lang="tr-TR" dirty="0"/>
              <a:t> in TURKEY (</a:t>
            </a:r>
            <a:r>
              <a:rPr lang="en-US" dirty="0"/>
              <a:t>cont’d</a:t>
            </a:r>
            <a:r>
              <a:rPr lang="tr-TR" dirty="0"/>
              <a:t>)</a:t>
            </a:r>
            <a:endParaRPr lang="en-US" dirty="0"/>
          </a:p>
        </p:txBody>
      </p:sp>
      <p:sp>
        <p:nvSpPr>
          <p:cNvPr id="4" name="Slayt Numarası Yer Tutucusu 3">
            <a:extLst>
              <a:ext uri="{FF2B5EF4-FFF2-40B4-BE49-F238E27FC236}">
                <a16:creationId xmlns:a16="http://schemas.microsoft.com/office/drawing/2014/main" id="{0C91C89D-101F-44DA-B86F-2215A8949790}"/>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16</a:t>
            </a:fld>
            <a:endParaRPr lang="en-US"/>
          </a:p>
        </p:txBody>
      </p:sp>
      <p:graphicFrame>
        <p:nvGraphicFramePr>
          <p:cNvPr id="10" name="Grafik 6">
            <a:extLst>
              <a:ext uri="{FF2B5EF4-FFF2-40B4-BE49-F238E27FC236}">
                <a16:creationId xmlns:a16="http://schemas.microsoft.com/office/drawing/2014/main" id="{6A09C9ED-CD79-4D1A-8F6B-34A394D7CB7D}"/>
              </a:ext>
            </a:extLst>
          </p:cNvPr>
          <p:cNvGraphicFramePr>
            <a:graphicFrameLocks noGrp="1"/>
          </p:cNvGraphicFramePr>
          <p:nvPr>
            <p:ph idx="1"/>
            <p:extLst>
              <p:ext uri="{D42A27DB-BD31-4B8C-83A1-F6EECF244321}">
                <p14:modId xmlns:p14="http://schemas.microsoft.com/office/powerpoint/2010/main" val="1191090221"/>
              </p:ext>
            </p:extLst>
          </p:nvPr>
        </p:nvGraphicFramePr>
        <p:xfrm>
          <a:off x="496459" y="1133524"/>
          <a:ext cx="11199082" cy="5297900"/>
        </p:xfrm>
        <a:graphic>
          <a:graphicData uri="http://schemas.openxmlformats.org/drawingml/2006/chart">
            <c:chart xmlns:c="http://schemas.openxmlformats.org/drawingml/2006/chart" xmlns:r="http://schemas.openxmlformats.org/officeDocument/2006/relationships" r:id="rId3"/>
          </a:graphicData>
        </a:graphic>
      </p:graphicFrame>
      <p:sp>
        <p:nvSpPr>
          <p:cNvPr id="5" name="Sol Ayraç 4">
            <a:extLst>
              <a:ext uri="{FF2B5EF4-FFF2-40B4-BE49-F238E27FC236}">
                <a16:creationId xmlns:a16="http://schemas.microsoft.com/office/drawing/2014/main" id="{54253D74-129D-4B1E-9AC6-8759712ED7FB}"/>
              </a:ext>
            </a:extLst>
          </p:cNvPr>
          <p:cNvSpPr/>
          <p:nvPr/>
        </p:nvSpPr>
        <p:spPr>
          <a:xfrm rot="5400000">
            <a:off x="4502150" y="229116"/>
            <a:ext cx="889000" cy="7658100"/>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6" name="Dikdörtgen 5">
            <a:extLst>
              <a:ext uri="{FF2B5EF4-FFF2-40B4-BE49-F238E27FC236}">
                <a16:creationId xmlns:a16="http://schemas.microsoft.com/office/drawing/2014/main" id="{B92B1EF0-F529-4F9A-83D9-44FE8252F238}"/>
              </a:ext>
            </a:extLst>
          </p:cNvPr>
          <p:cNvSpPr/>
          <p:nvPr/>
        </p:nvSpPr>
        <p:spPr>
          <a:xfrm>
            <a:off x="9298896" y="958215"/>
            <a:ext cx="1640193" cy="369332"/>
          </a:xfrm>
          <a:prstGeom prst="rect">
            <a:avLst/>
          </a:prstGeom>
        </p:spPr>
        <p:txBody>
          <a:bodyPr wrap="none">
            <a:spAutoFit/>
          </a:bodyPr>
          <a:lstStyle/>
          <a:p>
            <a:r>
              <a:rPr lang="en-US" dirty="0">
                <a:highlight>
                  <a:srgbClr val="FFFF00"/>
                </a:highlight>
              </a:rPr>
              <a:t>484</a:t>
            </a:r>
            <a:r>
              <a:rPr lang="tr-TR" dirty="0">
                <a:highlight>
                  <a:srgbClr val="FFFF00"/>
                </a:highlight>
              </a:rPr>
              <a:t>, in 15 </a:t>
            </a:r>
            <a:r>
              <a:rPr lang="tr-TR" dirty="0" err="1">
                <a:highlight>
                  <a:srgbClr val="FFFF00"/>
                </a:highlight>
              </a:rPr>
              <a:t>years</a:t>
            </a:r>
            <a:endParaRPr lang="en-US" dirty="0"/>
          </a:p>
        </p:txBody>
      </p:sp>
      <p:sp>
        <p:nvSpPr>
          <p:cNvPr id="9" name="Dikdörtgen 8">
            <a:extLst>
              <a:ext uri="{FF2B5EF4-FFF2-40B4-BE49-F238E27FC236}">
                <a16:creationId xmlns:a16="http://schemas.microsoft.com/office/drawing/2014/main" id="{CA1B0677-F159-40EA-939B-213BA780C5BF}"/>
              </a:ext>
            </a:extLst>
          </p:cNvPr>
          <p:cNvSpPr/>
          <p:nvPr/>
        </p:nvSpPr>
        <p:spPr>
          <a:xfrm>
            <a:off x="4120943" y="3156680"/>
            <a:ext cx="1651414" cy="369332"/>
          </a:xfrm>
          <a:prstGeom prst="rect">
            <a:avLst/>
          </a:prstGeom>
        </p:spPr>
        <p:txBody>
          <a:bodyPr wrap="none">
            <a:spAutoFit/>
          </a:bodyPr>
          <a:lstStyle/>
          <a:p>
            <a:r>
              <a:rPr lang="tr-TR" dirty="0">
                <a:highlight>
                  <a:srgbClr val="FFFF00"/>
                </a:highlight>
              </a:rPr>
              <a:t>300, in 60 </a:t>
            </a:r>
            <a:r>
              <a:rPr lang="tr-TR" dirty="0" err="1">
                <a:highlight>
                  <a:srgbClr val="FFFF00"/>
                </a:highlight>
              </a:rPr>
              <a:t>years</a:t>
            </a:r>
            <a:endParaRPr lang="en-US" dirty="0"/>
          </a:p>
        </p:txBody>
      </p:sp>
      <p:sp>
        <p:nvSpPr>
          <p:cNvPr id="11" name="Sol Ayraç 10">
            <a:extLst>
              <a:ext uri="{FF2B5EF4-FFF2-40B4-BE49-F238E27FC236}">
                <a16:creationId xmlns:a16="http://schemas.microsoft.com/office/drawing/2014/main" id="{896A6A14-ED14-4757-AFB6-BF5351CA238F}"/>
              </a:ext>
            </a:extLst>
          </p:cNvPr>
          <p:cNvSpPr/>
          <p:nvPr/>
        </p:nvSpPr>
        <p:spPr>
          <a:xfrm rot="5400000">
            <a:off x="9564259" y="465728"/>
            <a:ext cx="889000" cy="2789980"/>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5144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B4372F-8BF8-4811-8B4F-A41693C37800}"/>
              </a:ext>
            </a:extLst>
          </p:cNvPr>
          <p:cNvSpPr>
            <a:spLocks noGrp="1"/>
          </p:cNvSpPr>
          <p:nvPr>
            <p:ph type="title"/>
          </p:nvPr>
        </p:nvSpPr>
        <p:spPr>
          <a:xfrm>
            <a:off x="307118" y="0"/>
            <a:ext cx="9875520" cy="1356360"/>
          </a:xfrm>
        </p:spPr>
        <p:txBody>
          <a:bodyPr/>
          <a:lstStyle/>
          <a:p>
            <a:r>
              <a:rPr lang="en-US" dirty="0"/>
              <a:t>FLOODS</a:t>
            </a:r>
            <a:r>
              <a:rPr lang="tr-TR" dirty="0"/>
              <a:t> in TURKEY (</a:t>
            </a:r>
            <a:r>
              <a:rPr lang="en-US" dirty="0"/>
              <a:t>cont’d</a:t>
            </a:r>
            <a:r>
              <a:rPr lang="tr-TR" dirty="0"/>
              <a:t>)</a:t>
            </a:r>
            <a:endParaRPr lang="en-US" dirty="0"/>
          </a:p>
        </p:txBody>
      </p:sp>
      <p:sp>
        <p:nvSpPr>
          <p:cNvPr id="4" name="Slayt Numarası Yer Tutucusu 3">
            <a:extLst>
              <a:ext uri="{FF2B5EF4-FFF2-40B4-BE49-F238E27FC236}">
                <a16:creationId xmlns:a16="http://schemas.microsoft.com/office/drawing/2014/main" id="{759D2AF3-528C-4FD3-8052-C24317579B42}"/>
              </a:ext>
            </a:extLst>
          </p:cNvPr>
          <p:cNvSpPr>
            <a:spLocks noGrp="1"/>
          </p:cNvSpPr>
          <p:nvPr>
            <p:ph type="sldNum" sz="quarter" idx="12"/>
          </p:nvPr>
        </p:nvSpPr>
        <p:spPr/>
        <p:txBody>
          <a:bodyPr/>
          <a:lstStyle/>
          <a:p>
            <a:fld id="{F7038391-33EC-492B-ADCF-4249766248CC}" type="slidenum">
              <a:rPr lang="en-US" smtClean="0"/>
              <a:t>17</a:t>
            </a:fld>
            <a:endParaRPr lang="en-US"/>
          </a:p>
        </p:txBody>
      </p:sp>
      <p:graphicFrame>
        <p:nvGraphicFramePr>
          <p:cNvPr id="5" name="İçerik Yer Tutucusu 4">
            <a:extLst>
              <a:ext uri="{FF2B5EF4-FFF2-40B4-BE49-F238E27FC236}">
                <a16:creationId xmlns:a16="http://schemas.microsoft.com/office/drawing/2014/main" id="{F76E4210-A8C0-41D7-B33D-3F780C337B1E}"/>
              </a:ext>
            </a:extLst>
          </p:cNvPr>
          <p:cNvGraphicFramePr>
            <a:graphicFrameLocks noGrp="1"/>
          </p:cNvGraphicFramePr>
          <p:nvPr>
            <p:ph idx="1"/>
            <p:extLst>
              <p:ext uri="{D42A27DB-BD31-4B8C-83A1-F6EECF244321}">
                <p14:modId xmlns:p14="http://schemas.microsoft.com/office/powerpoint/2010/main" val="2714450792"/>
              </p:ext>
            </p:extLst>
          </p:nvPr>
        </p:nvGraphicFramePr>
        <p:xfrm>
          <a:off x="534785" y="1030778"/>
          <a:ext cx="11122429" cy="5489538"/>
        </p:xfrm>
        <a:graphic>
          <a:graphicData uri="http://schemas.openxmlformats.org/drawingml/2006/chart">
            <c:chart xmlns:c="http://schemas.openxmlformats.org/drawingml/2006/chart" xmlns:r="http://schemas.openxmlformats.org/officeDocument/2006/relationships" r:id="rId3"/>
          </a:graphicData>
        </a:graphic>
      </p:graphicFrame>
      <p:sp>
        <p:nvSpPr>
          <p:cNvPr id="6" name="Dikdörtgen 5">
            <a:extLst>
              <a:ext uri="{FF2B5EF4-FFF2-40B4-BE49-F238E27FC236}">
                <a16:creationId xmlns:a16="http://schemas.microsoft.com/office/drawing/2014/main" id="{21E41862-072C-4026-A719-9BBDC6F7DFB4}"/>
              </a:ext>
            </a:extLst>
          </p:cNvPr>
          <p:cNvSpPr/>
          <p:nvPr/>
        </p:nvSpPr>
        <p:spPr>
          <a:xfrm>
            <a:off x="183542" y="6406390"/>
            <a:ext cx="3285387" cy="246221"/>
          </a:xfrm>
          <a:prstGeom prst="rect">
            <a:avLst/>
          </a:prstGeom>
        </p:spPr>
        <p:txBody>
          <a:bodyPr wrap="square">
            <a:spAutoFit/>
          </a:bodyPr>
          <a:lstStyle/>
          <a:p>
            <a:r>
              <a:rPr lang="en-US" sz="1000" dirty="0"/>
              <a:t>Turkey Disaster Knowledge Base</a:t>
            </a:r>
          </a:p>
        </p:txBody>
      </p:sp>
      <p:sp>
        <p:nvSpPr>
          <p:cNvPr id="7" name="Dikdörtgen 6">
            <a:extLst>
              <a:ext uri="{FF2B5EF4-FFF2-40B4-BE49-F238E27FC236}">
                <a16:creationId xmlns:a16="http://schemas.microsoft.com/office/drawing/2014/main" id="{996072CD-FD05-43F7-B0D2-4D7B68A29D95}"/>
              </a:ext>
            </a:extLst>
          </p:cNvPr>
          <p:cNvSpPr/>
          <p:nvPr/>
        </p:nvSpPr>
        <p:spPr>
          <a:xfrm>
            <a:off x="8262042" y="2017806"/>
            <a:ext cx="3201774" cy="369332"/>
          </a:xfrm>
          <a:prstGeom prst="rect">
            <a:avLst/>
          </a:prstGeom>
        </p:spPr>
        <p:txBody>
          <a:bodyPr wrap="none">
            <a:spAutoFit/>
          </a:bodyPr>
          <a:lstStyle/>
          <a:p>
            <a:r>
              <a:rPr lang="en-US" dirty="0">
                <a:highlight>
                  <a:srgbClr val="FFFF00"/>
                </a:highlight>
              </a:rPr>
              <a:t>15 Province More Than 10 Flood</a:t>
            </a:r>
          </a:p>
        </p:txBody>
      </p:sp>
    </p:spTree>
    <p:extLst>
      <p:ext uri="{BB962C8B-B14F-4D97-AF65-F5344CB8AC3E}">
        <p14:creationId xmlns:p14="http://schemas.microsoft.com/office/powerpoint/2010/main" val="277000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92BB60-A32A-4F5E-ACF0-16A4533F73A7}"/>
              </a:ext>
            </a:extLst>
          </p:cNvPr>
          <p:cNvSpPr>
            <a:spLocks noGrp="1"/>
          </p:cNvSpPr>
          <p:nvPr>
            <p:ph type="title"/>
          </p:nvPr>
        </p:nvSpPr>
        <p:spPr/>
        <p:txBody>
          <a:bodyPr/>
          <a:lstStyle/>
          <a:p>
            <a:r>
              <a:rPr lang="en-US" dirty="0"/>
              <a:t>Istanbul</a:t>
            </a:r>
          </a:p>
        </p:txBody>
      </p:sp>
      <p:sp>
        <p:nvSpPr>
          <p:cNvPr id="4" name="Slayt Numarası Yer Tutucusu 3">
            <a:extLst>
              <a:ext uri="{FF2B5EF4-FFF2-40B4-BE49-F238E27FC236}">
                <a16:creationId xmlns:a16="http://schemas.microsoft.com/office/drawing/2014/main" id="{4A03A83C-CEF9-4CA4-81AA-AC6AE501FE1D}"/>
              </a:ext>
            </a:extLst>
          </p:cNvPr>
          <p:cNvSpPr>
            <a:spLocks noGrp="1"/>
          </p:cNvSpPr>
          <p:nvPr>
            <p:ph type="sldNum" sz="quarter" idx="12"/>
          </p:nvPr>
        </p:nvSpPr>
        <p:spPr/>
        <p:txBody>
          <a:bodyPr/>
          <a:lstStyle/>
          <a:p>
            <a:fld id="{F7038391-33EC-492B-ADCF-4249766248CC}" type="slidenum">
              <a:rPr lang="en-US" smtClean="0"/>
              <a:t>18</a:t>
            </a:fld>
            <a:endParaRPr lang="en-US"/>
          </a:p>
        </p:txBody>
      </p:sp>
      <p:pic>
        <p:nvPicPr>
          <p:cNvPr id="7" name="Resim 6">
            <a:extLst>
              <a:ext uri="{FF2B5EF4-FFF2-40B4-BE49-F238E27FC236}">
                <a16:creationId xmlns:a16="http://schemas.microsoft.com/office/drawing/2014/main" id="{6DC6B215-D7ED-4A6D-8391-A564A2C7D4EA}"/>
              </a:ext>
            </a:extLst>
          </p:cNvPr>
          <p:cNvPicPr>
            <a:picLocks noChangeAspect="1"/>
          </p:cNvPicPr>
          <p:nvPr/>
        </p:nvPicPr>
        <p:blipFill>
          <a:blip r:embed="rId2"/>
          <a:stretch>
            <a:fillRect/>
          </a:stretch>
        </p:blipFill>
        <p:spPr>
          <a:xfrm>
            <a:off x="1370224" y="1714597"/>
            <a:ext cx="9648296" cy="4416098"/>
          </a:xfrm>
          <a:prstGeom prst="rect">
            <a:avLst/>
          </a:prstGeom>
        </p:spPr>
      </p:pic>
      <p:sp>
        <p:nvSpPr>
          <p:cNvPr id="8" name="Oval 7">
            <a:extLst>
              <a:ext uri="{FF2B5EF4-FFF2-40B4-BE49-F238E27FC236}">
                <a16:creationId xmlns:a16="http://schemas.microsoft.com/office/drawing/2014/main" id="{3EB2B0C3-B0EB-404E-A1B8-37681C62FB78}"/>
              </a:ext>
            </a:extLst>
          </p:cNvPr>
          <p:cNvSpPr/>
          <p:nvPr/>
        </p:nvSpPr>
        <p:spPr>
          <a:xfrm>
            <a:off x="3098800" y="2133600"/>
            <a:ext cx="287867" cy="2709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10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A7DBAD6-80F9-497B-A278-8816A8E95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199BD0D-57F7-49B3-B38C-0949622D4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C889B96F-2879-43CA-958A-277BCBB00D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A73C2C8-884F-499F-8303-6E5367B05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8433F32-8525-4FDA-8754-A6D6D243D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30B5A9C7-E3C9-4AF5-8048-7FE820EF90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9" name="İçerik Yer Tutucusu 58" descr="su, açık hava, bina içeren bir resim&#10;&#10;Çok yüksek güvenilirlikle oluşturulmuş açıklama">
            <a:extLst>
              <a:ext uri="{FF2B5EF4-FFF2-40B4-BE49-F238E27FC236}">
                <a16:creationId xmlns:a16="http://schemas.microsoft.com/office/drawing/2014/main" id="{F3CF173B-F95D-418C-A6A5-CA618420D3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112" r="27836" b="-1"/>
          <a:stretch/>
        </p:blipFill>
        <p:spPr>
          <a:xfrm>
            <a:off x="658821" y="1293409"/>
            <a:ext cx="2639678" cy="3383280"/>
          </a:xfrm>
          <a:prstGeom prst="rect">
            <a:avLst/>
          </a:prstGeom>
        </p:spPr>
      </p:pic>
      <p:pic>
        <p:nvPicPr>
          <p:cNvPr id="45" name="Resim 44" descr="açık hava, gök, mavi, zemin içeren bir resim&#10;&#10;Çok yüksek güvenilirlikle oluşturulmuş açıklama">
            <a:extLst>
              <a:ext uri="{FF2B5EF4-FFF2-40B4-BE49-F238E27FC236}">
                <a16:creationId xmlns:a16="http://schemas.microsoft.com/office/drawing/2014/main" id="{CB4C9EDB-BE72-45A9-905E-8529117D6A0C}"/>
              </a:ext>
            </a:extLst>
          </p:cNvPr>
          <p:cNvPicPr>
            <a:picLocks noChangeAspect="1"/>
          </p:cNvPicPr>
          <p:nvPr/>
        </p:nvPicPr>
        <p:blipFill rotWithShape="1">
          <a:blip r:embed="rId3">
            <a:extLst>
              <a:ext uri="{28A0092B-C50C-407E-A947-70E740481C1C}">
                <a14:useLocalDpi xmlns:a14="http://schemas.microsoft.com/office/drawing/2010/main" val="0"/>
              </a:ext>
            </a:extLst>
          </a:blip>
          <a:srcRect l="32478" r="23340" b="-1"/>
          <a:stretch/>
        </p:blipFill>
        <p:spPr>
          <a:xfrm>
            <a:off x="8817882" y="1293409"/>
            <a:ext cx="2657397" cy="3383280"/>
          </a:xfrm>
          <a:prstGeom prst="rect">
            <a:avLst/>
          </a:prstGeom>
        </p:spPr>
      </p:pic>
      <p:pic>
        <p:nvPicPr>
          <p:cNvPr id="47" name="Resim 46" descr="açık hava, zemin, su, kamyon içeren bir resim&#10;&#10;Çok yüksek güvenilirlikle oluşturulmuş açıklama">
            <a:extLst>
              <a:ext uri="{FF2B5EF4-FFF2-40B4-BE49-F238E27FC236}">
                <a16:creationId xmlns:a16="http://schemas.microsoft.com/office/drawing/2014/main" id="{9DFE87D7-7D0E-4DDB-9077-9AAE8B711DAC}"/>
              </a:ext>
            </a:extLst>
          </p:cNvPr>
          <p:cNvPicPr>
            <a:picLocks noChangeAspect="1"/>
          </p:cNvPicPr>
          <p:nvPr/>
        </p:nvPicPr>
        <p:blipFill rotWithShape="1">
          <a:blip r:embed="rId4">
            <a:extLst>
              <a:ext uri="{28A0092B-C50C-407E-A947-70E740481C1C}">
                <a14:useLocalDpi xmlns:a14="http://schemas.microsoft.com/office/drawing/2010/main" val="0"/>
              </a:ext>
            </a:extLst>
          </a:blip>
          <a:srcRect l="24954" r="17356" b="-1"/>
          <a:stretch/>
        </p:blipFill>
        <p:spPr>
          <a:xfrm>
            <a:off x="3378508" y="1293409"/>
            <a:ext cx="2639678" cy="3383280"/>
          </a:xfrm>
          <a:prstGeom prst="rect">
            <a:avLst/>
          </a:prstGeom>
        </p:spPr>
      </p:pic>
      <p:pic>
        <p:nvPicPr>
          <p:cNvPr id="43" name="Resim 42" descr="açık hava, su, vapur, bina içeren bir resim&#10;&#10;Çok yüksek güvenilirlikle oluşturulmuş açıklama">
            <a:extLst>
              <a:ext uri="{FF2B5EF4-FFF2-40B4-BE49-F238E27FC236}">
                <a16:creationId xmlns:a16="http://schemas.microsoft.com/office/drawing/2014/main" id="{795D70D0-2741-434C-BC34-919AFB705B15}"/>
              </a:ext>
            </a:extLst>
          </p:cNvPr>
          <p:cNvPicPr>
            <a:picLocks noChangeAspect="1"/>
          </p:cNvPicPr>
          <p:nvPr/>
        </p:nvPicPr>
        <p:blipFill rotWithShape="1">
          <a:blip r:embed="rId5">
            <a:extLst>
              <a:ext uri="{28A0092B-C50C-407E-A947-70E740481C1C}">
                <a14:useLocalDpi xmlns:a14="http://schemas.microsoft.com/office/drawing/2010/main" val="0"/>
              </a:ext>
            </a:extLst>
          </a:blip>
          <a:srcRect l="33252" r="14861" b="-4"/>
          <a:stretch/>
        </p:blipFill>
        <p:spPr>
          <a:xfrm>
            <a:off x="6098195" y="1293409"/>
            <a:ext cx="2639678" cy="3383280"/>
          </a:xfrm>
          <a:prstGeom prst="rect">
            <a:avLst/>
          </a:prstGeom>
        </p:spPr>
      </p:pic>
      <p:sp>
        <p:nvSpPr>
          <p:cNvPr id="2" name="Unvan 1">
            <a:extLst>
              <a:ext uri="{FF2B5EF4-FFF2-40B4-BE49-F238E27FC236}">
                <a16:creationId xmlns:a16="http://schemas.microsoft.com/office/drawing/2014/main" id="{15C042ED-BF8A-40DE-8445-9E23557A0D39}"/>
              </a:ext>
            </a:extLst>
          </p:cNvPr>
          <p:cNvSpPr>
            <a:spLocks noGrp="1"/>
          </p:cNvSpPr>
          <p:nvPr>
            <p:ph type="title"/>
          </p:nvPr>
        </p:nvSpPr>
        <p:spPr>
          <a:xfrm>
            <a:off x="1068787" y="5352035"/>
            <a:ext cx="9966960" cy="1325880"/>
          </a:xfrm>
        </p:spPr>
        <p:txBody>
          <a:bodyPr vert="horz" lIns="91440" tIns="45720" rIns="91440" bIns="45720" rtlCol="0" anchor="b">
            <a:normAutofit/>
          </a:bodyPr>
          <a:lstStyle/>
          <a:p>
            <a:pPr algn="ctr">
              <a:lnSpc>
                <a:spcPct val="85000"/>
              </a:lnSpc>
            </a:pPr>
            <a:r>
              <a:rPr lang="tr-TR" sz="6600" b="1" cap="all" dirty="0"/>
              <a:t>ISTANBUL</a:t>
            </a:r>
            <a:endParaRPr lang="en-US" sz="6600" b="1" cap="all" dirty="0"/>
          </a:p>
        </p:txBody>
      </p:sp>
      <p:sp>
        <p:nvSpPr>
          <p:cNvPr id="4" name="Slayt Numarası Yer Tutucusu 3">
            <a:extLst>
              <a:ext uri="{FF2B5EF4-FFF2-40B4-BE49-F238E27FC236}">
                <a16:creationId xmlns:a16="http://schemas.microsoft.com/office/drawing/2014/main" id="{4718F106-E260-4285-A872-9DB0C0FA899B}"/>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pPr>
            <a:fld id="{F7038391-33EC-492B-ADCF-4249766248CC}" type="slidenum">
              <a:rPr lang="en-US" kern="1200">
                <a:latin typeface="+mn-lt"/>
                <a:ea typeface="+mn-ea"/>
                <a:cs typeface="+mn-cs"/>
              </a:rPr>
              <a:pPr>
                <a:spcAft>
                  <a:spcPts val="600"/>
                </a:spcAft>
              </a:pPr>
              <a:t>19</a:t>
            </a:fld>
            <a:endParaRPr lang="en-US" kern="1200">
              <a:latin typeface="+mn-lt"/>
              <a:ea typeface="+mn-ea"/>
              <a:cs typeface="+mn-cs"/>
            </a:endParaRPr>
          </a:p>
        </p:txBody>
      </p:sp>
    </p:spTree>
    <p:extLst>
      <p:ext uri="{BB962C8B-B14F-4D97-AF65-F5344CB8AC3E}">
        <p14:creationId xmlns:p14="http://schemas.microsoft.com/office/powerpoint/2010/main" val="40179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E97165-9CCA-46B6-8AE7-8AA3D1B0D8AC}"/>
              </a:ext>
            </a:extLst>
          </p:cNvPr>
          <p:cNvSpPr>
            <a:spLocks noGrp="1"/>
          </p:cNvSpPr>
          <p:nvPr>
            <p:ph type="title"/>
          </p:nvPr>
        </p:nvSpPr>
        <p:spPr>
          <a:xfrm>
            <a:off x="686662" y="2568258"/>
            <a:ext cx="9875520" cy="1356360"/>
          </a:xfrm>
        </p:spPr>
        <p:txBody>
          <a:bodyPr>
            <a:normAutofit/>
          </a:bodyPr>
          <a:lstStyle/>
          <a:p>
            <a:r>
              <a:rPr lang="tr-TR" sz="4800" dirty="0" err="1"/>
              <a:t>Outline</a:t>
            </a:r>
            <a:endParaRPr lang="en-US" sz="4800" dirty="0"/>
          </a:p>
        </p:txBody>
      </p:sp>
      <p:sp>
        <p:nvSpPr>
          <p:cNvPr id="3" name="Slayt Numarası Yer Tutucusu 2">
            <a:extLst>
              <a:ext uri="{FF2B5EF4-FFF2-40B4-BE49-F238E27FC236}">
                <a16:creationId xmlns:a16="http://schemas.microsoft.com/office/drawing/2014/main" id="{F6E321B9-3A7E-426E-A8AD-EA3BBCC9D684}"/>
              </a:ext>
            </a:extLst>
          </p:cNvPr>
          <p:cNvSpPr>
            <a:spLocks noGrp="1"/>
          </p:cNvSpPr>
          <p:nvPr>
            <p:ph type="sldNum" sz="quarter" idx="12"/>
          </p:nvPr>
        </p:nvSpPr>
        <p:spPr/>
        <p:txBody>
          <a:bodyPr/>
          <a:lstStyle/>
          <a:p>
            <a:fld id="{F7038391-33EC-492B-ADCF-4249766248CC}" type="slidenum">
              <a:rPr lang="en-US" smtClean="0"/>
              <a:t>2</a:t>
            </a:fld>
            <a:endParaRPr lang="en-US"/>
          </a:p>
        </p:txBody>
      </p:sp>
      <p:sp>
        <p:nvSpPr>
          <p:cNvPr id="5" name="Dikdörtgen 4">
            <a:extLst>
              <a:ext uri="{FF2B5EF4-FFF2-40B4-BE49-F238E27FC236}">
                <a16:creationId xmlns:a16="http://schemas.microsoft.com/office/drawing/2014/main" id="{6CFC4B80-CCB4-4576-943E-EFDBACE38AE6}"/>
              </a:ext>
            </a:extLst>
          </p:cNvPr>
          <p:cNvSpPr/>
          <p:nvPr/>
        </p:nvSpPr>
        <p:spPr>
          <a:xfrm>
            <a:off x="3726617" y="498262"/>
            <a:ext cx="10784981" cy="6002412"/>
          </a:xfrm>
          <a:prstGeom prst="rect">
            <a:avLst/>
          </a:prstGeom>
        </p:spPr>
        <p:txBody>
          <a:bodyPr wrap="square">
            <a:spAutoFit/>
          </a:bodyPr>
          <a:lstStyle/>
          <a:p>
            <a:pPr marL="342900" marR="0" lvl="0" indent="-342900">
              <a:lnSpc>
                <a:spcPct val="107000"/>
              </a:lnSpc>
              <a:spcBef>
                <a:spcPts val="0"/>
              </a:spcBef>
              <a:spcAft>
                <a:spcPts val="0"/>
              </a:spcAft>
              <a:buFont typeface="Corbel" panose="020B0503020204020204" pitchFamily="34" charset="0"/>
              <a:buChar char="•"/>
              <a:tabLst>
                <a:tab pos="457200" algn="l"/>
              </a:tabLst>
            </a:pPr>
            <a:r>
              <a:rPr lang="en-US" sz="2400" dirty="0">
                <a:ea typeface="Calibri" panose="020F0502020204030204" pitchFamily="34" charset="0"/>
                <a:cs typeface="Times New Roman" panose="02020603050405020304" pitchFamily="18" charset="0"/>
              </a:rPr>
              <a:t>Motivation</a:t>
            </a:r>
          </a:p>
          <a:p>
            <a:pPr marL="342900" marR="0" lvl="0" indent="-342900">
              <a:lnSpc>
                <a:spcPct val="107000"/>
              </a:lnSpc>
              <a:spcBef>
                <a:spcPts val="0"/>
              </a:spcBef>
              <a:spcAft>
                <a:spcPts val="0"/>
              </a:spcAft>
              <a:buFont typeface="Times New Roman" panose="02020603050405020304" pitchFamily="18" charset="0"/>
              <a:buChar char="•"/>
              <a:tabLst>
                <a:tab pos="457200" algn="l"/>
              </a:tabLst>
            </a:pPr>
            <a:r>
              <a:rPr lang="en-US" sz="2400" dirty="0">
                <a:ea typeface="Calibri" panose="020F0502020204030204" pitchFamily="34" charset="0"/>
                <a:cs typeface="Times New Roman" panose="02020603050405020304" pitchFamily="18" charset="0"/>
              </a:rPr>
              <a:t>Greener Living</a:t>
            </a:r>
          </a:p>
          <a:p>
            <a:pPr marL="342900" marR="0" lvl="0" indent="-342900">
              <a:lnSpc>
                <a:spcPct val="107000"/>
              </a:lnSpc>
              <a:spcBef>
                <a:spcPts val="0"/>
              </a:spcBef>
              <a:spcAft>
                <a:spcPts val="0"/>
              </a:spcAft>
              <a:buFont typeface="Times New Roman" panose="02020603050405020304" pitchFamily="18" charset="0"/>
              <a:buChar char="•"/>
              <a:tabLst>
                <a:tab pos="457200" algn="l"/>
              </a:tabLst>
            </a:pPr>
            <a:r>
              <a:rPr lang="en-US" sz="2400" dirty="0">
                <a:ea typeface="Calibri" panose="020F0502020204030204" pitchFamily="34" charset="0"/>
                <a:cs typeface="Times New Roman" panose="02020603050405020304" pitchFamily="18" charset="0"/>
              </a:rPr>
              <a:t>Climate Change</a:t>
            </a:r>
          </a:p>
          <a:p>
            <a:pPr marL="342900" marR="0" lvl="0" indent="-342900">
              <a:lnSpc>
                <a:spcPct val="107000"/>
              </a:lnSpc>
              <a:spcBef>
                <a:spcPts val="0"/>
              </a:spcBef>
              <a:spcAft>
                <a:spcPts val="0"/>
              </a:spcAft>
              <a:buFont typeface="Times New Roman" panose="02020603050405020304" pitchFamily="18" charset="0"/>
              <a:buChar char="•"/>
              <a:tabLst>
                <a:tab pos="457200" algn="l"/>
              </a:tabLst>
            </a:pPr>
            <a:r>
              <a:rPr lang="en-US" sz="2400" dirty="0">
                <a:ea typeface="Calibri" panose="020F0502020204030204" pitchFamily="34" charset="0"/>
                <a:cs typeface="Times New Roman" panose="02020603050405020304" pitchFamily="18" charset="0"/>
              </a:rPr>
              <a:t>Turkey</a:t>
            </a:r>
          </a:p>
          <a:p>
            <a:pPr marL="742950" marR="0" lvl="1" indent="-285750">
              <a:lnSpc>
                <a:spcPct val="107000"/>
              </a:lnSpc>
              <a:spcBef>
                <a:spcPts val="0"/>
              </a:spcBef>
              <a:spcAft>
                <a:spcPts val="0"/>
              </a:spcAft>
              <a:buFont typeface="Times New Roman" panose="02020603050405020304" pitchFamily="18" charset="0"/>
              <a:buChar char="•"/>
              <a:tabLst>
                <a:tab pos="914400" algn="l"/>
              </a:tabLst>
            </a:pPr>
            <a:r>
              <a:rPr lang="en-US" sz="2400" dirty="0">
                <a:ea typeface="Calibri" panose="020F0502020204030204" pitchFamily="34" charset="0"/>
                <a:cs typeface="Times New Roman" panose="02020603050405020304" pitchFamily="18" charset="0"/>
              </a:rPr>
              <a:t>Demographic Information</a:t>
            </a:r>
          </a:p>
          <a:p>
            <a:pPr marL="742950" marR="0" lvl="1" indent="-285750">
              <a:lnSpc>
                <a:spcPct val="107000"/>
              </a:lnSpc>
              <a:spcBef>
                <a:spcPts val="0"/>
              </a:spcBef>
              <a:spcAft>
                <a:spcPts val="0"/>
              </a:spcAft>
              <a:buFont typeface="Times New Roman" panose="02020603050405020304" pitchFamily="18" charset="0"/>
              <a:buChar char="•"/>
              <a:tabLst>
                <a:tab pos="914400" algn="l"/>
              </a:tabLst>
            </a:pPr>
            <a:r>
              <a:rPr lang="en-US" sz="2400" dirty="0">
                <a:ea typeface="Calibri" panose="020F0502020204030204" pitchFamily="34" charset="0"/>
                <a:cs typeface="Times New Roman" panose="02020603050405020304" pitchFamily="18" charset="0"/>
              </a:rPr>
              <a:t>Climate Change</a:t>
            </a:r>
          </a:p>
          <a:p>
            <a:pPr marL="742950" marR="0" lvl="1" indent="-285750">
              <a:lnSpc>
                <a:spcPct val="107000"/>
              </a:lnSpc>
              <a:spcBef>
                <a:spcPts val="0"/>
              </a:spcBef>
              <a:spcAft>
                <a:spcPts val="0"/>
              </a:spcAft>
              <a:buFont typeface="Times New Roman" panose="02020603050405020304" pitchFamily="18" charset="0"/>
              <a:buChar char="•"/>
              <a:tabLst>
                <a:tab pos="914400" algn="l"/>
              </a:tabLst>
            </a:pPr>
            <a:r>
              <a:rPr lang="en-US" sz="2400" dirty="0">
                <a:ea typeface="Calibri" panose="020F0502020204030204" pitchFamily="34" charset="0"/>
                <a:cs typeface="Times New Roman" panose="02020603050405020304" pitchFamily="18" charset="0"/>
              </a:rPr>
              <a:t>GHG</a:t>
            </a:r>
          </a:p>
          <a:p>
            <a:pPr marL="742950" marR="0" lvl="1" indent="-285750">
              <a:lnSpc>
                <a:spcPct val="107000"/>
              </a:lnSpc>
              <a:spcBef>
                <a:spcPts val="0"/>
              </a:spcBef>
              <a:spcAft>
                <a:spcPts val="0"/>
              </a:spcAft>
              <a:buFont typeface="Times New Roman" panose="02020603050405020304" pitchFamily="18" charset="0"/>
              <a:buChar char="•"/>
              <a:tabLst>
                <a:tab pos="914400" algn="l"/>
              </a:tabLst>
            </a:pPr>
            <a:r>
              <a:rPr lang="en-US" sz="2400" dirty="0">
                <a:ea typeface="Calibri" panose="020F0502020204030204" pitchFamily="34" charset="0"/>
                <a:cs typeface="Times New Roman" panose="02020603050405020304" pitchFamily="18" charset="0"/>
              </a:rPr>
              <a:t>Green Buildings</a:t>
            </a:r>
          </a:p>
          <a:p>
            <a:pPr marL="742950" marR="0" lvl="1" indent="-285750">
              <a:lnSpc>
                <a:spcPct val="107000"/>
              </a:lnSpc>
              <a:spcBef>
                <a:spcPts val="0"/>
              </a:spcBef>
              <a:spcAft>
                <a:spcPts val="0"/>
              </a:spcAft>
              <a:buFont typeface="Times New Roman" panose="02020603050405020304" pitchFamily="18" charset="0"/>
              <a:buChar char="•"/>
              <a:tabLst>
                <a:tab pos="914400" algn="l"/>
              </a:tabLst>
            </a:pPr>
            <a:r>
              <a:rPr lang="en-US" sz="2400" dirty="0">
                <a:ea typeface="Calibri" panose="020F0502020204030204" pitchFamily="34" charset="0"/>
                <a:cs typeface="Times New Roman" panose="02020603050405020304" pitchFamily="18" charset="0"/>
              </a:rPr>
              <a:t>Natural Disasters</a:t>
            </a:r>
          </a:p>
          <a:p>
            <a:pPr marL="1143000" marR="0" lvl="2" indent="-228600">
              <a:lnSpc>
                <a:spcPct val="107000"/>
              </a:lnSpc>
              <a:spcBef>
                <a:spcPts val="0"/>
              </a:spcBef>
              <a:spcAft>
                <a:spcPts val="0"/>
              </a:spcAft>
              <a:buFont typeface="Times New Roman" panose="02020603050405020304" pitchFamily="18" charset="0"/>
              <a:buChar char="•"/>
              <a:tabLst>
                <a:tab pos="1371600" algn="l"/>
              </a:tabLst>
            </a:pPr>
            <a:r>
              <a:rPr lang="en-US" sz="2400" dirty="0">
                <a:ea typeface="Calibri" panose="020F0502020204030204" pitchFamily="34" charset="0"/>
                <a:cs typeface="Times New Roman" panose="02020603050405020304" pitchFamily="18" charset="0"/>
              </a:rPr>
              <a:t>Floods</a:t>
            </a:r>
          </a:p>
          <a:p>
            <a:pPr marL="1143000" marR="0" lvl="2" indent="-228600">
              <a:lnSpc>
                <a:spcPct val="107000"/>
              </a:lnSpc>
              <a:spcBef>
                <a:spcPts val="0"/>
              </a:spcBef>
              <a:spcAft>
                <a:spcPts val="0"/>
              </a:spcAft>
              <a:buFont typeface="Times New Roman" panose="02020603050405020304" pitchFamily="18" charset="0"/>
              <a:buChar char="•"/>
              <a:tabLst>
                <a:tab pos="1371600" algn="l"/>
              </a:tabLst>
            </a:pPr>
            <a:r>
              <a:rPr lang="en-US" sz="2400" dirty="0">
                <a:ea typeface="Calibri" panose="020F0502020204030204" pitchFamily="34" charset="0"/>
                <a:cs typeface="Times New Roman" panose="02020603050405020304" pitchFamily="18" charset="0"/>
              </a:rPr>
              <a:t>Drought</a:t>
            </a:r>
          </a:p>
          <a:p>
            <a:pPr marL="342900" marR="0" lvl="0" indent="-342900">
              <a:lnSpc>
                <a:spcPct val="107000"/>
              </a:lnSpc>
              <a:spcBef>
                <a:spcPts val="0"/>
              </a:spcBef>
              <a:spcAft>
                <a:spcPts val="0"/>
              </a:spcAft>
              <a:buFont typeface="Times New Roman" panose="02020603050405020304" pitchFamily="18" charset="0"/>
              <a:buChar char="•"/>
              <a:tabLst>
                <a:tab pos="457200" algn="l"/>
              </a:tabLst>
            </a:pPr>
            <a:r>
              <a:rPr lang="en-US" sz="2400" dirty="0">
                <a:ea typeface="Calibri" panose="020F0502020204030204" pitchFamily="34" charset="0"/>
                <a:cs typeface="Times New Roman" panose="02020603050405020304" pitchFamily="18" charset="0"/>
              </a:rPr>
              <a:t>Suggestions</a:t>
            </a:r>
          </a:p>
          <a:p>
            <a:pPr marL="742950" marR="0" lvl="1" indent="-285750">
              <a:lnSpc>
                <a:spcPct val="107000"/>
              </a:lnSpc>
              <a:spcBef>
                <a:spcPts val="0"/>
              </a:spcBef>
              <a:spcAft>
                <a:spcPts val="0"/>
              </a:spcAft>
              <a:buFont typeface="Times New Roman" panose="02020603050405020304" pitchFamily="18" charset="0"/>
              <a:buChar char="•"/>
              <a:tabLst>
                <a:tab pos="914400" algn="l"/>
              </a:tabLst>
            </a:pPr>
            <a:r>
              <a:rPr lang="en-US" sz="2400" dirty="0">
                <a:ea typeface="Calibri" panose="020F0502020204030204" pitchFamily="34" charset="0"/>
                <a:cs typeface="Times New Roman" panose="02020603050405020304" pitchFamily="18" charset="0"/>
              </a:rPr>
              <a:t>Municipality</a:t>
            </a:r>
          </a:p>
          <a:p>
            <a:pPr marL="742950" marR="0" lvl="1" indent="-285750">
              <a:lnSpc>
                <a:spcPct val="107000"/>
              </a:lnSpc>
              <a:spcBef>
                <a:spcPts val="0"/>
              </a:spcBef>
              <a:spcAft>
                <a:spcPts val="0"/>
              </a:spcAft>
              <a:buFont typeface="Times New Roman" panose="02020603050405020304" pitchFamily="18" charset="0"/>
              <a:buChar char="•"/>
              <a:tabLst>
                <a:tab pos="914400" algn="l"/>
              </a:tabLst>
            </a:pPr>
            <a:r>
              <a:rPr lang="en-US" sz="2400" dirty="0">
                <a:ea typeface="Calibri" panose="020F0502020204030204" pitchFamily="34" charset="0"/>
                <a:cs typeface="Times New Roman" panose="02020603050405020304" pitchFamily="18" charset="0"/>
              </a:rPr>
              <a:t>Government</a:t>
            </a:r>
            <a:endParaRPr lang="tr-TR" sz="2400" dirty="0">
              <a:ea typeface="Calibri" panose="020F0502020204030204" pitchFamily="34" charset="0"/>
              <a:cs typeface="Times New Roman" panose="02020603050405020304" pitchFamily="18" charset="0"/>
            </a:endParaRPr>
          </a:p>
          <a:p>
            <a:pPr marL="285750" indent="-285750">
              <a:lnSpc>
                <a:spcPct val="107000"/>
              </a:lnSpc>
              <a:buFont typeface="Times New Roman" panose="02020603050405020304" pitchFamily="18" charset="0"/>
              <a:buChar char="•"/>
              <a:tabLst>
                <a:tab pos="914400" algn="l"/>
              </a:tabLst>
            </a:pPr>
            <a:r>
              <a:rPr lang="en-US" sz="2400" dirty="0">
                <a:ea typeface="Calibri" panose="020F0502020204030204" pitchFamily="34" charset="0"/>
                <a:cs typeface="Times New Roman" panose="02020603050405020304" pitchFamily="18" charset="0"/>
              </a:rPr>
              <a:t>Conclusion</a:t>
            </a:r>
          </a:p>
        </p:txBody>
      </p:sp>
      <p:cxnSp>
        <p:nvCxnSpPr>
          <p:cNvPr id="7" name="Düz Bağlayıcı 6">
            <a:extLst>
              <a:ext uri="{FF2B5EF4-FFF2-40B4-BE49-F238E27FC236}">
                <a16:creationId xmlns:a16="http://schemas.microsoft.com/office/drawing/2014/main" id="{292B64C9-79F0-48EB-8550-97DD5DE77595}"/>
              </a:ext>
            </a:extLst>
          </p:cNvPr>
          <p:cNvCxnSpPr/>
          <p:nvPr/>
        </p:nvCxnSpPr>
        <p:spPr>
          <a:xfrm>
            <a:off x="3364303" y="668547"/>
            <a:ext cx="0" cy="510683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rafik 8" descr="Liste">
            <a:extLst>
              <a:ext uri="{FF2B5EF4-FFF2-40B4-BE49-F238E27FC236}">
                <a16:creationId xmlns:a16="http://schemas.microsoft.com/office/drawing/2014/main" id="{30D9ACAA-AD3D-4D1F-9AA6-8C2273D94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8385" y="285858"/>
            <a:ext cx="914400" cy="914400"/>
          </a:xfrm>
          <a:prstGeom prst="rect">
            <a:avLst/>
          </a:prstGeom>
        </p:spPr>
      </p:pic>
    </p:spTree>
    <p:extLst>
      <p:ext uri="{BB962C8B-B14F-4D97-AF65-F5344CB8AC3E}">
        <p14:creationId xmlns:p14="http://schemas.microsoft.com/office/powerpoint/2010/main" val="2482612690"/>
      </p:ext>
    </p:extLst>
  </p:cSld>
  <p:clrMapOvr>
    <a:masterClrMapping/>
  </p:clrMapOvr>
  <mc:AlternateContent xmlns:mc="http://schemas.openxmlformats.org/markup-compatibility/2006" xmlns:p14="http://schemas.microsoft.com/office/powerpoint/2010/main">
    <mc:Choice Requires="p14">
      <p:transition spd="slow" p14:dur="2000" advTm="704"/>
    </mc:Choice>
    <mc:Fallback xmlns="">
      <p:transition spd="slow" advTm="7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C1B85C-B943-4523-9BDA-7A91EABFC485}"/>
              </a:ext>
            </a:extLst>
          </p:cNvPr>
          <p:cNvSpPr>
            <a:spLocks noGrp="1"/>
          </p:cNvSpPr>
          <p:nvPr>
            <p:ph type="title"/>
          </p:nvPr>
        </p:nvSpPr>
        <p:spPr/>
        <p:txBody>
          <a:bodyPr/>
          <a:lstStyle/>
          <a:p>
            <a:r>
              <a:rPr lang="tr-TR" dirty="0"/>
              <a:t>Ankara</a:t>
            </a:r>
            <a:endParaRPr lang="en-US" dirty="0"/>
          </a:p>
        </p:txBody>
      </p:sp>
      <p:sp>
        <p:nvSpPr>
          <p:cNvPr id="4" name="Slayt Numarası Yer Tutucusu 3">
            <a:extLst>
              <a:ext uri="{FF2B5EF4-FFF2-40B4-BE49-F238E27FC236}">
                <a16:creationId xmlns:a16="http://schemas.microsoft.com/office/drawing/2014/main" id="{D8BE8237-9E84-4754-AC7D-4606A5720166}"/>
              </a:ext>
            </a:extLst>
          </p:cNvPr>
          <p:cNvSpPr>
            <a:spLocks noGrp="1"/>
          </p:cNvSpPr>
          <p:nvPr>
            <p:ph type="sldNum" sz="quarter" idx="12"/>
          </p:nvPr>
        </p:nvSpPr>
        <p:spPr/>
        <p:txBody>
          <a:bodyPr/>
          <a:lstStyle/>
          <a:p>
            <a:fld id="{F7038391-33EC-492B-ADCF-4249766248CC}" type="slidenum">
              <a:rPr lang="en-US" smtClean="0"/>
              <a:t>20</a:t>
            </a:fld>
            <a:endParaRPr lang="en-US"/>
          </a:p>
        </p:txBody>
      </p:sp>
      <p:pic>
        <p:nvPicPr>
          <p:cNvPr id="6" name="Resim 5">
            <a:extLst>
              <a:ext uri="{FF2B5EF4-FFF2-40B4-BE49-F238E27FC236}">
                <a16:creationId xmlns:a16="http://schemas.microsoft.com/office/drawing/2014/main" id="{198D5E16-63DA-4762-BE3A-F8D7B44887E6}"/>
              </a:ext>
            </a:extLst>
          </p:cNvPr>
          <p:cNvPicPr>
            <a:picLocks noChangeAspect="1"/>
          </p:cNvPicPr>
          <p:nvPr/>
        </p:nvPicPr>
        <p:blipFill>
          <a:blip r:embed="rId2"/>
          <a:stretch>
            <a:fillRect/>
          </a:stretch>
        </p:blipFill>
        <p:spPr>
          <a:xfrm>
            <a:off x="1370224" y="1714597"/>
            <a:ext cx="9648296" cy="4416098"/>
          </a:xfrm>
          <a:prstGeom prst="rect">
            <a:avLst/>
          </a:prstGeom>
        </p:spPr>
      </p:pic>
      <p:sp>
        <p:nvSpPr>
          <p:cNvPr id="7" name="Oval 6">
            <a:extLst>
              <a:ext uri="{FF2B5EF4-FFF2-40B4-BE49-F238E27FC236}">
                <a16:creationId xmlns:a16="http://schemas.microsoft.com/office/drawing/2014/main" id="{097F745A-A522-4D22-913D-F9B9431853D6}"/>
              </a:ext>
            </a:extLst>
          </p:cNvPr>
          <p:cNvSpPr/>
          <p:nvPr/>
        </p:nvSpPr>
        <p:spPr>
          <a:xfrm>
            <a:off x="4859867" y="3158066"/>
            <a:ext cx="287867" cy="2709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52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1C66B7-9644-4D9B-9A19-5FD3E30EF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A682EA3-E633-4081-9743-2D462CD5C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84C124DA-5665-462A-B4DD-5F5F338528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6B466C0-C1E9-4C07-AE23-5E9D6C4D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ACE4AF0-DA3D-4D8D-AECB-4F4AABB4C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9412F545-DC54-476A-B6F6-FDD039076E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Resim 7" descr="açık hava, ağaç, yol, araba içeren bir resim&#10;&#10;Çok yüksek güvenilirlikle oluşturulmuş açıklama">
            <a:extLst>
              <a:ext uri="{FF2B5EF4-FFF2-40B4-BE49-F238E27FC236}">
                <a16:creationId xmlns:a16="http://schemas.microsoft.com/office/drawing/2014/main" id="{029D3B10-23DB-4F4A-8234-B695FF5B0165}"/>
              </a:ext>
            </a:extLst>
          </p:cNvPr>
          <p:cNvPicPr>
            <a:picLocks noChangeAspect="1"/>
          </p:cNvPicPr>
          <p:nvPr/>
        </p:nvPicPr>
        <p:blipFill rotWithShape="1">
          <a:blip r:embed="rId2">
            <a:extLst>
              <a:ext uri="{28A0092B-C50C-407E-A947-70E740481C1C}">
                <a14:useLocalDpi xmlns:a14="http://schemas.microsoft.com/office/drawing/2010/main" val="0"/>
              </a:ext>
            </a:extLst>
          </a:blip>
          <a:srcRect l="4004" r="23514" b="4"/>
          <a:stretch/>
        </p:blipFill>
        <p:spPr>
          <a:xfrm>
            <a:off x="728471" y="741172"/>
            <a:ext cx="3470431" cy="3279644"/>
          </a:xfrm>
          <a:prstGeom prst="rect">
            <a:avLst/>
          </a:prstGeom>
        </p:spPr>
      </p:pic>
      <p:pic>
        <p:nvPicPr>
          <p:cNvPr id="6" name="İçerik Yer Tutucusu 5" descr="bina, su, vapur, açık hava içeren bir resim&#10;&#10;Çok yüksek güvenilirlikle oluşturulmuş açıklama">
            <a:extLst>
              <a:ext uri="{FF2B5EF4-FFF2-40B4-BE49-F238E27FC236}">
                <a16:creationId xmlns:a16="http://schemas.microsoft.com/office/drawing/2014/main" id="{4A11903B-032B-41B2-B939-836ECBC8447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586" r="25890" b="-1"/>
          <a:stretch/>
        </p:blipFill>
        <p:spPr>
          <a:xfrm>
            <a:off x="7993097" y="741172"/>
            <a:ext cx="3470431" cy="3279644"/>
          </a:xfrm>
          <a:prstGeom prst="rect">
            <a:avLst/>
          </a:prstGeom>
        </p:spPr>
      </p:pic>
      <p:pic>
        <p:nvPicPr>
          <p:cNvPr id="10" name="Resim 9" descr="zemin, açık hava, gök, bina içeren bir resim&#10;&#10;Çok yüksek güvenilirlikle oluşturulmuş açıklama">
            <a:extLst>
              <a:ext uri="{FF2B5EF4-FFF2-40B4-BE49-F238E27FC236}">
                <a16:creationId xmlns:a16="http://schemas.microsoft.com/office/drawing/2014/main" id="{16DF4092-EC5B-4083-A596-AA03B1F24AD4}"/>
              </a:ext>
            </a:extLst>
          </p:cNvPr>
          <p:cNvPicPr>
            <a:picLocks noChangeAspect="1"/>
          </p:cNvPicPr>
          <p:nvPr/>
        </p:nvPicPr>
        <p:blipFill rotWithShape="1">
          <a:blip r:embed="rId4">
            <a:extLst>
              <a:ext uri="{28A0092B-C50C-407E-A947-70E740481C1C}">
                <a14:useLocalDpi xmlns:a14="http://schemas.microsoft.com/office/drawing/2010/main" val="0"/>
              </a:ext>
            </a:extLst>
          </a:blip>
          <a:srcRect l="32310" r="14782" b="1"/>
          <a:stretch/>
        </p:blipFill>
        <p:spPr>
          <a:xfrm>
            <a:off x="4360784" y="741172"/>
            <a:ext cx="3470431" cy="3279644"/>
          </a:xfrm>
          <a:prstGeom prst="rect">
            <a:avLst/>
          </a:prstGeom>
        </p:spPr>
      </p:pic>
      <p:sp>
        <p:nvSpPr>
          <p:cNvPr id="2" name="Unvan 1">
            <a:extLst>
              <a:ext uri="{FF2B5EF4-FFF2-40B4-BE49-F238E27FC236}">
                <a16:creationId xmlns:a16="http://schemas.microsoft.com/office/drawing/2014/main" id="{45753953-E0D5-49A6-A9FB-75DFBD41A461}"/>
              </a:ext>
            </a:extLst>
          </p:cNvPr>
          <p:cNvSpPr>
            <a:spLocks noGrp="1"/>
          </p:cNvSpPr>
          <p:nvPr>
            <p:ph type="title"/>
          </p:nvPr>
        </p:nvSpPr>
        <p:spPr>
          <a:xfrm>
            <a:off x="1068787" y="5453888"/>
            <a:ext cx="9966960" cy="1325880"/>
          </a:xfrm>
        </p:spPr>
        <p:txBody>
          <a:bodyPr vert="horz" lIns="91440" tIns="45720" rIns="91440" bIns="45720" rtlCol="0" anchor="b">
            <a:normAutofit/>
          </a:bodyPr>
          <a:lstStyle/>
          <a:p>
            <a:pPr algn="ctr">
              <a:lnSpc>
                <a:spcPct val="85000"/>
              </a:lnSpc>
            </a:pPr>
            <a:r>
              <a:rPr lang="en-US" sz="6600" b="1" cap="all" dirty="0"/>
              <a:t>Ankara</a:t>
            </a:r>
          </a:p>
        </p:txBody>
      </p:sp>
      <p:sp>
        <p:nvSpPr>
          <p:cNvPr id="4" name="Slayt Numarası Yer Tutucusu 3">
            <a:extLst>
              <a:ext uri="{FF2B5EF4-FFF2-40B4-BE49-F238E27FC236}">
                <a16:creationId xmlns:a16="http://schemas.microsoft.com/office/drawing/2014/main" id="{D41A7D6B-F8F9-4627-B5E9-95C550A6D3C6}"/>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pPr>
            <a:fld id="{F7038391-33EC-492B-ADCF-4249766248CC}" type="slidenum">
              <a:rPr lang="en-US" kern="1200">
                <a:latin typeface="+mn-lt"/>
                <a:ea typeface="+mn-ea"/>
                <a:cs typeface="+mn-cs"/>
              </a:rPr>
              <a:pPr>
                <a:spcAft>
                  <a:spcPts val="600"/>
                </a:spcAft>
              </a:pPr>
              <a:t>21</a:t>
            </a:fld>
            <a:endParaRPr lang="en-US" kern="1200">
              <a:latin typeface="+mn-lt"/>
              <a:ea typeface="+mn-ea"/>
              <a:cs typeface="+mn-cs"/>
            </a:endParaRPr>
          </a:p>
        </p:txBody>
      </p:sp>
    </p:spTree>
    <p:extLst>
      <p:ext uri="{BB962C8B-B14F-4D97-AF65-F5344CB8AC3E}">
        <p14:creationId xmlns:p14="http://schemas.microsoft.com/office/powerpoint/2010/main" val="318962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9F44F159-5940-415F-B948-C477068086D1}"/>
              </a:ext>
            </a:extLst>
          </p:cNvPr>
          <p:cNvPicPr>
            <a:picLocks noChangeAspect="1"/>
          </p:cNvPicPr>
          <p:nvPr/>
        </p:nvPicPr>
        <p:blipFill>
          <a:blip r:embed="rId3"/>
          <a:stretch>
            <a:fillRect/>
          </a:stretch>
        </p:blipFill>
        <p:spPr>
          <a:xfrm>
            <a:off x="1370224" y="1714597"/>
            <a:ext cx="9648296" cy="4416098"/>
          </a:xfrm>
          <a:prstGeom prst="rect">
            <a:avLst/>
          </a:prstGeom>
        </p:spPr>
      </p:pic>
      <p:sp>
        <p:nvSpPr>
          <p:cNvPr id="2" name="Unvan 1">
            <a:extLst>
              <a:ext uri="{FF2B5EF4-FFF2-40B4-BE49-F238E27FC236}">
                <a16:creationId xmlns:a16="http://schemas.microsoft.com/office/drawing/2014/main" id="{0DACA447-30AB-43AF-9681-7073707E995A}"/>
              </a:ext>
            </a:extLst>
          </p:cNvPr>
          <p:cNvSpPr>
            <a:spLocks noGrp="1"/>
          </p:cNvSpPr>
          <p:nvPr>
            <p:ph type="title"/>
          </p:nvPr>
        </p:nvSpPr>
        <p:spPr>
          <a:xfrm>
            <a:off x="1160227" y="609600"/>
            <a:ext cx="9875520" cy="1356360"/>
          </a:xfrm>
        </p:spPr>
        <p:txBody>
          <a:bodyPr/>
          <a:lstStyle/>
          <a:p>
            <a:r>
              <a:rPr lang="en-US" dirty="0"/>
              <a:t>Black</a:t>
            </a:r>
            <a:r>
              <a:rPr lang="tr-TR" dirty="0"/>
              <a:t> </a:t>
            </a:r>
            <a:r>
              <a:rPr lang="en-US" dirty="0"/>
              <a:t>sea</a:t>
            </a:r>
            <a:r>
              <a:rPr lang="tr-TR" dirty="0"/>
              <a:t> </a:t>
            </a:r>
            <a:r>
              <a:rPr lang="en-US" dirty="0"/>
              <a:t>Region</a:t>
            </a:r>
          </a:p>
        </p:txBody>
      </p:sp>
      <p:sp>
        <p:nvSpPr>
          <p:cNvPr id="4" name="Slayt Numarası Yer Tutucusu 3">
            <a:extLst>
              <a:ext uri="{FF2B5EF4-FFF2-40B4-BE49-F238E27FC236}">
                <a16:creationId xmlns:a16="http://schemas.microsoft.com/office/drawing/2014/main" id="{DE0320C4-329C-476B-8096-591331AA2414}"/>
              </a:ext>
            </a:extLst>
          </p:cNvPr>
          <p:cNvSpPr>
            <a:spLocks noGrp="1"/>
          </p:cNvSpPr>
          <p:nvPr>
            <p:ph type="sldNum" sz="quarter" idx="12"/>
          </p:nvPr>
        </p:nvSpPr>
        <p:spPr/>
        <p:txBody>
          <a:bodyPr/>
          <a:lstStyle/>
          <a:p>
            <a:fld id="{F7038391-33EC-492B-ADCF-4249766248CC}" type="slidenum">
              <a:rPr lang="en-US" smtClean="0"/>
              <a:t>22</a:t>
            </a:fld>
            <a:endParaRPr lang="en-US"/>
          </a:p>
        </p:txBody>
      </p:sp>
      <p:sp>
        <p:nvSpPr>
          <p:cNvPr id="6" name="Oval 5">
            <a:extLst>
              <a:ext uri="{FF2B5EF4-FFF2-40B4-BE49-F238E27FC236}">
                <a16:creationId xmlns:a16="http://schemas.microsoft.com/office/drawing/2014/main" id="{2F16A2DB-10EF-4DAB-B36A-28913B62F64E}"/>
              </a:ext>
            </a:extLst>
          </p:cNvPr>
          <p:cNvSpPr/>
          <p:nvPr/>
        </p:nvSpPr>
        <p:spPr>
          <a:xfrm>
            <a:off x="4165600" y="1714597"/>
            <a:ext cx="5553209" cy="1394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kdörtgen 2">
            <a:extLst>
              <a:ext uri="{FF2B5EF4-FFF2-40B4-BE49-F238E27FC236}">
                <a16:creationId xmlns:a16="http://schemas.microsoft.com/office/drawing/2014/main" id="{9FC81C22-6A39-4F5B-9EEE-FA00314F1075}"/>
              </a:ext>
            </a:extLst>
          </p:cNvPr>
          <p:cNvSpPr/>
          <p:nvPr/>
        </p:nvSpPr>
        <p:spPr>
          <a:xfrm>
            <a:off x="6345588" y="1965960"/>
            <a:ext cx="1794081" cy="369332"/>
          </a:xfrm>
          <a:prstGeom prst="rect">
            <a:avLst/>
          </a:prstGeom>
        </p:spPr>
        <p:txBody>
          <a:bodyPr wrap="none">
            <a:spAutoFit/>
          </a:bodyPr>
          <a:lstStyle/>
          <a:p>
            <a:r>
              <a:rPr lang="en-US" dirty="0">
                <a:highlight>
                  <a:srgbClr val="FFFF00"/>
                </a:highlight>
              </a:rPr>
              <a:t>The wettest area</a:t>
            </a:r>
          </a:p>
        </p:txBody>
      </p:sp>
    </p:spTree>
    <p:extLst>
      <p:ext uri="{BB962C8B-B14F-4D97-AF65-F5344CB8AC3E}">
        <p14:creationId xmlns:p14="http://schemas.microsoft.com/office/powerpoint/2010/main" val="72404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 name="Rectangle 16">
            <a:extLst>
              <a:ext uri="{FF2B5EF4-FFF2-40B4-BE49-F238E27FC236}">
                <a16:creationId xmlns:a16="http://schemas.microsoft.com/office/drawing/2014/main" id="{9A7DBAD6-80F9-497B-A278-8816A8E95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8">
            <a:extLst>
              <a:ext uri="{FF2B5EF4-FFF2-40B4-BE49-F238E27FC236}">
                <a16:creationId xmlns:a16="http://schemas.microsoft.com/office/drawing/2014/main" id="{D199BD0D-57F7-49B3-B38C-0949622D4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20">
            <a:extLst>
              <a:ext uri="{FF2B5EF4-FFF2-40B4-BE49-F238E27FC236}">
                <a16:creationId xmlns:a16="http://schemas.microsoft.com/office/drawing/2014/main" id="{C889B96F-2879-43CA-958A-277BCBB00D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Rectangle 22">
            <a:extLst>
              <a:ext uri="{FF2B5EF4-FFF2-40B4-BE49-F238E27FC236}">
                <a16:creationId xmlns:a16="http://schemas.microsoft.com/office/drawing/2014/main" id="{5A73C2C8-884F-499F-8303-6E5367B05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4">
            <a:extLst>
              <a:ext uri="{FF2B5EF4-FFF2-40B4-BE49-F238E27FC236}">
                <a16:creationId xmlns:a16="http://schemas.microsoft.com/office/drawing/2014/main" id="{F8433F32-8525-4FDA-8754-A6D6D243D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26">
            <a:extLst>
              <a:ext uri="{FF2B5EF4-FFF2-40B4-BE49-F238E27FC236}">
                <a16:creationId xmlns:a16="http://schemas.microsoft.com/office/drawing/2014/main" id="{30B5A9C7-E3C9-4AF5-8048-7FE820EF90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Resim 9" descr="zemin, açık hava, ağaç, gök içeren bir resim&#10;&#10;Çok yüksek güvenilirlikle oluşturulmuş açıklama">
            <a:extLst>
              <a:ext uri="{FF2B5EF4-FFF2-40B4-BE49-F238E27FC236}">
                <a16:creationId xmlns:a16="http://schemas.microsoft.com/office/drawing/2014/main" id="{346D8445-64BC-45FC-9492-AD7A9DB1367E}"/>
              </a:ext>
            </a:extLst>
          </p:cNvPr>
          <p:cNvPicPr>
            <a:picLocks noChangeAspect="1"/>
          </p:cNvPicPr>
          <p:nvPr/>
        </p:nvPicPr>
        <p:blipFill rotWithShape="1">
          <a:blip r:embed="rId2">
            <a:extLst>
              <a:ext uri="{28A0092B-C50C-407E-A947-70E740481C1C}">
                <a14:useLocalDpi xmlns:a14="http://schemas.microsoft.com/office/drawing/2010/main" val="0"/>
              </a:ext>
            </a:extLst>
          </a:blip>
          <a:srcRect l="36137" r="23683" b="3"/>
          <a:stretch/>
        </p:blipFill>
        <p:spPr>
          <a:xfrm>
            <a:off x="761203" y="1120908"/>
            <a:ext cx="2558820" cy="3279644"/>
          </a:xfrm>
          <a:prstGeom prst="rect">
            <a:avLst/>
          </a:prstGeom>
        </p:spPr>
      </p:pic>
      <p:pic>
        <p:nvPicPr>
          <p:cNvPr id="6" name="İçerik Yer Tutucusu 5" descr="zemin, açık hava, gök, toprak içeren bir resim&#10;&#10;Çok yüksek güvenilirlikle oluşturulmuş açıklama">
            <a:extLst>
              <a:ext uri="{FF2B5EF4-FFF2-40B4-BE49-F238E27FC236}">
                <a16:creationId xmlns:a16="http://schemas.microsoft.com/office/drawing/2014/main" id="{68FD5A1B-26A9-4415-B429-D837E9903AC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244" r="31823" b="3"/>
          <a:stretch/>
        </p:blipFill>
        <p:spPr>
          <a:xfrm>
            <a:off x="8920263" y="1120908"/>
            <a:ext cx="2575996" cy="3279644"/>
          </a:xfrm>
          <a:prstGeom prst="rect">
            <a:avLst/>
          </a:prstGeom>
        </p:spPr>
      </p:pic>
      <p:pic>
        <p:nvPicPr>
          <p:cNvPr id="8" name="Resim 7" descr="açık hava, su, bina, ağaç içeren bir resim&#10;&#10;Çok yüksek güvenilirlikle oluşturulmuş açıklama">
            <a:extLst>
              <a:ext uri="{FF2B5EF4-FFF2-40B4-BE49-F238E27FC236}">
                <a16:creationId xmlns:a16="http://schemas.microsoft.com/office/drawing/2014/main" id="{128F6133-C485-4662-9C4C-9CB206BD1243}"/>
              </a:ext>
            </a:extLst>
          </p:cNvPr>
          <p:cNvPicPr>
            <a:picLocks noChangeAspect="1"/>
          </p:cNvPicPr>
          <p:nvPr/>
        </p:nvPicPr>
        <p:blipFill rotWithShape="1">
          <a:blip r:embed="rId4">
            <a:extLst>
              <a:ext uri="{28A0092B-C50C-407E-A947-70E740481C1C}">
                <a14:useLocalDpi xmlns:a14="http://schemas.microsoft.com/office/drawing/2010/main" val="0"/>
              </a:ext>
            </a:extLst>
          </a:blip>
          <a:srcRect l="18703" r="29217" b="-3"/>
          <a:stretch/>
        </p:blipFill>
        <p:spPr>
          <a:xfrm>
            <a:off x="3480890" y="1120908"/>
            <a:ext cx="2558820" cy="3279644"/>
          </a:xfrm>
          <a:prstGeom prst="rect">
            <a:avLst/>
          </a:prstGeom>
        </p:spPr>
      </p:pic>
      <p:pic>
        <p:nvPicPr>
          <p:cNvPr id="12" name="Resim 11" descr="su, gök, açık hava, nehir içeren bir resim&#10;&#10;Çok yüksek güvenilirlikle oluşturulmuş açıklama">
            <a:extLst>
              <a:ext uri="{FF2B5EF4-FFF2-40B4-BE49-F238E27FC236}">
                <a16:creationId xmlns:a16="http://schemas.microsoft.com/office/drawing/2014/main" id="{8D7F3FC5-5FCD-444E-A6A7-EF66F2D29DE0}"/>
              </a:ext>
            </a:extLst>
          </p:cNvPr>
          <p:cNvPicPr>
            <a:picLocks noChangeAspect="1"/>
          </p:cNvPicPr>
          <p:nvPr/>
        </p:nvPicPr>
        <p:blipFill rotWithShape="1">
          <a:blip r:embed="rId5">
            <a:extLst>
              <a:ext uri="{28A0092B-C50C-407E-A947-70E740481C1C}">
                <a14:useLocalDpi xmlns:a14="http://schemas.microsoft.com/office/drawing/2010/main" val="0"/>
              </a:ext>
            </a:extLst>
          </a:blip>
          <a:srcRect l="31316" r="24797" b="-1"/>
          <a:stretch/>
        </p:blipFill>
        <p:spPr>
          <a:xfrm>
            <a:off x="6200577" y="1120908"/>
            <a:ext cx="2558820" cy="3279644"/>
          </a:xfrm>
          <a:prstGeom prst="rect">
            <a:avLst/>
          </a:prstGeom>
        </p:spPr>
      </p:pic>
      <p:sp>
        <p:nvSpPr>
          <p:cNvPr id="2" name="Unvan 1">
            <a:extLst>
              <a:ext uri="{FF2B5EF4-FFF2-40B4-BE49-F238E27FC236}">
                <a16:creationId xmlns:a16="http://schemas.microsoft.com/office/drawing/2014/main" id="{5BC50F37-3A14-4C38-A5BC-DDFE1D67636C}"/>
              </a:ext>
            </a:extLst>
          </p:cNvPr>
          <p:cNvSpPr>
            <a:spLocks noGrp="1"/>
          </p:cNvSpPr>
          <p:nvPr>
            <p:ph type="title"/>
          </p:nvPr>
        </p:nvSpPr>
        <p:spPr>
          <a:xfrm>
            <a:off x="1109980" y="5400549"/>
            <a:ext cx="9966960" cy="1325880"/>
          </a:xfrm>
        </p:spPr>
        <p:txBody>
          <a:bodyPr vert="horz" lIns="91440" tIns="45720" rIns="91440" bIns="45720" rtlCol="0" anchor="b">
            <a:normAutofit/>
          </a:bodyPr>
          <a:lstStyle/>
          <a:p>
            <a:pPr algn="ctr">
              <a:lnSpc>
                <a:spcPct val="85000"/>
              </a:lnSpc>
            </a:pPr>
            <a:r>
              <a:rPr lang="en-US" sz="6600" dirty="0"/>
              <a:t>BLACK</a:t>
            </a:r>
            <a:r>
              <a:rPr lang="tr-TR" sz="6600" dirty="0"/>
              <a:t> </a:t>
            </a:r>
            <a:r>
              <a:rPr lang="en-US" sz="6600" dirty="0"/>
              <a:t>SEA</a:t>
            </a:r>
            <a:r>
              <a:rPr lang="tr-TR" sz="6600" dirty="0"/>
              <a:t> </a:t>
            </a:r>
            <a:r>
              <a:rPr lang="en-US" sz="6600" dirty="0"/>
              <a:t>REGION</a:t>
            </a:r>
            <a:endParaRPr lang="en-US" sz="6600" b="1" dirty="0"/>
          </a:p>
        </p:txBody>
      </p:sp>
      <p:sp>
        <p:nvSpPr>
          <p:cNvPr id="4" name="Slayt Numarası Yer Tutucusu 3">
            <a:extLst>
              <a:ext uri="{FF2B5EF4-FFF2-40B4-BE49-F238E27FC236}">
                <a16:creationId xmlns:a16="http://schemas.microsoft.com/office/drawing/2014/main" id="{40D1D9A7-D6FF-4726-888A-F8FBA485F69E}"/>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pPr>
            <a:fld id="{F7038391-33EC-492B-ADCF-4249766248CC}" type="slidenum">
              <a:rPr lang="en-US" kern="1200">
                <a:latin typeface="+mn-lt"/>
                <a:ea typeface="+mn-ea"/>
                <a:cs typeface="+mn-cs"/>
              </a:rPr>
              <a:pPr>
                <a:spcAft>
                  <a:spcPts val="600"/>
                </a:spcAft>
              </a:pPr>
              <a:t>23</a:t>
            </a:fld>
            <a:endParaRPr lang="en-US" kern="1200">
              <a:latin typeface="+mn-lt"/>
              <a:ea typeface="+mn-ea"/>
              <a:cs typeface="+mn-cs"/>
            </a:endParaRPr>
          </a:p>
        </p:txBody>
      </p:sp>
    </p:spTree>
    <p:extLst>
      <p:ext uri="{BB962C8B-B14F-4D97-AF65-F5344CB8AC3E}">
        <p14:creationId xmlns:p14="http://schemas.microsoft.com/office/powerpoint/2010/main" val="9830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6CA08B-E5ED-470C-B486-D603B5D2ACA2}"/>
              </a:ext>
            </a:extLst>
          </p:cNvPr>
          <p:cNvSpPr>
            <a:spLocks noGrp="1"/>
          </p:cNvSpPr>
          <p:nvPr>
            <p:ph type="title"/>
          </p:nvPr>
        </p:nvSpPr>
        <p:spPr>
          <a:xfrm>
            <a:off x="610986" y="314767"/>
            <a:ext cx="9875520" cy="1356360"/>
          </a:xfrm>
        </p:spPr>
        <p:txBody>
          <a:bodyPr/>
          <a:lstStyle/>
          <a:p>
            <a:r>
              <a:rPr lang="en-US" dirty="0"/>
              <a:t>2017 Yearly Drought Assessment</a:t>
            </a:r>
          </a:p>
        </p:txBody>
      </p:sp>
      <p:pic>
        <p:nvPicPr>
          <p:cNvPr id="6" name="İçerik Yer Tutucusu 5" descr="metin, harita içeren bir resim&#10;&#10;Çok yüksek güvenilirlikle oluşturulmuş açıklama">
            <a:extLst>
              <a:ext uri="{FF2B5EF4-FFF2-40B4-BE49-F238E27FC236}">
                <a16:creationId xmlns:a16="http://schemas.microsoft.com/office/drawing/2014/main" id="{F528AE00-34D7-4B68-8590-A82A00BF56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7863" y="1339833"/>
            <a:ext cx="8936273" cy="5203400"/>
          </a:xfrm>
        </p:spPr>
      </p:pic>
      <p:sp>
        <p:nvSpPr>
          <p:cNvPr id="4" name="Slayt Numarası Yer Tutucusu 3">
            <a:extLst>
              <a:ext uri="{FF2B5EF4-FFF2-40B4-BE49-F238E27FC236}">
                <a16:creationId xmlns:a16="http://schemas.microsoft.com/office/drawing/2014/main" id="{CA1CA7F0-280B-4973-AF2B-4D8E806C3519}"/>
              </a:ext>
            </a:extLst>
          </p:cNvPr>
          <p:cNvSpPr>
            <a:spLocks noGrp="1"/>
          </p:cNvSpPr>
          <p:nvPr>
            <p:ph type="sldNum" sz="quarter" idx="12"/>
          </p:nvPr>
        </p:nvSpPr>
        <p:spPr>
          <a:xfrm>
            <a:off x="9329530" y="6223828"/>
            <a:ext cx="1706217" cy="365125"/>
          </a:xfrm>
        </p:spPr>
        <p:txBody>
          <a:bodyPr/>
          <a:lstStyle/>
          <a:p>
            <a:fld id="{F7038391-33EC-492B-ADCF-4249766248CC}" type="slidenum">
              <a:rPr lang="en-US" smtClean="0"/>
              <a:t>24</a:t>
            </a:fld>
            <a:endParaRPr lang="en-US"/>
          </a:p>
        </p:txBody>
      </p:sp>
      <p:sp>
        <p:nvSpPr>
          <p:cNvPr id="7" name="Dikdörtgen 6">
            <a:extLst>
              <a:ext uri="{FF2B5EF4-FFF2-40B4-BE49-F238E27FC236}">
                <a16:creationId xmlns:a16="http://schemas.microsoft.com/office/drawing/2014/main" id="{7B7D8D9A-6D16-49D5-94EB-A7ADD755A89C}"/>
              </a:ext>
            </a:extLst>
          </p:cNvPr>
          <p:cNvSpPr/>
          <p:nvPr/>
        </p:nvSpPr>
        <p:spPr>
          <a:xfrm>
            <a:off x="247950" y="5942622"/>
            <a:ext cx="1706217" cy="646331"/>
          </a:xfrm>
          <a:prstGeom prst="rect">
            <a:avLst/>
          </a:prstGeom>
        </p:spPr>
        <p:txBody>
          <a:bodyPr wrap="square">
            <a:spAutoFit/>
          </a:bodyPr>
          <a:lstStyle/>
          <a:p>
            <a:r>
              <a:rPr lang="en-US" sz="900"/>
              <a:t>Ministry of Forestry And Water Management</a:t>
            </a:r>
          </a:p>
          <a:p>
            <a:r>
              <a:rPr lang="en-US" sz="900"/>
              <a:t>General Directorate of Meteorology</a:t>
            </a:r>
            <a:endParaRPr lang="en-US" sz="900" dirty="0"/>
          </a:p>
        </p:txBody>
      </p:sp>
    </p:spTree>
    <p:extLst>
      <p:ext uri="{BB962C8B-B14F-4D97-AF65-F5344CB8AC3E}">
        <p14:creationId xmlns:p14="http://schemas.microsoft.com/office/powerpoint/2010/main" val="1072007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713399-F3C5-41E3-963B-4CFF6C618D9C}"/>
              </a:ext>
            </a:extLst>
          </p:cNvPr>
          <p:cNvSpPr>
            <a:spLocks noGrp="1"/>
          </p:cNvSpPr>
          <p:nvPr>
            <p:ph type="title"/>
          </p:nvPr>
        </p:nvSpPr>
        <p:spPr/>
        <p:txBody>
          <a:bodyPr/>
          <a:lstStyle/>
          <a:p>
            <a:r>
              <a:rPr lang="en-US" dirty="0"/>
              <a:t>The Number of Droughts</a:t>
            </a:r>
            <a:r>
              <a:rPr lang="tr-TR" dirty="0"/>
              <a:t> </a:t>
            </a:r>
            <a:r>
              <a:rPr lang="en-US" dirty="0"/>
              <a:t>by Province</a:t>
            </a:r>
            <a:r>
              <a:rPr lang="tr-TR" dirty="0"/>
              <a:t>, 1964-2014</a:t>
            </a:r>
            <a:endParaRPr lang="en-US" dirty="0"/>
          </a:p>
        </p:txBody>
      </p:sp>
      <p:sp>
        <p:nvSpPr>
          <p:cNvPr id="4" name="Slayt Numarası Yer Tutucusu 3">
            <a:extLst>
              <a:ext uri="{FF2B5EF4-FFF2-40B4-BE49-F238E27FC236}">
                <a16:creationId xmlns:a16="http://schemas.microsoft.com/office/drawing/2014/main" id="{B7FC1DB4-E71B-4DF7-90F0-AC9031754814}"/>
              </a:ext>
            </a:extLst>
          </p:cNvPr>
          <p:cNvSpPr>
            <a:spLocks noGrp="1"/>
          </p:cNvSpPr>
          <p:nvPr>
            <p:ph type="sldNum" sz="quarter" idx="12"/>
          </p:nvPr>
        </p:nvSpPr>
        <p:spPr/>
        <p:txBody>
          <a:bodyPr/>
          <a:lstStyle/>
          <a:p>
            <a:fld id="{F7038391-33EC-492B-ADCF-4249766248CC}" type="slidenum">
              <a:rPr lang="en-US" smtClean="0"/>
              <a:t>25</a:t>
            </a:fld>
            <a:endParaRPr lang="en-US"/>
          </a:p>
        </p:txBody>
      </p:sp>
      <p:sp>
        <p:nvSpPr>
          <p:cNvPr id="6" name="Dikdörtgen 5">
            <a:extLst>
              <a:ext uri="{FF2B5EF4-FFF2-40B4-BE49-F238E27FC236}">
                <a16:creationId xmlns:a16="http://schemas.microsoft.com/office/drawing/2014/main" id="{898DFAE3-EB2F-48A8-A95A-3D784CD765F6}"/>
              </a:ext>
            </a:extLst>
          </p:cNvPr>
          <p:cNvSpPr/>
          <p:nvPr/>
        </p:nvSpPr>
        <p:spPr>
          <a:xfrm>
            <a:off x="183542" y="6367304"/>
            <a:ext cx="3285387" cy="246221"/>
          </a:xfrm>
          <a:prstGeom prst="rect">
            <a:avLst/>
          </a:prstGeom>
        </p:spPr>
        <p:txBody>
          <a:bodyPr wrap="square">
            <a:spAutoFit/>
          </a:bodyPr>
          <a:lstStyle/>
          <a:p>
            <a:r>
              <a:rPr lang="en-US" sz="1000" dirty="0"/>
              <a:t>Turkey Disaster Knowledge Base</a:t>
            </a:r>
          </a:p>
        </p:txBody>
      </p:sp>
      <p:graphicFrame>
        <p:nvGraphicFramePr>
          <p:cNvPr id="8" name="Grafik 7">
            <a:extLst>
              <a:ext uri="{FF2B5EF4-FFF2-40B4-BE49-F238E27FC236}">
                <a16:creationId xmlns:a16="http://schemas.microsoft.com/office/drawing/2014/main" id="{CCCA80A5-22CB-4023-B3A0-B48D755B6CE5}"/>
              </a:ext>
            </a:extLst>
          </p:cNvPr>
          <p:cNvGraphicFramePr>
            <a:graphicFrameLocks/>
          </p:cNvGraphicFramePr>
          <p:nvPr>
            <p:extLst>
              <p:ext uri="{D42A27DB-BD31-4B8C-83A1-F6EECF244321}">
                <p14:modId xmlns:p14="http://schemas.microsoft.com/office/powerpoint/2010/main" val="2622262426"/>
              </p:ext>
            </p:extLst>
          </p:nvPr>
        </p:nvGraphicFramePr>
        <p:xfrm>
          <a:off x="1509485" y="1654630"/>
          <a:ext cx="8795657" cy="4447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645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619F1E-4751-4781-8762-0DF48DEC8412}"/>
              </a:ext>
            </a:extLst>
          </p:cNvPr>
          <p:cNvSpPr>
            <a:spLocks noGrp="1"/>
          </p:cNvSpPr>
          <p:nvPr>
            <p:ph type="title"/>
          </p:nvPr>
        </p:nvSpPr>
        <p:spPr>
          <a:xfrm>
            <a:off x="626225" y="240355"/>
            <a:ext cx="9875520" cy="1356360"/>
          </a:xfrm>
        </p:spPr>
        <p:txBody>
          <a:bodyPr>
            <a:normAutofit/>
          </a:bodyPr>
          <a:lstStyle/>
          <a:p>
            <a:r>
              <a:rPr lang="en-US" dirty="0"/>
              <a:t>Yearly Drought</a:t>
            </a:r>
            <a:r>
              <a:rPr lang="tr-TR" dirty="0"/>
              <a:t>, 1964-2014</a:t>
            </a:r>
            <a:endParaRPr lang="en-US" dirty="0"/>
          </a:p>
        </p:txBody>
      </p:sp>
      <p:sp>
        <p:nvSpPr>
          <p:cNvPr id="4" name="Slayt Numarası Yer Tutucusu 3">
            <a:extLst>
              <a:ext uri="{FF2B5EF4-FFF2-40B4-BE49-F238E27FC236}">
                <a16:creationId xmlns:a16="http://schemas.microsoft.com/office/drawing/2014/main" id="{2A3B7757-A630-4E35-B70F-01F0951ADBE4}"/>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26</a:t>
            </a:fld>
            <a:endParaRPr lang="en-US"/>
          </a:p>
        </p:txBody>
      </p:sp>
      <p:sp>
        <p:nvSpPr>
          <p:cNvPr id="8" name="Dikdörtgen 7">
            <a:extLst>
              <a:ext uri="{FF2B5EF4-FFF2-40B4-BE49-F238E27FC236}">
                <a16:creationId xmlns:a16="http://schemas.microsoft.com/office/drawing/2014/main" id="{4CFACD29-D61A-4253-A910-3E509FF4DD62}"/>
              </a:ext>
            </a:extLst>
          </p:cNvPr>
          <p:cNvSpPr/>
          <p:nvPr/>
        </p:nvSpPr>
        <p:spPr>
          <a:xfrm>
            <a:off x="183542" y="6367304"/>
            <a:ext cx="3285387" cy="246221"/>
          </a:xfrm>
          <a:prstGeom prst="rect">
            <a:avLst/>
          </a:prstGeom>
        </p:spPr>
        <p:txBody>
          <a:bodyPr wrap="square">
            <a:spAutoFit/>
          </a:bodyPr>
          <a:lstStyle/>
          <a:p>
            <a:r>
              <a:rPr lang="en-US" sz="1000" dirty="0"/>
              <a:t>Turkey Disaster Knowledge Base</a:t>
            </a:r>
          </a:p>
        </p:txBody>
      </p:sp>
      <p:graphicFrame>
        <p:nvGraphicFramePr>
          <p:cNvPr id="7" name="Grafik 6">
            <a:extLst>
              <a:ext uri="{FF2B5EF4-FFF2-40B4-BE49-F238E27FC236}">
                <a16:creationId xmlns:a16="http://schemas.microsoft.com/office/drawing/2014/main" id="{FE6D6D2B-8096-493D-8E7D-D8749F22DADC}"/>
              </a:ext>
            </a:extLst>
          </p:cNvPr>
          <p:cNvGraphicFramePr>
            <a:graphicFrameLocks/>
          </p:cNvGraphicFramePr>
          <p:nvPr>
            <p:extLst>
              <p:ext uri="{D42A27DB-BD31-4B8C-83A1-F6EECF244321}">
                <p14:modId xmlns:p14="http://schemas.microsoft.com/office/powerpoint/2010/main" val="288902285"/>
              </p:ext>
            </p:extLst>
          </p:nvPr>
        </p:nvGraphicFramePr>
        <p:xfrm>
          <a:off x="897467" y="1459400"/>
          <a:ext cx="10397065" cy="4758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309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90191A2-2B01-4C3E-92EF-84691F4E9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5610" y="1860302"/>
            <a:ext cx="3135414" cy="3135414"/>
          </a:xfrm>
          <a:prstGeom prst="rect">
            <a:avLst/>
          </a:prstGeom>
        </p:spPr>
      </p:pic>
      <p:sp>
        <p:nvSpPr>
          <p:cNvPr id="2" name="Unvan 1">
            <a:extLst>
              <a:ext uri="{FF2B5EF4-FFF2-40B4-BE49-F238E27FC236}">
                <a16:creationId xmlns:a16="http://schemas.microsoft.com/office/drawing/2014/main" id="{CC4B5DB4-248F-4C21-8270-78F44F2AFEF8}"/>
              </a:ext>
            </a:extLst>
          </p:cNvPr>
          <p:cNvSpPr>
            <a:spLocks noGrp="1"/>
          </p:cNvSpPr>
          <p:nvPr>
            <p:ph type="title"/>
          </p:nvPr>
        </p:nvSpPr>
        <p:spPr>
          <a:xfrm>
            <a:off x="707064" y="609600"/>
            <a:ext cx="6993914" cy="1356360"/>
          </a:xfrm>
        </p:spPr>
        <p:txBody>
          <a:bodyPr>
            <a:normAutofit/>
          </a:bodyPr>
          <a:lstStyle/>
          <a:p>
            <a:pPr marL="45720"/>
            <a:r>
              <a:rPr lang="en-US" dirty="0"/>
              <a:t>RESEARCH QUESTIONS </a:t>
            </a:r>
            <a:endParaRPr lang="tr-TR" dirty="0"/>
          </a:p>
        </p:txBody>
      </p:sp>
      <p:sp>
        <p:nvSpPr>
          <p:cNvPr id="9" name="İçerik Yer Tutucusu 2">
            <a:extLst>
              <a:ext uri="{FF2B5EF4-FFF2-40B4-BE49-F238E27FC236}">
                <a16:creationId xmlns:a16="http://schemas.microsoft.com/office/drawing/2014/main" id="{E6F0AC39-62D2-4D28-BE90-E900B5FF1827}"/>
              </a:ext>
            </a:extLst>
          </p:cNvPr>
          <p:cNvSpPr>
            <a:spLocks noGrp="1"/>
          </p:cNvSpPr>
          <p:nvPr>
            <p:ph idx="1"/>
          </p:nvPr>
        </p:nvSpPr>
        <p:spPr>
          <a:xfrm>
            <a:off x="719506" y="3147455"/>
            <a:ext cx="7469838" cy="1744586"/>
          </a:xfrm>
        </p:spPr>
        <p:txBody>
          <a:bodyPr>
            <a:normAutofit/>
          </a:bodyPr>
          <a:lstStyle/>
          <a:p>
            <a:pPr marL="45720" indent="0">
              <a:buNone/>
            </a:pPr>
            <a:r>
              <a:rPr lang="tr-TR" sz="2400" dirty="0">
                <a:solidFill>
                  <a:schemeClr val="tx1"/>
                </a:solidFill>
              </a:rPr>
              <a:t>Q1- </a:t>
            </a:r>
            <a:r>
              <a:rPr lang="en-US" sz="2400" dirty="0">
                <a:solidFill>
                  <a:schemeClr val="tx1"/>
                </a:solidFill>
              </a:rPr>
              <a:t>How to apply green infrastructure application in Turkey as a developing country? </a:t>
            </a:r>
          </a:p>
        </p:txBody>
      </p:sp>
      <p:sp>
        <p:nvSpPr>
          <p:cNvPr id="4" name="Slayt Numarası Yer Tutucusu 3">
            <a:extLst>
              <a:ext uri="{FF2B5EF4-FFF2-40B4-BE49-F238E27FC236}">
                <a16:creationId xmlns:a16="http://schemas.microsoft.com/office/drawing/2014/main" id="{CD2D61E0-D9B6-4DFE-8EE9-0457244E2DAD}"/>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27</a:t>
            </a:fld>
            <a:endParaRPr lang="en-US"/>
          </a:p>
        </p:txBody>
      </p:sp>
    </p:spTree>
    <p:extLst>
      <p:ext uri="{BB962C8B-B14F-4D97-AF65-F5344CB8AC3E}">
        <p14:creationId xmlns:p14="http://schemas.microsoft.com/office/powerpoint/2010/main" val="3756107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DCE935E-AE27-4316-98F3-25CB934FC3C1}"/>
              </a:ext>
            </a:extLst>
          </p:cNvPr>
          <p:cNvSpPr>
            <a:spLocks noGrp="1"/>
          </p:cNvSpPr>
          <p:nvPr>
            <p:ph type="title"/>
          </p:nvPr>
        </p:nvSpPr>
        <p:spPr>
          <a:xfrm>
            <a:off x="494608" y="326968"/>
            <a:ext cx="10694324" cy="1356360"/>
          </a:xfrm>
        </p:spPr>
        <p:txBody>
          <a:bodyPr/>
          <a:lstStyle/>
          <a:p>
            <a:r>
              <a:rPr lang="en-US" dirty="0"/>
              <a:t>GREEN INFRASTRUCTURE</a:t>
            </a:r>
            <a:r>
              <a:rPr lang="tr-TR" dirty="0"/>
              <a:t> (GI)</a:t>
            </a:r>
            <a:r>
              <a:rPr lang="en-US" dirty="0"/>
              <a:t> FOR</a:t>
            </a:r>
            <a:r>
              <a:rPr lang="tr-TR" dirty="0"/>
              <a:t> </a:t>
            </a:r>
            <a:r>
              <a:rPr lang="en-US" dirty="0"/>
              <a:t>CLIMATE RESILIENCY</a:t>
            </a:r>
          </a:p>
        </p:txBody>
      </p:sp>
      <p:sp>
        <p:nvSpPr>
          <p:cNvPr id="5" name="İçerik Yer Tutucusu 4">
            <a:extLst>
              <a:ext uri="{FF2B5EF4-FFF2-40B4-BE49-F238E27FC236}">
                <a16:creationId xmlns:a16="http://schemas.microsoft.com/office/drawing/2014/main" id="{266D7C94-EE6C-4325-966F-9091DFA146BF}"/>
              </a:ext>
            </a:extLst>
          </p:cNvPr>
          <p:cNvSpPr>
            <a:spLocks noGrp="1"/>
          </p:cNvSpPr>
          <p:nvPr>
            <p:ph idx="1"/>
          </p:nvPr>
        </p:nvSpPr>
        <p:spPr>
          <a:xfrm>
            <a:off x="6096000" y="2577592"/>
            <a:ext cx="5813046" cy="2434268"/>
          </a:xfrm>
        </p:spPr>
        <p:txBody>
          <a:bodyPr>
            <a:noAutofit/>
          </a:bodyPr>
          <a:lstStyle/>
          <a:p>
            <a:pPr marL="45720" indent="0">
              <a:lnSpc>
                <a:spcPct val="100000"/>
              </a:lnSpc>
              <a:buNone/>
            </a:pPr>
            <a:r>
              <a:rPr lang="en-US" sz="2800" dirty="0">
                <a:solidFill>
                  <a:schemeClr val="tx1"/>
                </a:solidFill>
              </a:rPr>
              <a:t>Green infrastructure strategies can help communities prepare for and manage climate change impacts</a:t>
            </a:r>
            <a:r>
              <a:rPr lang="tr-TR" sz="2800" dirty="0">
                <a:solidFill>
                  <a:schemeClr val="tx1"/>
                </a:solidFill>
              </a:rPr>
              <a:t> </a:t>
            </a:r>
            <a:r>
              <a:rPr lang="en-US" sz="2800" dirty="0">
                <a:solidFill>
                  <a:schemeClr val="tx1"/>
                </a:solidFill>
              </a:rPr>
              <a:t>by using vegetation, soils, and natural processes</a:t>
            </a:r>
            <a:r>
              <a:rPr lang="tr-TR" sz="2800" dirty="0">
                <a:solidFill>
                  <a:schemeClr val="tx1"/>
                </a:solidFill>
              </a:rPr>
              <a:t>es</a:t>
            </a:r>
            <a:r>
              <a:rPr lang="en-US" sz="2800" dirty="0">
                <a:solidFill>
                  <a:schemeClr val="tx1"/>
                </a:solidFill>
              </a:rPr>
              <a:t> to manage water</a:t>
            </a:r>
            <a:r>
              <a:rPr lang="tr-TR" sz="2800" dirty="0">
                <a:solidFill>
                  <a:schemeClr val="tx1"/>
                </a:solidFill>
              </a:rPr>
              <a:t>.</a:t>
            </a:r>
            <a:endParaRPr lang="en-US" sz="2000" dirty="0">
              <a:solidFill>
                <a:schemeClr val="tx1"/>
              </a:solidFill>
            </a:endParaRPr>
          </a:p>
        </p:txBody>
      </p:sp>
      <p:sp>
        <p:nvSpPr>
          <p:cNvPr id="6" name="Dikdörtgen 5">
            <a:extLst>
              <a:ext uri="{FF2B5EF4-FFF2-40B4-BE49-F238E27FC236}">
                <a16:creationId xmlns:a16="http://schemas.microsoft.com/office/drawing/2014/main" id="{6825F483-A734-49DB-AAAE-955D474A1701}"/>
              </a:ext>
            </a:extLst>
          </p:cNvPr>
          <p:cNvSpPr/>
          <p:nvPr/>
        </p:nvSpPr>
        <p:spPr>
          <a:xfrm>
            <a:off x="171169" y="6359269"/>
            <a:ext cx="3053542" cy="276999"/>
          </a:xfrm>
          <a:prstGeom prst="rect">
            <a:avLst/>
          </a:prstGeom>
        </p:spPr>
        <p:txBody>
          <a:bodyPr wrap="square">
            <a:spAutoFit/>
          </a:bodyPr>
          <a:lstStyle/>
          <a:p>
            <a:r>
              <a:rPr lang="en-US" sz="1200" dirty="0">
                <a:solidFill>
                  <a:srgbClr val="000000"/>
                </a:solidFill>
                <a:latin typeface="Arial" panose="020B0604020202020204" pitchFamily="34" charset="0"/>
              </a:rPr>
              <a:t> EPA </a:t>
            </a:r>
            <a:r>
              <a:rPr lang="tr-TR" sz="1200" dirty="0">
                <a:solidFill>
                  <a:srgbClr val="000000"/>
                </a:solidFill>
                <a:latin typeface="Arial" panose="020B0604020202020204" pitchFamily="34" charset="0"/>
              </a:rPr>
              <a:t>Report, </a:t>
            </a:r>
            <a:r>
              <a:rPr lang="en-US" sz="1200" dirty="0">
                <a:solidFill>
                  <a:srgbClr val="000000"/>
                </a:solidFill>
                <a:latin typeface="Arial" panose="020B0604020202020204" pitchFamily="34" charset="0"/>
              </a:rPr>
              <a:t>832-R-16-004</a:t>
            </a:r>
            <a:r>
              <a:rPr lang="tr-TR" sz="1200" dirty="0">
                <a:solidFill>
                  <a:srgbClr val="000000"/>
                </a:solidFill>
                <a:latin typeface="Arial" panose="020B0604020202020204" pitchFamily="34" charset="0"/>
              </a:rPr>
              <a:t>, (2016).</a:t>
            </a:r>
            <a:r>
              <a:rPr lang="en-US" sz="1200" dirty="0">
                <a:solidFill>
                  <a:srgbClr val="000000"/>
                </a:solidFill>
                <a:latin typeface="Arial" panose="020B0604020202020204" pitchFamily="34" charset="0"/>
              </a:rPr>
              <a:t> </a:t>
            </a:r>
            <a:endParaRPr lang="en-US" sz="1200" dirty="0"/>
          </a:p>
        </p:txBody>
      </p:sp>
      <p:sp>
        <p:nvSpPr>
          <p:cNvPr id="7" name="Slayt Numarası Yer Tutucusu 6">
            <a:extLst>
              <a:ext uri="{FF2B5EF4-FFF2-40B4-BE49-F238E27FC236}">
                <a16:creationId xmlns:a16="http://schemas.microsoft.com/office/drawing/2014/main" id="{AE449342-F98E-466F-A213-B941400125C9}"/>
              </a:ext>
            </a:extLst>
          </p:cNvPr>
          <p:cNvSpPr>
            <a:spLocks noGrp="1"/>
          </p:cNvSpPr>
          <p:nvPr>
            <p:ph type="sldNum" sz="quarter" idx="12"/>
          </p:nvPr>
        </p:nvSpPr>
        <p:spPr/>
        <p:txBody>
          <a:bodyPr/>
          <a:lstStyle/>
          <a:p>
            <a:fld id="{F7038391-33EC-492B-ADCF-4249766248CC}" type="slidenum">
              <a:rPr lang="en-US" smtClean="0"/>
              <a:t>28</a:t>
            </a:fld>
            <a:endParaRPr lang="en-US"/>
          </a:p>
        </p:txBody>
      </p:sp>
      <p:pic>
        <p:nvPicPr>
          <p:cNvPr id="1026" name="Picture 2" descr="Green infrastructure ile ilgili gÃ¶rsel sonucu">
            <a:extLst>
              <a:ext uri="{FF2B5EF4-FFF2-40B4-BE49-F238E27FC236}">
                <a16:creationId xmlns:a16="http://schemas.microsoft.com/office/drawing/2014/main" id="{9FDAB1DE-76A4-45CB-898C-FAA3E01A76DB}"/>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262" t="17990" r="2235" b="2061"/>
          <a:stretch/>
        </p:blipFill>
        <p:spPr bwMode="auto">
          <a:xfrm>
            <a:off x="467628" y="1803249"/>
            <a:ext cx="5443698" cy="398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81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CC97D99-27B5-46AC-BF91-0E7A53CA7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83" y="221549"/>
            <a:ext cx="3852156" cy="6435553"/>
          </a:xfrm>
          <a:prstGeom prst="rect">
            <a:avLst/>
          </a:prstGeom>
        </p:spPr>
      </p:pic>
      <p:sp>
        <p:nvSpPr>
          <p:cNvPr id="10" name="Unvan 1">
            <a:extLst>
              <a:ext uri="{FF2B5EF4-FFF2-40B4-BE49-F238E27FC236}">
                <a16:creationId xmlns:a16="http://schemas.microsoft.com/office/drawing/2014/main" id="{E88AEE62-9E3D-4E4D-81BE-AC606CCEE5DF}"/>
              </a:ext>
            </a:extLst>
          </p:cNvPr>
          <p:cNvSpPr txBox="1">
            <a:spLocks/>
          </p:cNvSpPr>
          <p:nvPr/>
        </p:nvSpPr>
        <p:spPr>
          <a:xfrm>
            <a:off x="494608" y="326968"/>
            <a:ext cx="10694324"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US" dirty="0"/>
          </a:p>
        </p:txBody>
      </p:sp>
      <p:sp>
        <p:nvSpPr>
          <p:cNvPr id="5" name="Unvan 4">
            <a:extLst>
              <a:ext uri="{FF2B5EF4-FFF2-40B4-BE49-F238E27FC236}">
                <a16:creationId xmlns:a16="http://schemas.microsoft.com/office/drawing/2014/main" id="{739D346F-B6E1-48F4-BE8E-04DE56F80336}"/>
              </a:ext>
            </a:extLst>
          </p:cNvPr>
          <p:cNvSpPr>
            <a:spLocks noGrp="1"/>
          </p:cNvSpPr>
          <p:nvPr>
            <p:ph type="title"/>
          </p:nvPr>
        </p:nvSpPr>
        <p:spPr>
          <a:xfrm>
            <a:off x="4441783" y="609600"/>
            <a:ext cx="6693061" cy="1356360"/>
          </a:xfrm>
        </p:spPr>
        <p:txBody>
          <a:bodyPr>
            <a:normAutofit/>
          </a:bodyPr>
          <a:lstStyle/>
          <a:p>
            <a:r>
              <a:rPr lang="en-US" dirty="0"/>
              <a:t>MANAGES FLOOD RISK </a:t>
            </a:r>
          </a:p>
        </p:txBody>
      </p:sp>
      <p:sp>
        <p:nvSpPr>
          <p:cNvPr id="11" name="Content Placeholder 10">
            <a:extLst>
              <a:ext uri="{FF2B5EF4-FFF2-40B4-BE49-F238E27FC236}">
                <a16:creationId xmlns:a16="http://schemas.microsoft.com/office/drawing/2014/main" id="{E52810A6-73D1-4D3B-A7A1-6F7F09C78A86}"/>
              </a:ext>
            </a:extLst>
          </p:cNvPr>
          <p:cNvSpPr>
            <a:spLocks noGrp="1"/>
          </p:cNvSpPr>
          <p:nvPr>
            <p:ph idx="1"/>
          </p:nvPr>
        </p:nvSpPr>
        <p:spPr>
          <a:xfrm>
            <a:off x="4495871" y="1965960"/>
            <a:ext cx="6693061" cy="4038600"/>
          </a:xfrm>
        </p:spPr>
        <p:txBody>
          <a:bodyPr>
            <a:noAutofit/>
          </a:bodyPr>
          <a:lstStyle/>
          <a:p>
            <a:pPr marL="45720" indent="0">
              <a:buNone/>
            </a:pPr>
            <a:r>
              <a:rPr lang="en-US" sz="2800" dirty="0">
                <a:solidFill>
                  <a:schemeClr val="tx1"/>
                </a:solidFill>
              </a:rPr>
              <a:t>High intensity storms are expected to become more frequent and intense as global temperatures continue to rise. As a result, the risk of flooding is likely to increase dramatically.</a:t>
            </a:r>
          </a:p>
          <a:p>
            <a:pPr marL="45720" indent="0">
              <a:buNone/>
            </a:pPr>
            <a:endParaRPr lang="en-US" sz="1400" dirty="0">
              <a:solidFill>
                <a:schemeClr val="tx1"/>
              </a:solidFill>
            </a:endParaRPr>
          </a:p>
          <a:p>
            <a:pPr marL="45720" indent="0">
              <a:buNone/>
            </a:pPr>
            <a:r>
              <a:rPr lang="en-US" sz="2800" dirty="0">
                <a:solidFill>
                  <a:schemeClr val="tx1"/>
                </a:solidFill>
              </a:rPr>
              <a:t>GI can help manage both localized and riverine floods by absorbing rainfall, preventing water from overwhelming pipe networks and pooling in streets or basements. </a:t>
            </a:r>
          </a:p>
        </p:txBody>
      </p:sp>
      <p:sp>
        <p:nvSpPr>
          <p:cNvPr id="4" name="Slayt Numarası Yer Tutucusu 3">
            <a:extLst>
              <a:ext uri="{FF2B5EF4-FFF2-40B4-BE49-F238E27FC236}">
                <a16:creationId xmlns:a16="http://schemas.microsoft.com/office/drawing/2014/main" id="{ED40C0B2-8E77-4762-AE44-F2451F73EB89}"/>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29</a:t>
            </a:fld>
            <a:endParaRPr lang="en-US"/>
          </a:p>
        </p:txBody>
      </p:sp>
    </p:spTree>
    <p:extLst>
      <p:ext uri="{BB962C8B-B14F-4D97-AF65-F5344CB8AC3E}">
        <p14:creationId xmlns:p14="http://schemas.microsoft.com/office/powerpoint/2010/main" val="177789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Dişlileri Olan Kafa">
            <a:extLst>
              <a:ext uri="{FF2B5EF4-FFF2-40B4-BE49-F238E27FC236}">
                <a16:creationId xmlns:a16="http://schemas.microsoft.com/office/drawing/2014/main" id="{890191A2-2B01-4C3E-92EF-84691F4E9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6902" y="1861293"/>
            <a:ext cx="3135414" cy="3135414"/>
          </a:xfrm>
          <a:prstGeom prst="rect">
            <a:avLst/>
          </a:prstGeom>
        </p:spPr>
      </p:pic>
      <p:sp>
        <p:nvSpPr>
          <p:cNvPr id="2" name="Unvan 1">
            <a:extLst>
              <a:ext uri="{FF2B5EF4-FFF2-40B4-BE49-F238E27FC236}">
                <a16:creationId xmlns:a16="http://schemas.microsoft.com/office/drawing/2014/main" id="{CC4B5DB4-248F-4C21-8270-78F44F2AFEF8}"/>
              </a:ext>
            </a:extLst>
          </p:cNvPr>
          <p:cNvSpPr>
            <a:spLocks noGrp="1"/>
          </p:cNvSpPr>
          <p:nvPr>
            <p:ph type="title"/>
          </p:nvPr>
        </p:nvSpPr>
        <p:spPr>
          <a:xfrm>
            <a:off x="707064" y="609600"/>
            <a:ext cx="6993914" cy="1356360"/>
          </a:xfrm>
        </p:spPr>
        <p:txBody>
          <a:bodyPr>
            <a:normAutofit/>
          </a:bodyPr>
          <a:lstStyle/>
          <a:p>
            <a:pPr marL="45720"/>
            <a:r>
              <a:rPr lang="en-US" dirty="0"/>
              <a:t>RESEARCH QUESTIONS </a:t>
            </a:r>
            <a:endParaRPr lang="tr-TR" dirty="0"/>
          </a:p>
        </p:txBody>
      </p:sp>
      <p:sp>
        <p:nvSpPr>
          <p:cNvPr id="9" name="İçerik Yer Tutucusu 2">
            <a:extLst>
              <a:ext uri="{FF2B5EF4-FFF2-40B4-BE49-F238E27FC236}">
                <a16:creationId xmlns:a16="http://schemas.microsoft.com/office/drawing/2014/main" id="{E6F0AC39-62D2-4D28-BE90-E900B5FF1827}"/>
              </a:ext>
            </a:extLst>
          </p:cNvPr>
          <p:cNvSpPr>
            <a:spLocks noGrp="1"/>
          </p:cNvSpPr>
          <p:nvPr>
            <p:ph idx="1"/>
          </p:nvPr>
        </p:nvSpPr>
        <p:spPr>
          <a:xfrm>
            <a:off x="548650" y="2331720"/>
            <a:ext cx="7945762" cy="2896050"/>
          </a:xfrm>
        </p:spPr>
        <p:txBody>
          <a:bodyPr>
            <a:normAutofit/>
          </a:bodyPr>
          <a:lstStyle/>
          <a:p>
            <a:r>
              <a:rPr lang="en-US" sz="2800" dirty="0">
                <a:solidFill>
                  <a:schemeClr val="tx1"/>
                </a:solidFill>
              </a:rPr>
              <a:t>How to apply green infrastructure application in Turkey as a developing country? </a:t>
            </a:r>
            <a:endParaRPr lang="tr-TR" sz="2800" dirty="0">
              <a:solidFill>
                <a:schemeClr val="tx1"/>
              </a:solidFill>
            </a:endParaRPr>
          </a:p>
          <a:p>
            <a:endParaRPr lang="en-US" sz="2800" dirty="0">
              <a:solidFill>
                <a:schemeClr val="tx1"/>
              </a:solidFill>
            </a:endParaRPr>
          </a:p>
          <a:p>
            <a:r>
              <a:rPr lang="en-US" sz="2800" dirty="0">
                <a:solidFill>
                  <a:schemeClr val="tx1"/>
                </a:solidFill>
              </a:rPr>
              <a:t>What are the roles of Turkey’s metropolitan city managers in green infrastructure applications? </a:t>
            </a:r>
          </a:p>
        </p:txBody>
      </p:sp>
      <p:sp>
        <p:nvSpPr>
          <p:cNvPr id="4" name="Slayt Numarası Yer Tutucusu 3">
            <a:extLst>
              <a:ext uri="{FF2B5EF4-FFF2-40B4-BE49-F238E27FC236}">
                <a16:creationId xmlns:a16="http://schemas.microsoft.com/office/drawing/2014/main" id="{CD2D61E0-D9B6-4DFE-8EE9-0457244E2DAD}"/>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3</a:t>
            </a:fld>
            <a:endParaRPr lang="en-US"/>
          </a:p>
        </p:txBody>
      </p:sp>
    </p:spTree>
    <p:extLst>
      <p:ext uri="{BB962C8B-B14F-4D97-AF65-F5344CB8AC3E}">
        <p14:creationId xmlns:p14="http://schemas.microsoft.com/office/powerpoint/2010/main" val="2663176924"/>
      </p:ext>
    </p:extLst>
  </p:cSld>
  <p:clrMapOvr>
    <a:masterClrMapping/>
  </p:clrMapOvr>
  <mc:AlternateContent xmlns:mc="http://schemas.openxmlformats.org/markup-compatibility/2006" xmlns:p14="http://schemas.microsoft.com/office/powerpoint/2010/main">
    <mc:Choice Requires="p14">
      <p:transition spd="slow" p14:dur="2000" advTm="361"/>
    </mc:Choice>
    <mc:Fallback xmlns="">
      <p:transition spd="slow" advTm="36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5" name="Graphic 14" descr="gök, açık hava, zemin içeren bir resim&#10;&#10;Çok yüksek güvenilirlikle oluşturulmuş açıklama">
            <a:extLst>
              <a:ext uri="{FF2B5EF4-FFF2-40B4-BE49-F238E27FC236}">
                <a16:creationId xmlns:a16="http://schemas.microsoft.com/office/drawing/2014/main" id="{BCC97D99-27B5-46AC-BF91-0E7A53CA7649}"/>
              </a:ext>
            </a:extLst>
          </p:cNvPr>
          <p:cNvPicPr>
            <a:picLocks noChangeAspect="1"/>
          </p:cNvPicPr>
          <p:nvPr/>
        </p:nvPicPr>
        <p:blipFill rotWithShape="1">
          <a:blip r:embed="rId3">
            <a:extLst>
              <a:ext uri="{28A0092B-C50C-407E-A947-70E740481C1C}">
                <a14:useLocalDpi xmlns:a14="http://schemas.microsoft.com/office/drawing/2010/main" val="0"/>
              </a:ext>
            </a:extLst>
          </a:blip>
          <a:srcRect l="37580" r="24539" b="1"/>
          <a:stretch/>
        </p:blipFill>
        <p:spPr>
          <a:xfrm>
            <a:off x="223336" y="243840"/>
            <a:ext cx="3646837" cy="6377939"/>
          </a:xfrm>
          <a:prstGeom prst="rect">
            <a:avLst/>
          </a:prstGeom>
        </p:spPr>
      </p:pic>
      <p:sp>
        <p:nvSpPr>
          <p:cNvPr id="10" name="Unvan 1">
            <a:extLst>
              <a:ext uri="{FF2B5EF4-FFF2-40B4-BE49-F238E27FC236}">
                <a16:creationId xmlns:a16="http://schemas.microsoft.com/office/drawing/2014/main" id="{E88AEE62-9E3D-4E4D-81BE-AC606CCEE5DF}"/>
              </a:ext>
            </a:extLst>
          </p:cNvPr>
          <p:cNvSpPr txBox="1">
            <a:spLocks/>
          </p:cNvSpPr>
          <p:nvPr/>
        </p:nvSpPr>
        <p:spPr>
          <a:xfrm>
            <a:off x="494608" y="326968"/>
            <a:ext cx="10694324"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US" dirty="0"/>
          </a:p>
        </p:txBody>
      </p:sp>
      <p:sp>
        <p:nvSpPr>
          <p:cNvPr id="5" name="Unvan 4">
            <a:extLst>
              <a:ext uri="{FF2B5EF4-FFF2-40B4-BE49-F238E27FC236}">
                <a16:creationId xmlns:a16="http://schemas.microsoft.com/office/drawing/2014/main" id="{739D346F-B6E1-48F4-BE8E-04DE56F80336}"/>
              </a:ext>
            </a:extLst>
          </p:cNvPr>
          <p:cNvSpPr>
            <a:spLocks noGrp="1"/>
          </p:cNvSpPr>
          <p:nvPr>
            <p:ph type="title"/>
          </p:nvPr>
        </p:nvSpPr>
        <p:spPr>
          <a:xfrm>
            <a:off x="4441783" y="609600"/>
            <a:ext cx="6693061" cy="1356360"/>
          </a:xfrm>
        </p:spPr>
        <p:txBody>
          <a:bodyPr>
            <a:normAutofit/>
          </a:bodyPr>
          <a:lstStyle/>
          <a:p>
            <a:r>
              <a:rPr lang="en-US"/>
              <a:t>BUILDS RESILIENCY TO DROUGHT </a:t>
            </a:r>
            <a:endParaRPr lang="en-US" dirty="0"/>
          </a:p>
        </p:txBody>
      </p:sp>
      <p:sp>
        <p:nvSpPr>
          <p:cNvPr id="11" name="Content Placeholder 10">
            <a:extLst>
              <a:ext uri="{FF2B5EF4-FFF2-40B4-BE49-F238E27FC236}">
                <a16:creationId xmlns:a16="http://schemas.microsoft.com/office/drawing/2014/main" id="{E52810A6-73D1-4D3B-A7A1-6F7F09C78A86}"/>
              </a:ext>
            </a:extLst>
          </p:cNvPr>
          <p:cNvSpPr>
            <a:spLocks noGrp="1"/>
          </p:cNvSpPr>
          <p:nvPr>
            <p:ph idx="1"/>
          </p:nvPr>
        </p:nvSpPr>
        <p:spPr>
          <a:xfrm>
            <a:off x="4441783" y="2185228"/>
            <a:ext cx="6693061" cy="4038600"/>
          </a:xfrm>
        </p:spPr>
        <p:txBody>
          <a:bodyPr>
            <a:normAutofit/>
          </a:bodyPr>
          <a:lstStyle/>
          <a:p>
            <a:pPr marL="45720" indent="0">
              <a:buNone/>
            </a:pPr>
            <a:r>
              <a:rPr lang="en-US" sz="2800" dirty="0">
                <a:solidFill>
                  <a:schemeClr val="tx1"/>
                </a:solidFill>
              </a:rPr>
              <a:t>Fragile local water supplies are being stressed by decreased precipitation associated with climate change</a:t>
            </a:r>
            <a:r>
              <a:rPr lang="tr-TR" sz="2800" dirty="0">
                <a:solidFill>
                  <a:schemeClr val="tx1"/>
                </a:solidFill>
              </a:rPr>
              <a:t>.</a:t>
            </a:r>
          </a:p>
          <a:p>
            <a:pPr marL="45720" indent="0">
              <a:buNone/>
            </a:pPr>
            <a:endParaRPr lang="tr-TR" sz="1600" dirty="0">
              <a:solidFill>
                <a:schemeClr val="tx1"/>
              </a:solidFill>
            </a:endParaRPr>
          </a:p>
          <a:p>
            <a:pPr marL="45720" indent="0">
              <a:buNone/>
            </a:pPr>
            <a:r>
              <a:rPr lang="tr-TR" sz="2800" dirty="0">
                <a:solidFill>
                  <a:schemeClr val="tx1"/>
                </a:solidFill>
              </a:rPr>
              <a:t>GI </a:t>
            </a:r>
            <a:r>
              <a:rPr lang="en-US" sz="2800" dirty="0">
                <a:solidFill>
                  <a:schemeClr val="tx1"/>
                </a:solidFill>
              </a:rPr>
              <a:t>can help replenish groundwater reserves, relieving stress on local water supplies and reducing the need to import potable water</a:t>
            </a:r>
            <a:r>
              <a:rPr lang="tr-TR" sz="2800" dirty="0">
                <a:solidFill>
                  <a:schemeClr val="tx1"/>
                </a:solidFill>
              </a:rPr>
              <a:t>. </a:t>
            </a:r>
            <a:r>
              <a:rPr lang="en-US" sz="2800" dirty="0">
                <a:solidFill>
                  <a:schemeClr val="tx1"/>
                </a:solidFill>
              </a:rPr>
              <a:t>Prepare for drought by infiltrating water where it falls</a:t>
            </a:r>
            <a:r>
              <a:rPr lang="tr-TR" sz="2800" dirty="0">
                <a:solidFill>
                  <a:schemeClr val="tx1"/>
                </a:solidFill>
              </a:rPr>
              <a:t>.</a:t>
            </a:r>
            <a:endParaRPr lang="en-US" sz="2800" dirty="0">
              <a:solidFill>
                <a:schemeClr val="tx1"/>
              </a:solidFill>
            </a:endParaRPr>
          </a:p>
        </p:txBody>
      </p:sp>
      <p:sp>
        <p:nvSpPr>
          <p:cNvPr id="4" name="Slayt Numarası Yer Tutucusu 3">
            <a:extLst>
              <a:ext uri="{FF2B5EF4-FFF2-40B4-BE49-F238E27FC236}">
                <a16:creationId xmlns:a16="http://schemas.microsoft.com/office/drawing/2014/main" id="{ED40C0B2-8E77-4762-AE44-F2451F73EB89}"/>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30</a:t>
            </a:fld>
            <a:endParaRPr lang="en-US"/>
          </a:p>
        </p:txBody>
      </p:sp>
    </p:spTree>
    <p:extLst>
      <p:ext uri="{BB962C8B-B14F-4D97-AF65-F5344CB8AC3E}">
        <p14:creationId xmlns:p14="http://schemas.microsoft.com/office/powerpoint/2010/main" val="1367767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4F6E4FB0-9E79-4A03-9E53-36993991F4E8}"/>
              </a:ext>
            </a:extLst>
          </p:cNvPr>
          <p:cNvGraphicFramePr>
            <a:graphicFrameLocks noGrp="1"/>
          </p:cNvGraphicFramePr>
          <p:nvPr>
            <p:ph idx="1"/>
            <p:extLst>
              <p:ext uri="{D42A27DB-BD31-4B8C-83A1-F6EECF244321}">
                <p14:modId xmlns:p14="http://schemas.microsoft.com/office/powerpoint/2010/main" val="1758067511"/>
              </p:ext>
            </p:extLst>
          </p:nvPr>
        </p:nvGraphicFramePr>
        <p:xfrm>
          <a:off x="-345058" y="393446"/>
          <a:ext cx="12318521" cy="6071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a:extLst>
              <a:ext uri="{FF2B5EF4-FFF2-40B4-BE49-F238E27FC236}">
                <a16:creationId xmlns:a16="http://schemas.microsoft.com/office/drawing/2014/main" id="{79F96D6F-BE21-4556-AB34-BF7B6EC0DD9F}"/>
              </a:ext>
            </a:extLst>
          </p:cNvPr>
          <p:cNvSpPr>
            <a:spLocks noGrp="1"/>
          </p:cNvSpPr>
          <p:nvPr>
            <p:ph type="sldNum" sz="quarter" idx="12"/>
          </p:nvPr>
        </p:nvSpPr>
        <p:spPr/>
        <p:txBody>
          <a:bodyPr/>
          <a:lstStyle/>
          <a:p>
            <a:fld id="{F7038391-33EC-492B-ADCF-4249766248CC}" type="slidenum">
              <a:rPr lang="en-US" smtClean="0"/>
              <a:t>31</a:t>
            </a:fld>
            <a:endParaRPr lang="en-US"/>
          </a:p>
        </p:txBody>
      </p:sp>
    </p:spTree>
    <p:extLst>
      <p:ext uri="{BB962C8B-B14F-4D97-AF65-F5344CB8AC3E}">
        <p14:creationId xmlns:p14="http://schemas.microsoft.com/office/powerpoint/2010/main" val="1823840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4F6E4FB0-9E79-4A03-9E53-36993991F4E8}"/>
              </a:ext>
            </a:extLst>
          </p:cNvPr>
          <p:cNvGraphicFramePr>
            <a:graphicFrameLocks noGrp="1"/>
          </p:cNvGraphicFramePr>
          <p:nvPr>
            <p:ph idx="1"/>
            <p:extLst>
              <p:ext uri="{D42A27DB-BD31-4B8C-83A1-F6EECF244321}">
                <p14:modId xmlns:p14="http://schemas.microsoft.com/office/powerpoint/2010/main" val="537642242"/>
              </p:ext>
            </p:extLst>
          </p:nvPr>
        </p:nvGraphicFramePr>
        <p:xfrm>
          <a:off x="669985" y="269047"/>
          <a:ext cx="10852030" cy="614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ayt Numarası Yer Tutucusu 6">
            <a:extLst>
              <a:ext uri="{FF2B5EF4-FFF2-40B4-BE49-F238E27FC236}">
                <a16:creationId xmlns:a16="http://schemas.microsoft.com/office/drawing/2014/main" id="{06541A9D-8532-4929-8F8B-6FD5C64BB394}"/>
              </a:ext>
            </a:extLst>
          </p:cNvPr>
          <p:cNvSpPr>
            <a:spLocks noGrp="1"/>
          </p:cNvSpPr>
          <p:nvPr>
            <p:ph type="sldNum" sz="quarter" idx="12"/>
          </p:nvPr>
        </p:nvSpPr>
        <p:spPr/>
        <p:txBody>
          <a:bodyPr/>
          <a:lstStyle/>
          <a:p>
            <a:fld id="{F7038391-33EC-492B-ADCF-4249766248CC}" type="slidenum">
              <a:rPr lang="en-US" smtClean="0"/>
              <a:t>32</a:t>
            </a:fld>
            <a:endParaRPr lang="en-US"/>
          </a:p>
        </p:txBody>
      </p:sp>
    </p:spTree>
    <p:extLst>
      <p:ext uri="{BB962C8B-B14F-4D97-AF65-F5344CB8AC3E}">
        <p14:creationId xmlns:p14="http://schemas.microsoft.com/office/powerpoint/2010/main" val="2122076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90191A2-2B01-4C3E-92EF-84691F4E9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5610" y="1860302"/>
            <a:ext cx="3135414" cy="3135414"/>
          </a:xfrm>
          <a:prstGeom prst="rect">
            <a:avLst/>
          </a:prstGeom>
        </p:spPr>
      </p:pic>
      <p:sp>
        <p:nvSpPr>
          <p:cNvPr id="2" name="Unvan 1">
            <a:extLst>
              <a:ext uri="{FF2B5EF4-FFF2-40B4-BE49-F238E27FC236}">
                <a16:creationId xmlns:a16="http://schemas.microsoft.com/office/drawing/2014/main" id="{CC4B5DB4-248F-4C21-8270-78F44F2AFEF8}"/>
              </a:ext>
            </a:extLst>
          </p:cNvPr>
          <p:cNvSpPr>
            <a:spLocks noGrp="1"/>
          </p:cNvSpPr>
          <p:nvPr>
            <p:ph type="title"/>
          </p:nvPr>
        </p:nvSpPr>
        <p:spPr>
          <a:xfrm>
            <a:off x="707064" y="609600"/>
            <a:ext cx="6993914" cy="1356360"/>
          </a:xfrm>
        </p:spPr>
        <p:txBody>
          <a:bodyPr>
            <a:normAutofit/>
          </a:bodyPr>
          <a:lstStyle/>
          <a:p>
            <a:pPr marL="45720"/>
            <a:r>
              <a:rPr lang="en-US" dirty="0"/>
              <a:t>RESEARCH QUESTIONS </a:t>
            </a:r>
            <a:endParaRPr lang="tr-TR" dirty="0"/>
          </a:p>
        </p:txBody>
      </p:sp>
      <p:sp>
        <p:nvSpPr>
          <p:cNvPr id="9" name="İçerik Yer Tutucusu 2">
            <a:extLst>
              <a:ext uri="{FF2B5EF4-FFF2-40B4-BE49-F238E27FC236}">
                <a16:creationId xmlns:a16="http://schemas.microsoft.com/office/drawing/2014/main" id="{E6F0AC39-62D2-4D28-BE90-E900B5FF1827}"/>
              </a:ext>
            </a:extLst>
          </p:cNvPr>
          <p:cNvSpPr>
            <a:spLocks noGrp="1"/>
          </p:cNvSpPr>
          <p:nvPr>
            <p:ph idx="1"/>
          </p:nvPr>
        </p:nvSpPr>
        <p:spPr>
          <a:xfrm>
            <a:off x="707064" y="2969784"/>
            <a:ext cx="7469838" cy="1744586"/>
          </a:xfrm>
        </p:spPr>
        <p:txBody>
          <a:bodyPr>
            <a:normAutofit/>
          </a:bodyPr>
          <a:lstStyle/>
          <a:p>
            <a:pPr marL="45720" indent="0">
              <a:buNone/>
            </a:pPr>
            <a:r>
              <a:rPr lang="tr-TR" sz="2400" dirty="0">
                <a:solidFill>
                  <a:schemeClr val="tx1"/>
                </a:solidFill>
              </a:rPr>
              <a:t>Q2 - </a:t>
            </a:r>
            <a:r>
              <a:rPr lang="en-US" sz="2400" dirty="0">
                <a:solidFill>
                  <a:schemeClr val="tx1"/>
                </a:solidFill>
              </a:rPr>
              <a:t>What are the roles of Turkey’s metropolitan city managers in green infrastructure applications? </a:t>
            </a:r>
          </a:p>
        </p:txBody>
      </p:sp>
      <p:sp>
        <p:nvSpPr>
          <p:cNvPr id="4" name="Slayt Numarası Yer Tutucusu 3">
            <a:extLst>
              <a:ext uri="{FF2B5EF4-FFF2-40B4-BE49-F238E27FC236}">
                <a16:creationId xmlns:a16="http://schemas.microsoft.com/office/drawing/2014/main" id="{CD2D61E0-D9B6-4DFE-8EE9-0457244E2DAD}"/>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33</a:t>
            </a:fld>
            <a:endParaRPr lang="en-US"/>
          </a:p>
        </p:txBody>
      </p:sp>
    </p:spTree>
    <p:extLst>
      <p:ext uri="{BB962C8B-B14F-4D97-AF65-F5344CB8AC3E}">
        <p14:creationId xmlns:p14="http://schemas.microsoft.com/office/powerpoint/2010/main" val="267149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a:extLst>
              <a:ext uri="{FF2B5EF4-FFF2-40B4-BE49-F238E27FC236}">
                <a16:creationId xmlns:a16="http://schemas.microsoft.com/office/drawing/2014/main" id="{CCE9410E-5C4C-40E9-BF44-D96184D229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5610" y="1860302"/>
            <a:ext cx="3135414" cy="3135414"/>
          </a:xfrm>
          <a:prstGeom prst="rect">
            <a:avLst/>
          </a:prstGeom>
        </p:spPr>
      </p:pic>
      <p:sp>
        <p:nvSpPr>
          <p:cNvPr id="2" name="Unvan 1">
            <a:extLst>
              <a:ext uri="{FF2B5EF4-FFF2-40B4-BE49-F238E27FC236}">
                <a16:creationId xmlns:a16="http://schemas.microsoft.com/office/drawing/2014/main" id="{7A171896-3A3C-46E0-9D34-B1132742F302}"/>
              </a:ext>
            </a:extLst>
          </p:cNvPr>
          <p:cNvSpPr>
            <a:spLocks noGrp="1"/>
          </p:cNvSpPr>
          <p:nvPr>
            <p:ph type="title"/>
          </p:nvPr>
        </p:nvSpPr>
        <p:spPr>
          <a:xfrm>
            <a:off x="364102" y="220980"/>
            <a:ext cx="6993914" cy="1356360"/>
          </a:xfrm>
        </p:spPr>
        <p:txBody>
          <a:bodyPr>
            <a:normAutofit/>
          </a:bodyPr>
          <a:lstStyle/>
          <a:p>
            <a:r>
              <a:rPr lang="en-US" dirty="0"/>
              <a:t>MUN</a:t>
            </a:r>
            <a:r>
              <a:rPr lang="tr-TR" dirty="0"/>
              <a:t>I</a:t>
            </a:r>
            <a:r>
              <a:rPr lang="en-US" dirty="0"/>
              <a:t>C</a:t>
            </a:r>
            <a:r>
              <a:rPr lang="tr-TR" dirty="0"/>
              <a:t>I</a:t>
            </a:r>
            <a:r>
              <a:rPr lang="en-US" dirty="0"/>
              <a:t>PAL</a:t>
            </a:r>
            <a:r>
              <a:rPr lang="tr-TR" dirty="0"/>
              <a:t>I</a:t>
            </a:r>
            <a:r>
              <a:rPr lang="en-US" dirty="0"/>
              <a:t>TY</a:t>
            </a:r>
          </a:p>
        </p:txBody>
      </p:sp>
      <p:sp>
        <p:nvSpPr>
          <p:cNvPr id="3" name="İçerik Yer Tutucusu 2">
            <a:extLst>
              <a:ext uri="{FF2B5EF4-FFF2-40B4-BE49-F238E27FC236}">
                <a16:creationId xmlns:a16="http://schemas.microsoft.com/office/drawing/2014/main" id="{08B34E2E-BDEB-43B9-B5F3-296B03F71C58}"/>
              </a:ext>
            </a:extLst>
          </p:cNvPr>
          <p:cNvSpPr>
            <a:spLocks noGrp="1"/>
          </p:cNvSpPr>
          <p:nvPr>
            <p:ph idx="1"/>
          </p:nvPr>
        </p:nvSpPr>
        <p:spPr>
          <a:xfrm>
            <a:off x="484632" y="1476251"/>
            <a:ext cx="7700978" cy="4930139"/>
          </a:xfrm>
        </p:spPr>
        <p:txBody>
          <a:bodyPr>
            <a:noAutofit/>
          </a:bodyPr>
          <a:lstStyle/>
          <a:p>
            <a:pPr lvl="0"/>
            <a:r>
              <a:rPr lang="en-US" sz="2400" dirty="0">
                <a:solidFill>
                  <a:schemeClr val="tx1"/>
                </a:solidFill>
              </a:rPr>
              <a:t>The first step in selecting the best potential candidate locations for implementing green infrastructure improvements and solutions</a:t>
            </a:r>
          </a:p>
          <a:p>
            <a:pPr lvl="0"/>
            <a:r>
              <a:rPr lang="en-US" sz="2400" dirty="0">
                <a:solidFill>
                  <a:schemeClr val="tx1"/>
                </a:solidFill>
              </a:rPr>
              <a:t>Benchmarking and establishing bilateral cooperation with cities similar to their own conditions in the world that has already implemented green infrastructure projects like Istanbul- New York City</a:t>
            </a:r>
          </a:p>
          <a:p>
            <a:pPr lvl="0"/>
            <a:r>
              <a:rPr lang="en-US" sz="2400" dirty="0">
                <a:solidFill>
                  <a:schemeClr val="tx1"/>
                </a:solidFill>
              </a:rPr>
              <a:t>Looking at whether green infrastructure applications has a place in new projects</a:t>
            </a:r>
          </a:p>
          <a:p>
            <a:pPr lvl="0"/>
            <a:r>
              <a:rPr lang="en-US" sz="2400" dirty="0">
                <a:solidFill>
                  <a:schemeClr val="tx1"/>
                </a:solidFill>
              </a:rPr>
              <a:t>Supporting and encouraging projects that</a:t>
            </a:r>
            <a:r>
              <a:rPr lang="tr-TR" sz="2400" dirty="0">
                <a:solidFill>
                  <a:schemeClr val="tx1"/>
                </a:solidFill>
              </a:rPr>
              <a:t> has </a:t>
            </a:r>
            <a:r>
              <a:rPr lang="en-US" sz="2400" dirty="0">
                <a:solidFill>
                  <a:schemeClr val="tx1"/>
                </a:solidFill>
              </a:rPr>
              <a:t>GI applications</a:t>
            </a:r>
            <a:endParaRPr lang="en-US" sz="2400" dirty="0"/>
          </a:p>
        </p:txBody>
      </p:sp>
      <p:sp>
        <p:nvSpPr>
          <p:cNvPr id="4" name="Slayt Numarası Yer Tutucusu 3">
            <a:extLst>
              <a:ext uri="{FF2B5EF4-FFF2-40B4-BE49-F238E27FC236}">
                <a16:creationId xmlns:a16="http://schemas.microsoft.com/office/drawing/2014/main" id="{B3D6FDF5-85CD-438A-AA4D-7CFD671F5BEB}"/>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34</a:t>
            </a:fld>
            <a:endParaRPr lang="en-US"/>
          </a:p>
        </p:txBody>
      </p:sp>
    </p:spTree>
    <p:extLst>
      <p:ext uri="{BB962C8B-B14F-4D97-AF65-F5344CB8AC3E}">
        <p14:creationId xmlns:p14="http://schemas.microsoft.com/office/powerpoint/2010/main" val="141070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a:extLst>
              <a:ext uri="{FF2B5EF4-FFF2-40B4-BE49-F238E27FC236}">
                <a16:creationId xmlns:a16="http://schemas.microsoft.com/office/drawing/2014/main" id="{CCE9410E-5C4C-40E9-BF44-D96184D229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5610" y="1860302"/>
            <a:ext cx="3135414" cy="3135414"/>
          </a:xfrm>
          <a:prstGeom prst="rect">
            <a:avLst/>
          </a:prstGeom>
        </p:spPr>
      </p:pic>
      <p:sp>
        <p:nvSpPr>
          <p:cNvPr id="2" name="Unvan 1">
            <a:extLst>
              <a:ext uri="{FF2B5EF4-FFF2-40B4-BE49-F238E27FC236}">
                <a16:creationId xmlns:a16="http://schemas.microsoft.com/office/drawing/2014/main" id="{7A171896-3A3C-46E0-9D34-B1132742F302}"/>
              </a:ext>
            </a:extLst>
          </p:cNvPr>
          <p:cNvSpPr>
            <a:spLocks noGrp="1"/>
          </p:cNvSpPr>
          <p:nvPr>
            <p:ph type="title"/>
          </p:nvPr>
        </p:nvSpPr>
        <p:spPr>
          <a:xfrm>
            <a:off x="364102" y="220980"/>
            <a:ext cx="6993914" cy="1356360"/>
          </a:xfrm>
        </p:spPr>
        <p:txBody>
          <a:bodyPr>
            <a:normAutofit/>
          </a:bodyPr>
          <a:lstStyle/>
          <a:p>
            <a:r>
              <a:rPr lang="en-US" dirty="0"/>
              <a:t>MUN</a:t>
            </a:r>
            <a:r>
              <a:rPr lang="tr-TR" dirty="0"/>
              <a:t>I</a:t>
            </a:r>
            <a:r>
              <a:rPr lang="en-US" dirty="0"/>
              <a:t>C</a:t>
            </a:r>
            <a:r>
              <a:rPr lang="tr-TR" dirty="0"/>
              <a:t>I</a:t>
            </a:r>
            <a:r>
              <a:rPr lang="en-US" dirty="0"/>
              <a:t>PAL</a:t>
            </a:r>
            <a:r>
              <a:rPr lang="tr-TR" dirty="0"/>
              <a:t>I</a:t>
            </a:r>
            <a:r>
              <a:rPr lang="en-US" dirty="0"/>
              <a:t>TY</a:t>
            </a:r>
          </a:p>
        </p:txBody>
      </p:sp>
      <p:sp>
        <p:nvSpPr>
          <p:cNvPr id="3" name="İçerik Yer Tutucusu 2">
            <a:extLst>
              <a:ext uri="{FF2B5EF4-FFF2-40B4-BE49-F238E27FC236}">
                <a16:creationId xmlns:a16="http://schemas.microsoft.com/office/drawing/2014/main" id="{08B34E2E-BDEB-43B9-B5F3-296B03F71C58}"/>
              </a:ext>
            </a:extLst>
          </p:cNvPr>
          <p:cNvSpPr>
            <a:spLocks noGrp="1"/>
          </p:cNvSpPr>
          <p:nvPr>
            <p:ph idx="1"/>
          </p:nvPr>
        </p:nvSpPr>
        <p:spPr>
          <a:xfrm>
            <a:off x="484632" y="1643639"/>
            <a:ext cx="7700978" cy="4733305"/>
          </a:xfrm>
        </p:spPr>
        <p:txBody>
          <a:bodyPr>
            <a:normAutofit fontScale="47500" lnSpcReduction="20000"/>
          </a:bodyPr>
          <a:lstStyle/>
          <a:p>
            <a:pPr lvl="0">
              <a:lnSpc>
                <a:spcPct val="120000"/>
              </a:lnSpc>
            </a:pPr>
            <a:r>
              <a:rPr lang="en-US" sz="5100" dirty="0">
                <a:solidFill>
                  <a:schemeClr val="tx1"/>
                </a:solidFill>
              </a:rPr>
              <a:t>Carry out all the infrastructure works while paying attention to green infrastructure applications under the following headings in the content of climate change</a:t>
            </a:r>
            <a:endParaRPr lang="tr-TR" sz="5100" dirty="0">
              <a:solidFill>
                <a:schemeClr val="tx1"/>
              </a:solidFill>
            </a:endParaRPr>
          </a:p>
          <a:p>
            <a:pPr lvl="0">
              <a:lnSpc>
                <a:spcPct val="120000"/>
              </a:lnSpc>
            </a:pPr>
            <a:endParaRPr lang="en-US" sz="5100" dirty="0">
              <a:solidFill>
                <a:schemeClr val="tx1"/>
              </a:solidFill>
            </a:endParaRPr>
          </a:p>
          <a:p>
            <a:pPr lvl="2">
              <a:lnSpc>
                <a:spcPct val="120000"/>
              </a:lnSpc>
            </a:pPr>
            <a:r>
              <a:rPr lang="en-US" sz="4900" dirty="0">
                <a:solidFill>
                  <a:schemeClr val="tx1"/>
                </a:solidFill>
              </a:rPr>
              <a:t>Energy needed to manage water </a:t>
            </a:r>
          </a:p>
          <a:p>
            <a:pPr lvl="2">
              <a:lnSpc>
                <a:spcPct val="120000"/>
              </a:lnSpc>
            </a:pPr>
            <a:r>
              <a:rPr lang="en-US" sz="5100" dirty="0">
                <a:solidFill>
                  <a:schemeClr val="tx1"/>
                </a:solidFill>
              </a:rPr>
              <a:t>Reduces the urban heat island effect </a:t>
            </a:r>
          </a:p>
          <a:p>
            <a:pPr lvl="2">
              <a:lnSpc>
                <a:spcPct val="120000"/>
              </a:lnSpc>
            </a:pPr>
            <a:r>
              <a:rPr lang="en-US" sz="5100" dirty="0">
                <a:solidFill>
                  <a:schemeClr val="tx1"/>
                </a:solidFill>
              </a:rPr>
              <a:t>Builds resiliency to drought  </a:t>
            </a:r>
          </a:p>
          <a:p>
            <a:pPr lvl="2">
              <a:lnSpc>
                <a:spcPct val="120000"/>
              </a:lnSpc>
            </a:pPr>
            <a:r>
              <a:rPr lang="en-US" sz="5100" dirty="0">
                <a:solidFill>
                  <a:schemeClr val="tx1"/>
                </a:solidFill>
              </a:rPr>
              <a:t>Manages flood risk </a:t>
            </a:r>
          </a:p>
          <a:p>
            <a:pPr lvl="2">
              <a:lnSpc>
                <a:spcPct val="120000"/>
              </a:lnSpc>
            </a:pPr>
            <a:r>
              <a:rPr lang="en-US" sz="5100" dirty="0">
                <a:solidFill>
                  <a:schemeClr val="tx1"/>
                </a:solidFill>
              </a:rPr>
              <a:t>Lowers building energy demands </a:t>
            </a:r>
            <a:endParaRPr lang="tr-TR" sz="5100" dirty="0">
              <a:solidFill>
                <a:schemeClr val="tx1"/>
              </a:solidFill>
            </a:endParaRPr>
          </a:p>
        </p:txBody>
      </p:sp>
      <p:sp>
        <p:nvSpPr>
          <p:cNvPr id="4" name="Slayt Numarası Yer Tutucusu 3">
            <a:extLst>
              <a:ext uri="{FF2B5EF4-FFF2-40B4-BE49-F238E27FC236}">
                <a16:creationId xmlns:a16="http://schemas.microsoft.com/office/drawing/2014/main" id="{B3D6FDF5-85CD-438A-AA4D-7CFD671F5BEB}"/>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35</a:t>
            </a:fld>
            <a:endParaRPr lang="en-US"/>
          </a:p>
        </p:txBody>
      </p:sp>
    </p:spTree>
    <p:extLst>
      <p:ext uri="{BB962C8B-B14F-4D97-AF65-F5344CB8AC3E}">
        <p14:creationId xmlns:p14="http://schemas.microsoft.com/office/powerpoint/2010/main" val="118451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Banka">
            <a:extLst>
              <a:ext uri="{FF2B5EF4-FFF2-40B4-BE49-F238E27FC236}">
                <a16:creationId xmlns:a16="http://schemas.microsoft.com/office/drawing/2014/main" id="{E082B1A2-6853-4B96-83B0-28D71C87FB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5610" y="1860302"/>
            <a:ext cx="3135414" cy="3135414"/>
          </a:xfrm>
          <a:prstGeom prst="rect">
            <a:avLst/>
          </a:prstGeom>
        </p:spPr>
      </p:pic>
      <p:sp>
        <p:nvSpPr>
          <p:cNvPr id="2" name="Unvan 1">
            <a:extLst>
              <a:ext uri="{FF2B5EF4-FFF2-40B4-BE49-F238E27FC236}">
                <a16:creationId xmlns:a16="http://schemas.microsoft.com/office/drawing/2014/main" id="{358B47E3-3C72-444D-8E01-35308EF7931B}"/>
              </a:ext>
            </a:extLst>
          </p:cNvPr>
          <p:cNvSpPr>
            <a:spLocks noGrp="1"/>
          </p:cNvSpPr>
          <p:nvPr>
            <p:ph type="title"/>
          </p:nvPr>
        </p:nvSpPr>
        <p:spPr>
          <a:xfrm>
            <a:off x="707064" y="609600"/>
            <a:ext cx="6993914" cy="1356360"/>
          </a:xfrm>
        </p:spPr>
        <p:txBody>
          <a:bodyPr>
            <a:normAutofit/>
          </a:bodyPr>
          <a:lstStyle/>
          <a:p>
            <a:r>
              <a:rPr lang="tr-TR" dirty="0"/>
              <a:t>GOVERMENT</a:t>
            </a:r>
            <a:endParaRPr lang="en-US" dirty="0"/>
          </a:p>
        </p:txBody>
      </p:sp>
      <p:sp>
        <p:nvSpPr>
          <p:cNvPr id="3" name="İçerik Yer Tutucusu 2">
            <a:extLst>
              <a:ext uri="{FF2B5EF4-FFF2-40B4-BE49-F238E27FC236}">
                <a16:creationId xmlns:a16="http://schemas.microsoft.com/office/drawing/2014/main" id="{74699962-F40A-4F7D-B7F4-D3A7726B66AA}"/>
              </a:ext>
            </a:extLst>
          </p:cNvPr>
          <p:cNvSpPr>
            <a:spLocks noGrp="1"/>
          </p:cNvSpPr>
          <p:nvPr>
            <p:ph idx="1"/>
          </p:nvPr>
        </p:nvSpPr>
        <p:spPr>
          <a:xfrm>
            <a:off x="707064" y="2057400"/>
            <a:ext cx="6993914" cy="4038600"/>
          </a:xfrm>
        </p:spPr>
        <p:txBody>
          <a:bodyPr>
            <a:normAutofit/>
          </a:bodyPr>
          <a:lstStyle/>
          <a:p>
            <a:pPr lvl="0"/>
            <a:r>
              <a:rPr lang="en-US" sz="2800" dirty="0">
                <a:solidFill>
                  <a:schemeClr val="tx1"/>
                </a:solidFill>
              </a:rPr>
              <a:t>Case studies should be done with different cities of 7 different region</a:t>
            </a:r>
            <a:r>
              <a:rPr lang="tr-TR" sz="2800" dirty="0">
                <a:solidFill>
                  <a:schemeClr val="tx1"/>
                </a:solidFill>
              </a:rPr>
              <a:t> of  </a:t>
            </a:r>
            <a:r>
              <a:rPr lang="en-US" sz="2800" dirty="0">
                <a:solidFill>
                  <a:schemeClr val="tx1"/>
                </a:solidFill>
              </a:rPr>
              <a:t>Turkey. </a:t>
            </a:r>
            <a:endParaRPr lang="tr-TR" sz="2800" dirty="0">
              <a:solidFill>
                <a:schemeClr val="tx1"/>
              </a:solidFill>
            </a:endParaRPr>
          </a:p>
          <a:p>
            <a:pPr lvl="0"/>
            <a:endParaRPr lang="en-US" sz="2800" dirty="0">
              <a:solidFill>
                <a:schemeClr val="tx1"/>
              </a:solidFill>
            </a:endParaRPr>
          </a:p>
          <a:p>
            <a:pPr lvl="0"/>
            <a:r>
              <a:rPr lang="en-US" sz="2800" dirty="0">
                <a:solidFill>
                  <a:schemeClr val="tx1"/>
                </a:solidFill>
              </a:rPr>
              <a:t>The Greenspace Network should be established which is an inter-connected system of naturally-vegetated open space linking existing parkland, population centers and key natural resource areas at the regional scale.</a:t>
            </a:r>
          </a:p>
        </p:txBody>
      </p:sp>
      <p:sp>
        <p:nvSpPr>
          <p:cNvPr id="4" name="Slayt Numarası Yer Tutucusu 3">
            <a:extLst>
              <a:ext uri="{FF2B5EF4-FFF2-40B4-BE49-F238E27FC236}">
                <a16:creationId xmlns:a16="http://schemas.microsoft.com/office/drawing/2014/main" id="{E889C9F2-79BC-43EE-8C01-F9EC02BA9F3E}"/>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36</a:t>
            </a:fld>
            <a:endParaRPr lang="en-US"/>
          </a:p>
        </p:txBody>
      </p:sp>
    </p:spTree>
    <p:extLst>
      <p:ext uri="{BB962C8B-B14F-4D97-AF65-F5344CB8AC3E}">
        <p14:creationId xmlns:p14="http://schemas.microsoft.com/office/powerpoint/2010/main" val="16143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DDF966-9F03-4E16-ACA2-A0AAC49E36C4}"/>
              </a:ext>
            </a:extLst>
          </p:cNvPr>
          <p:cNvSpPr>
            <a:spLocks noGrp="1"/>
          </p:cNvSpPr>
          <p:nvPr>
            <p:ph type="title"/>
          </p:nvPr>
        </p:nvSpPr>
        <p:spPr>
          <a:xfrm>
            <a:off x="1143000" y="609600"/>
            <a:ext cx="9875520" cy="1356360"/>
          </a:xfrm>
        </p:spPr>
        <p:txBody>
          <a:bodyPr>
            <a:normAutofit/>
          </a:bodyPr>
          <a:lstStyle/>
          <a:p>
            <a:r>
              <a:rPr lang="en-US" dirty="0"/>
              <a:t>CONCLUSION</a:t>
            </a:r>
          </a:p>
        </p:txBody>
      </p:sp>
      <p:graphicFrame>
        <p:nvGraphicFramePr>
          <p:cNvPr id="13" name="İçerik Yer Tutucusu 2">
            <a:extLst>
              <a:ext uri="{FF2B5EF4-FFF2-40B4-BE49-F238E27FC236}">
                <a16:creationId xmlns:a16="http://schemas.microsoft.com/office/drawing/2014/main" id="{4747BA64-869C-4EBA-A640-C5000D8E70D4}"/>
              </a:ext>
            </a:extLst>
          </p:cNvPr>
          <p:cNvGraphicFramePr>
            <a:graphicFrameLocks noGrp="1"/>
          </p:cNvGraphicFramePr>
          <p:nvPr>
            <p:ph idx="1"/>
            <p:extLst>
              <p:ext uri="{D42A27DB-BD31-4B8C-83A1-F6EECF244321}">
                <p14:modId xmlns:p14="http://schemas.microsoft.com/office/powerpoint/2010/main" val="155236260"/>
              </p:ext>
            </p:extLst>
          </p:nvPr>
        </p:nvGraphicFramePr>
        <p:xfrm>
          <a:off x="1159668" y="196596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a:extLst>
              <a:ext uri="{FF2B5EF4-FFF2-40B4-BE49-F238E27FC236}">
                <a16:creationId xmlns:a16="http://schemas.microsoft.com/office/drawing/2014/main" id="{8C71BD20-8AA6-421E-B6B0-B1DA4A8C8B46}"/>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a:pPr>
                <a:spcAft>
                  <a:spcPts val="600"/>
                </a:spcAft>
              </a:pPr>
              <a:t>37</a:t>
            </a:fld>
            <a:endParaRPr lang="en-US"/>
          </a:p>
        </p:txBody>
      </p:sp>
    </p:spTree>
    <p:extLst>
      <p:ext uri="{BB962C8B-B14F-4D97-AF65-F5344CB8AC3E}">
        <p14:creationId xmlns:p14="http://schemas.microsoft.com/office/powerpoint/2010/main" val="175716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B61BF403-C858-4A9F-81D1-22D551BE0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DD3A5B67-3501-4951-8D6C-C3805F6576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323114"/>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3076" name="Picture 4" descr="questions and comments ile ilgili gÃ¶rsel sonucu">
            <a:extLst>
              <a:ext uri="{FF2B5EF4-FFF2-40B4-BE49-F238E27FC236}">
                <a16:creationId xmlns:a16="http://schemas.microsoft.com/office/drawing/2014/main" id="{67C3A0AE-C31E-472E-B109-EA1AB89B30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1" b="19103"/>
          <a:stretch/>
        </p:blipFill>
        <p:spPr bwMode="auto">
          <a:xfrm>
            <a:off x="3766820" y="838090"/>
            <a:ext cx="4653280" cy="2796733"/>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81ABE99F-636B-48B9-8B8A-D11BBCE40272}"/>
              </a:ext>
            </a:extLst>
          </p:cNvPr>
          <p:cNvSpPr>
            <a:spLocks noGrp="1"/>
          </p:cNvSpPr>
          <p:nvPr>
            <p:ph type="title"/>
          </p:nvPr>
        </p:nvSpPr>
        <p:spPr>
          <a:xfrm>
            <a:off x="1109980" y="3895344"/>
            <a:ext cx="9966960" cy="1490472"/>
          </a:xfrm>
        </p:spPr>
        <p:txBody>
          <a:bodyPr vert="horz" lIns="91440" tIns="45720" rIns="91440" bIns="45720" rtlCol="0" anchor="b">
            <a:normAutofit/>
          </a:bodyPr>
          <a:lstStyle/>
          <a:p>
            <a:pPr algn="ctr">
              <a:lnSpc>
                <a:spcPct val="85000"/>
              </a:lnSpc>
            </a:pPr>
            <a:r>
              <a:rPr lang="en-US" sz="6600" b="1" cap="all">
                <a:solidFill>
                  <a:srgbClr val="FFFFFF"/>
                </a:solidFill>
              </a:rPr>
              <a:t>Thank You</a:t>
            </a:r>
          </a:p>
        </p:txBody>
      </p:sp>
      <p:sp>
        <p:nvSpPr>
          <p:cNvPr id="4" name="Slayt Numarası Yer Tutucusu 3">
            <a:extLst>
              <a:ext uri="{FF2B5EF4-FFF2-40B4-BE49-F238E27FC236}">
                <a16:creationId xmlns:a16="http://schemas.microsoft.com/office/drawing/2014/main" id="{9D06D56C-1238-4E75-9406-EBDB5044D158}"/>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defTabSz="914400">
              <a:spcAft>
                <a:spcPts val="600"/>
              </a:spcAft>
            </a:pPr>
            <a:fld id="{F7038391-33EC-492B-ADCF-4249766248CC}" type="slidenum">
              <a:rPr lang="en-US">
                <a:solidFill>
                  <a:srgbClr val="FFFFFF"/>
                </a:solidFill>
              </a:rPr>
              <a:pPr defTabSz="914400">
                <a:spcAft>
                  <a:spcPts val="600"/>
                </a:spcAft>
              </a:pPr>
              <a:t>38</a:t>
            </a:fld>
            <a:endParaRPr lang="en-US" dirty="0">
              <a:solidFill>
                <a:srgbClr val="FFFFFF"/>
              </a:solidFill>
            </a:endParaRPr>
          </a:p>
        </p:txBody>
      </p:sp>
      <p:sp>
        <p:nvSpPr>
          <p:cNvPr id="5" name="Metin kutusu 4">
            <a:extLst>
              <a:ext uri="{FF2B5EF4-FFF2-40B4-BE49-F238E27FC236}">
                <a16:creationId xmlns:a16="http://schemas.microsoft.com/office/drawing/2014/main" id="{5FB63E18-0B77-45B9-83E6-A3BA74939760}"/>
              </a:ext>
            </a:extLst>
          </p:cNvPr>
          <p:cNvSpPr txBox="1"/>
          <p:nvPr/>
        </p:nvSpPr>
        <p:spPr>
          <a:xfrm>
            <a:off x="10386204" y="5721829"/>
            <a:ext cx="1242204" cy="793624"/>
          </a:xfrm>
          <a:prstGeom prst="rect">
            <a:avLst/>
          </a:prstGeom>
          <a:solidFill>
            <a:srgbClr val="A6B727"/>
          </a:solidFill>
        </p:spPr>
        <p:txBody>
          <a:bodyPr wrap="square" rtlCol="0">
            <a:spAutoFit/>
          </a:bodyPr>
          <a:lstStyle/>
          <a:p>
            <a:endParaRPr lang="en-US" dirty="0"/>
          </a:p>
        </p:txBody>
      </p:sp>
    </p:spTree>
    <p:extLst>
      <p:ext uri="{BB962C8B-B14F-4D97-AF65-F5344CB8AC3E}">
        <p14:creationId xmlns:p14="http://schemas.microsoft.com/office/powerpoint/2010/main" val="3445509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66D0C7F-9132-4270-B2CC-05F30EE0D591}"/>
              </a:ext>
            </a:extLst>
          </p:cNvPr>
          <p:cNvSpPr>
            <a:spLocks noGrp="1"/>
          </p:cNvSpPr>
          <p:nvPr>
            <p:ph type="title"/>
          </p:nvPr>
        </p:nvSpPr>
        <p:spPr/>
        <p:txBody>
          <a:bodyPr/>
          <a:lstStyle/>
          <a:p>
            <a:r>
              <a:rPr lang="tr-TR" dirty="0" err="1"/>
              <a:t>References</a:t>
            </a:r>
            <a:endParaRPr lang="en-US" dirty="0"/>
          </a:p>
        </p:txBody>
      </p:sp>
      <p:sp>
        <p:nvSpPr>
          <p:cNvPr id="3" name="İçerik Yer Tutucusu 2">
            <a:extLst>
              <a:ext uri="{FF2B5EF4-FFF2-40B4-BE49-F238E27FC236}">
                <a16:creationId xmlns:a16="http://schemas.microsoft.com/office/drawing/2014/main" id="{8D8C89A5-9CBE-4B62-BD5F-EB67C35B5A4B}"/>
              </a:ext>
            </a:extLst>
          </p:cNvPr>
          <p:cNvSpPr>
            <a:spLocks noGrp="1"/>
          </p:cNvSpPr>
          <p:nvPr>
            <p:ph idx="1"/>
          </p:nvPr>
        </p:nvSpPr>
        <p:spPr/>
        <p:txBody>
          <a:bodyPr/>
          <a:lstStyle/>
          <a:p>
            <a:endParaRPr lang="en-US" dirty="0"/>
          </a:p>
        </p:txBody>
      </p:sp>
      <p:sp>
        <p:nvSpPr>
          <p:cNvPr id="4" name="Slayt Numarası Yer Tutucusu 3">
            <a:extLst>
              <a:ext uri="{FF2B5EF4-FFF2-40B4-BE49-F238E27FC236}">
                <a16:creationId xmlns:a16="http://schemas.microsoft.com/office/drawing/2014/main" id="{07A17813-AE9B-407D-AECA-E9521B424D7E}"/>
              </a:ext>
            </a:extLst>
          </p:cNvPr>
          <p:cNvSpPr>
            <a:spLocks noGrp="1"/>
          </p:cNvSpPr>
          <p:nvPr>
            <p:ph type="sldNum" sz="quarter" idx="12"/>
          </p:nvPr>
        </p:nvSpPr>
        <p:spPr/>
        <p:txBody>
          <a:bodyPr/>
          <a:lstStyle/>
          <a:p>
            <a:fld id="{F7038391-33EC-492B-ADCF-4249766248CC}" type="slidenum">
              <a:rPr lang="en-US" smtClean="0"/>
              <a:t>39</a:t>
            </a:fld>
            <a:endParaRPr lang="en-US"/>
          </a:p>
        </p:txBody>
      </p:sp>
    </p:spTree>
    <p:extLst>
      <p:ext uri="{BB962C8B-B14F-4D97-AF65-F5344CB8AC3E}">
        <p14:creationId xmlns:p14="http://schemas.microsoft.com/office/powerpoint/2010/main" val="177918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9F79F83-2084-4965-8D1F-F16C8F4A4CEF}"/>
              </a:ext>
            </a:extLst>
          </p:cNvPr>
          <p:cNvSpPr>
            <a:spLocks noGrp="1"/>
          </p:cNvSpPr>
          <p:nvPr>
            <p:ph type="title"/>
          </p:nvPr>
        </p:nvSpPr>
        <p:spPr>
          <a:xfrm>
            <a:off x="1143000" y="609600"/>
            <a:ext cx="9875520" cy="1356360"/>
          </a:xfrm>
        </p:spPr>
        <p:txBody>
          <a:bodyPr>
            <a:normAutofit/>
          </a:bodyPr>
          <a:lstStyle/>
          <a:p>
            <a:r>
              <a:rPr lang="en-US" dirty="0"/>
              <a:t>CONTRIBUTION</a:t>
            </a:r>
          </a:p>
        </p:txBody>
      </p:sp>
      <p:graphicFrame>
        <p:nvGraphicFramePr>
          <p:cNvPr id="6" name="İçerik Yer Tutucusu 2">
            <a:extLst>
              <a:ext uri="{FF2B5EF4-FFF2-40B4-BE49-F238E27FC236}">
                <a16:creationId xmlns:a16="http://schemas.microsoft.com/office/drawing/2014/main" id="{44BD64D4-9FC9-4B52-9002-62EF3AF9E371}"/>
              </a:ext>
            </a:extLst>
          </p:cNvPr>
          <p:cNvGraphicFramePr>
            <a:graphicFrameLocks noGrp="1"/>
          </p:cNvGraphicFramePr>
          <p:nvPr>
            <p:ph idx="1"/>
            <p:extLst>
              <p:ext uri="{D42A27DB-BD31-4B8C-83A1-F6EECF244321}">
                <p14:modId xmlns:p14="http://schemas.microsoft.com/office/powerpoint/2010/main" val="2889694549"/>
              </p:ext>
            </p:extLst>
          </p:nvPr>
        </p:nvGraphicFramePr>
        <p:xfrm>
          <a:off x="621102" y="1690777"/>
          <a:ext cx="10783019" cy="4692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a:extLst>
              <a:ext uri="{FF2B5EF4-FFF2-40B4-BE49-F238E27FC236}">
                <a16:creationId xmlns:a16="http://schemas.microsoft.com/office/drawing/2014/main" id="{9CFEE1B8-0A0D-4A48-A884-B898EE4FEF14}"/>
              </a:ext>
            </a:extLst>
          </p:cNvPr>
          <p:cNvSpPr>
            <a:spLocks noGrp="1"/>
          </p:cNvSpPr>
          <p:nvPr>
            <p:ph type="sldNum" sz="quarter" idx="12"/>
          </p:nvPr>
        </p:nvSpPr>
        <p:spPr>
          <a:xfrm>
            <a:off x="9329530" y="6223828"/>
            <a:ext cx="1706217" cy="365125"/>
          </a:xfrm>
        </p:spPr>
        <p:txBody>
          <a:bodyPr>
            <a:normAutofit/>
          </a:bodyPr>
          <a:lstStyle/>
          <a:p>
            <a:pPr>
              <a:spcAft>
                <a:spcPts val="600"/>
              </a:spcAft>
            </a:pPr>
            <a:fld id="{F7038391-33EC-492B-ADCF-4249766248CC}" type="slidenum">
              <a:rPr lang="en-US" smtClean="0"/>
              <a:pPr>
                <a:spcAft>
                  <a:spcPts val="600"/>
                </a:spcAft>
              </a:pPr>
              <a:t>4</a:t>
            </a:fld>
            <a:endParaRPr lang="en-US"/>
          </a:p>
        </p:txBody>
      </p:sp>
    </p:spTree>
    <p:extLst>
      <p:ext uri="{BB962C8B-B14F-4D97-AF65-F5344CB8AC3E}">
        <p14:creationId xmlns:p14="http://schemas.microsoft.com/office/powerpoint/2010/main" val="270139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C1E950-12DF-4BBD-8144-C567992C388C}"/>
              </a:ext>
            </a:extLst>
          </p:cNvPr>
          <p:cNvSpPr>
            <a:spLocks noGrp="1"/>
          </p:cNvSpPr>
          <p:nvPr>
            <p:ph type="title"/>
          </p:nvPr>
        </p:nvSpPr>
        <p:spPr/>
        <p:txBody>
          <a:bodyPr/>
          <a:lstStyle/>
          <a:p>
            <a:r>
              <a:rPr lang="tr-TR" dirty="0"/>
              <a:t>GREENER LIVING	</a:t>
            </a:r>
            <a:endParaRPr lang="en-US" dirty="0"/>
          </a:p>
        </p:txBody>
      </p:sp>
      <p:sp>
        <p:nvSpPr>
          <p:cNvPr id="4" name="Slayt Numarası Yer Tutucusu 3">
            <a:extLst>
              <a:ext uri="{FF2B5EF4-FFF2-40B4-BE49-F238E27FC236}">
                <a16:creationId xmlns:a16="http://schemas.microsoft.com/office/drawing/2014/main" id="{73815DD5-9A3E-4C4B-9C81-54807C3764F6}"/>
              </a:ext>
            </a:extLst>
          </p:cNvPr>
          <p:cNvSpPr>
            <a:spLocks noGrp="1"/>
          </p:cNvSpPr>
          <p:nvPr>
            <p:ph type="sldNum" sz="quarter" idx="12"/>
          </p:nvPr>
        </p:nvSpPr>
        <p:spPr/>
        <p:txBody>
          <a:bodyPr/>
          <a:lstStyle/>
          <a:p>
            <a:fld id="{F7038391-33EC-492B-ADCF-4249766248CC}" type="slidenum">
              <a:rPr lang="en-US" smtClean="0"/>
              <a:t>5</a:t>
            </a:fld>
            <a:endParaRPr lang="en-US"/>
          </a:p>
        </p:txBody>
      </p:sp>
      <p:graphicFrame>
        <p:nvGraphicFramePr>
          <p:cNvPr id="8" name="İçerik Yer Tutucusu 7">
            <a:extLst>
              <a:ext uri="{FF2B5EF4-FFF2-40B4-BE49-F238E27FC236}">
                <a16:creationId xmlns:a16="http://schemas.microsoft.com/office/drawing/2014/main" id="{E3BA8FB3-A815-4F8E-A750-125368120215}"/>
              </a:ext>
            </a:extLst>
          </p:cNvPr>
          <p:cNvGraphicFramePr>
            <a:graphicFrameLocks noGrp="1"/>
          </p:cNvGraphicFramePr>
          <p:nvPr>
            <p:ph idx="1"/>
            <p:extLst>
              <p:ext uri="{D42A27DB-BD31-4B8C-83A1-F6EECF244321}">
                <p14:modId xmlns:p14="http://schemas.microsoft.com/office/powerpoint/2010/main" val="635804921"/>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a:extLst>
              <a:ext uri="{FF2B5EF4-FFF2-40B4-BE49-F238E27FC236}">
                <a16:creationId xmlns:a16="http://schemas.microsoft.com/office/drawing/2014/main" id="{3FC13430-8305-4C58-890E-AAF5D4EA245A}"/>
              </a:ext>
            </a:extLst>
          </p:cNvPr>
          <p:cNvSpPr txBox="1"/>
          <p:nvPr/>
        </p:nvSpPr>
        <p:spPr>
          <a:xfrm>
            <a:off x="232756" y="6394721"/>
            <a:ext cx="410690" cy="246221"/>
          </a:xfrm>
          <a:prstGeom prst="rect">
            <a:avLst/>
          </a:prstGeom>
          <a:noFill/>
        </p:spPr>
        <p:txBody>
          <a:bodyPr wrap="none" rtlCol="0">
            <a:spAutoFit/>
          </a:bodyPr>
          <a:lstStyle/>
          <a:p>
            <a:r>
              <a:rPr lang="tr-TR" sz="1000" dirty="0"/>
              <a:t>EPA</a:t>
            </a:r>
            <a:endParaRPr lang="en-US" sz="1000" dirty="0"/>
          </a:p>
        </p:txBody>
      </p:sp>
    </p:spTree>
    <p:extLst>
      <p:ext uri="{BB962C8B-B14F-4D97-AF65-F5344CB8AC3E}">
        <p14:creationId xmlns:p14="http://schemas.microsoft.com/office/powerpoint/2010/main" val="139666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B519DA-BD2C-404C-B323-0FEF4020A894}"/>
              </a:ext>
            </a:extLst>
          </p:cNvPr>
          <p:cNvSpPr>
            <a:spLocks noGrp="1"/>
          </p:cNvSpPr>
          <p:nvPr>
            <p:ph type="title"/>
          </p:nvPr>
        </p:nvSpPr>
        <p:spPr>
          <a:xfrm>
            <a:off x="660862" y="213817"/>
            <a:ext cx="9875520" cy="1356360"/>
          </a:xfrm>
        </p:spPr>
        <p:txBody>
          <a:bodyPr/>
          <a:lstStyle/>
          <a:p>
            <a:r>
              <a:rPr lang="en-US" b="1" cap="all" dirty="0"/>
              <a:t> Climate Change </a:t>
            </a:r>
            <a:endParaRPr lang="en-US" dirty="0"/>
          </a:p>
        </p:txBody>
      </p:sp>
      <p:pic>
        <p:nvPicPr>
          <p:cNvPr id="5122" name="Picture 2" descr="climate change gif ile ilgili gÃ¶rsel sonucu">
            <a:extLst>
              <a:ext uri="{FF2B5EF4-FFF2-40B4-BE49-F238E27FC236}">
                <a16:creationId xmlns:a16="http://schemas.microsoft.com/office/drawing/2014/main" id="{8A331BE9-B565-4F1C-B90E-63F15AD41C8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27070" y="1662081"/>
            <a:ext cx="6899564" cy="379476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694E9BA0-5A33-440B-9C91-0E90D00F1223}"/>
              </a:ext>
            </a:extLst>
          </p:cNvPr>
          <p:cNvSpPr/>
          <p:nvPr/>
        </p:nvSpPr>
        <p:spPr>
          <a:xfrm>
            <a:off x="4244980" y="5681749"/>
            <a:ext cx="3702039" cy="384721"/>
          </a:xfrm>
          <a:prstGeom prst="rect">
            <a:avLst/>
          </a:prstGeom>
        </p:spPr>
        <p:txBody>
          <a:bodyPr wrap="none">
            <a:spAutoFit/>
          </a:bodyPr>
          <a:lstStyle/>
          <a:p>
            <a:r>
              <a:rPr lang="en-US" sz="1900" dirty="0">
                <a:solidFill>
                  <a:schemeClr val="accent1"/>
                </a:solidFill>
              </a:rPr>
              <a:t>Believe or not climate is changing</a:t>
            </a:r>
            <a:r>
              <a:rPr lang="tr-TR" sz="1900" dirty="0">
                <a:solidFill>
                  <a:schemeClr val="accent1"/>
                </a:solidFill>
              </a:rPr>
              <a:t> </a:t>
            </a:r>
          </a:p>
        </p:txBody>
      </p:sp>
      <p:sp>
        <p:nvSpPr>
          <p:cNvPr id="4" name="Slayt Numarası Yer Tutucusu 3">
            <a:extLst>
              <a:ext uri="{FF2B5EF4-FFF2-40B4-BE49-F238E27FC236}">
                <a16:creationId xmlns:a16="http://schemas.microsoft.com/office/drawing/2014/main" id="{D3F9DB70-D6CA-453D-9961-8CB686987C06}"/>
              </a:ext>
            </a:extLst>
          </p:cNvPr>
          <p:cNvSpPr>
            <a:spLocks noGrp="1"/>
          </p:cNvSpPr>
          <p:nvPr>
            <p:ph type="sldNum" sz="quarter" idx="12"/>
          </p:nvPr>
        </p:nvSpPr>
        <p:spPr/>
        <p:txBody>
          <a:bodyPr/>
          <a:lstStyle/>
          <a:p>
            <a:fld id="{F7038391-33EC-492B-ADCF-4249766248CC}" type="slidenum">
              <a:rPr lang="en-US" smtClean="0"/>
              <a:t>6</a:t>
            </a:fld>
            <a:endParaRPr lang="en-US"/>
          </a:p>
        </p:txBody>
      </p:sp>
    </p:spTree>
    <p:extLst>
      <p:ext uri="{BB962C8B-B14F-4D97-AF65-F5344CB8AC3E}">
        <p14:creationId xmlns:p14="http://schemas.microsoft.com/office/powerpoint/2010/main" val="228167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F1170A8-B2A7-4EEE-9EE5-C28756AA2873}"/>
              </a:ext>
            </a:extLst>
          </p:cNvPr>
          <p:cNvPicPr>
            <a:picLocks noChangeAspect="1"/>
          </p:cNvPicPr>
          <p:nvPr/>
        </p:nvPicPr>
        <p:blipFill rotWithShape="1">
          <a:blip r:embed="rId3"/>
          <a:srcRect l="256" t="8590" r="-256" b="621"/>
          <a:stretch/>
        </p:blipFill>
        <p:spPr>
          <a:xfrm>
            <a:off x="236259" y="406400"/>
            <a:ext cx="11369648" cy="5801204"/>
          </a:xfrm>
          <a:prstGeom prst="rect">
            <a:avLst/>
          </a:prstGeom>
        </p:spPr>
      </p:pic>
      <p:sp>
        <p:nvSpPr>
          <p:cNvPr id="2" name="Unvan 1">
            <a:extLst>
              <a:ext uri="{FF2B5EF4-FFF2-40B4-BE49-F238E27FC236}">
                <a16:creationId xmlns:a16="http://schemas.microsoft.com/office/drawing/2014/main" id="{68BFE856-917F-42F3-9AAB-C0915B555F7A}"/>
              </a:ext>
            </a:extLst>
          </p:cNvPr>
          <p:cNvSpPr>
            <a:spLocks noGrp="1"/>
          </p:cNvSpPr>
          <p:nvPr>
            <p:ph type="title"/>
          </p:nvPr>
        </p:nvSpPr>
        <p:spPr>
          <a:xfrm>
            <a:off x="1068787" y="5277255"/>
            <a:ext cx="9966960" cy="1325880"/>
          </a:xfrm>
        </p:spPr>
        <p:txBody>
          <a:bodyPr vert="horz" lIns="91440" tIns="45720" rIns="91440" bIns="45720" rtlCol="0" anchor="b">
            <a:normAutofit/>
          </a:bodyPr>
          <a:lstStyle/>
          <a:p>
            <a:pPr algn="ctr">
              <a:lnSpc>
                <a:spcPct val="85000"/>
              </a:lnSpc>
            </a:pPr>
            <a:br>
              <a:rPr lang="en-US" sz="4600" b="1" cap="all" dirty="0"/>
            </a:br>
            <a:r>
              <a:rPr lang="en-US" sz="4600" b="1" cap="all" dirty="0"/>
              <a:t> Climate Change </a:t>
            </a:r>
          </a:p>
        </p:txBody>
      </p:sp>
      <p:sp>
        <p:nvSpPr>
          <p:cNvPr id="6" name="Metin kutusu 5">
            <a:extLst>
              <a:ext uri="{FF2B5EF4-FFF2-40B4-BE49-F238E27FC236}">
                <a16:creationId xmlns:a16="http://schemas.microsoft.com/office/drawing/2014/main" id="{B05750AE-A157-4292-BD47-D2D5D7A4450D}"/>
              </a:ext>
            </a:extLst>
          </p:cNvPr>
          <p:cNvSpPr txBox="1"/>
          <p:nvPr/>
        </p:nvSpPr>
        <p:spPr>
          <a:xfrm>
            <a:off x="202393" y="6326136"/>
            <a:ext cx="2031075" cy="276999"/>
          </a:xfrm>
          <a:prstGeom prst="rect">
            <a:avLst/>
          </a:prstGeom>
          <a:noFill/>
        </p:spPr>
        <p:txBody>
          <a:bodyPr wrap="square" rtlCol="0">
            <a:spAutoFit/>
          </a:bodyPr>
          <a:lstStyle/>
          <a:p>
            <a:r>
              <a:rPr lang="tr-TR" sz="1200" dirty="0" err="1"/>
              <a:t>Dahlman</a:t>
            </a:r>
            <a:r>
              <a:rPr lang="tr-TR" sz="1200" dirty="0"/>
              <a:t>, 2017 Climate.gov</a:t>
            </a:r>
            <a:endParaRPr lang="en-US" sz="1200" dirty="0"/>
          </a:p>
        </p:txBody>
      </p:sp>
      <p:sp>
        <p:nvSpPr>
          <p:cNvPr id="7" name="Slayt Numarası Yer Tutucusu 6">
            <a:extLst>
              <a:ext uri="{FF2B5EF4-FFF2-40B4-BE49-F238E27FC236}">
                <a16:creationId xmlns:a16="http://schemas.microsoft.com/office/drawing/2014/main" id="{408F7A58-F9AE-4197-9B3D-52EFA1D85F61}"/>
              </a:ext>
            </a:extLst>
          </p:cNvPr>
          <p:cNvSpPr>
            <a:spLocks noGrp="1"/>
          </p:cNvSpPr>
          <p:nvPr>
            <p:ph type="sldNum" sz="quarter" idx="12"/>
          </p:nvPr>
        </p:nvSpPr>
        <p:spPr/>
        <p:txBody>
          <a:bodyPr/>
          <a:lstStyle/>
          <a:p>
            <a:fld id="{F7038391-33EC-492B-ADCF-4249766248CC}" type="slidenum">
              <a:rPr lang="en-US" smtClean="0"/>
              <a:t>7</a:t>
            </a:fld>
            <a:endParaRPr lang="en-US"/>
          </a:p>
        </p:txBody>
      </p:sp>
      <p:sp>
        <p:nvSpPr>
          <p:cNvPr id="3" name="Dikdörtgen 2">
            <a:extLst>
              <a:ext uri="{FF2B5EF4-FFF2-40B4-BE49-F238E27FC236}">
                <a16:creationId xmlns:a16="http://schemas.microsoft.com/office/drawing/2014/main" id="{2E4B739B-E302-4DB7-A32B-C74FB30D2160}"/>
              </a:ext>
            </a:extLst>
          </p:cNvPr>
          <p:cNvSpPr/>
          <p:nvPr/>
        </p:nvSpPr>
        <p:spPr>
          <a:xfrm>
            <a:off x="1217930" y="1736094"/>
            <a:ext cx="6096000" cy="923330"/>
          </a:xfrm>
          <a:prstGeom prst="rect">
            <a:avLst/>
          </a:prstGeom>
        </p:spPr>
        <p:txBody>
          <a:bodyPr>
            <a:spAutoFit/>
          </a:bodyPr>
          <a:lstStyle/>
          <a:p>
            <a:r>
              <a:rPr lang="en-US" dirty="0">
                <a:highlight>
                  <a:srgbClr val="FFFF00"/>
                </a:highlight>
              </a:rPr>
              <a:t>Since 1880, surface temperature has risen at an average pace of 0.07°C every 10 years for a net warming of 0.94°C through 2016</a:t>
            </a:r>
            <a:r>
              <a:rPr lang="tr-TR" dirty="0">
                <a:highlight>
                  <a:srgbClr val="FFFF00"/>
                </a:highlight>
              </a:rPr>
              <a:t>.</a:t>
            </a:r>
            <a:endParaRPr lang="en-US" dirty="0">
              <a:highlight>
                <a:srgbClr val="FFFF00"/>
              </a:highlight>
            </a:endParaRPr>
          </a:p>
        </p:txBody>
      </p:sp>
      <p:sp>
        <p:nvSpPr>
          <p:cNvPr id="5" name="Dikdörtgen 4">
            <a:extLst>
              <a:ext uri="{FF2B5EF4-FFF2-40B4-BE49-F238E27FC236}">
                <a16:creationId xmlns:a16="http://schemas.microsoft.com/office/drawing/2014/main" id="{E45B68F8-8418-435E-B373-4758D76D7F5F}"/>
              </a:ext>
            </a:extLst>
          </p:cNvPr>
          <p:cNvSpPr/>
          <p:nvPr/>
        </p:nvSpPr>
        <p:spPr>
          <a:xfrm>
            <a:off x="7484533" y="4194609"/>
            <a:ext cx="4382205" cy="923330"/>
          </a:xfrm>
          <a:prstGeom prst="rect">
            <a:avLst/>
          </a:prstGeom>
        </p:spPr>
        <p:txBody>
          <a:bodyPr wrap="square">
            <a:spAutoFit/>
          </a:bodyPr>
          <a:lstStyle/>
          <a:p>
            <a:pPr algn="r"/>
            <a:r>
              <a:rPr lang="en-US" dirty="0">
                <a:highlight>
                  <a:srgbClr val="FFFF00"/>
                </a:highlight>
              </a:rPr>
              <a:t>By</a:t>
            </a:r>
            <a:r>
              <a:rPr lang="tr-TR" dirty="0">
                <a:highlight>
                  <a:srgbClr val="FFFF00"/>
                </a:highlight>
              </a:rPr>
              <a:t> 2020, </a:t>
            </a:r>
            <a:r>
              <a:rPr lang="en-US" dirty="0">
                <a:highlight>
                  <a:srgbClr val="FFFF00"/>
                </a:highlight>
              </a:rPr>
              <a:t>global surface temperature will be more than 0.5°C warmer than the 1986-2005 average</a:t>
            </a:r>
          </a:p>
        </p:txBody>
      </p:sp>
    </p:spTree>
    <p:extLst>
      <p:ext uri="{BB962C8B-B14F-4D97-AF65-F5344CB8AC3E}">
        <p14:creationId xmlns:p14="http://schemas.microsoft.com/office/powerpoint/2010/main" val="334200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turkey location ile ilgili gÃ¶rsel sonucu">
            <a:extLst>
              <a:ext uri="{FF2B5EF4-FFF2-40B4-BE49-F238E27FC236}">
                <a16:creationId xmlns:a16="http://schemas.microsoft.com/office/drawing/2014/main" id="{423C1517-4352-4B74-8D53-1252F3172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968" y="724285"/>
            <a:ext cx="7396984" cy="369849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5D30344-4C06-4049-845E-A24E9FF342FF}"/>
              </a:ext>
            </a:extLst>
          </p:cNvPr>
          <p:cNvSpPr>
            <a:spLocks noGrp="1"/>
          </p:cNvSpPr>
          <p:nvPr>
            <p:ph type="title"/>
          </p:nvPr>
        </p:nvSpPr>
        <p:spPr>
          <a:xfrm>
            <a:off x="1109980" y="4206240"/>
            <a:ext cx="9966960" cy="1325880"/>
          </a:xfrm>
        </p:spPr>
        <p:txBody>
          <a:bodyPr vert="horz" lIns="91440" tIns="45720" rIns="91440" bIns="45720" rtlCol="0" anchor="b">
            <a:normAutofit/>
          </a:bodyPr>
          <a:lstStyle/>
          <a:p>
            <a:pPr algn="ctr">
              <a:lnSpc>
                <a:spcPct val="85000"/>
              </a:lnSpc>
            </a:pPr>
            <a:r>
              <a:rPr lang="en-US" sz="6600" b="1" cap="all"/>
              <a:t>Turkey</a:t>
            </a:r>
          </a:p>
        </p:txBody>
      </p:sp>
      <p:sp>
        <p:nvSpPr>
          <p:cNvPr id="3" name="İçerik Yer Tutucusu 2">
            <a:extLst>
              <a:ext uri="{FF2B5EF4-FFF2-40B4-BE49-F238E27FC236}">
                <a16:creationId xmlns:a16="http://schemas.microsoft.com/office/drawing/2014/main" id="{1C70CBD4-D52B-4412-921F-413C510C85D8}"/>
              </a:ext>
            </a:extLst>
          </p:cNvPr>
          <p:cNvSpPr>
            <a:spLocks noGrp="1"/>
          </p:cNvSpPr>
          <p:nvPr>
            <p:ph idx="1"/>
          </p:nvPr>
        </p:nvSpPr>
        <p:spPr>
          <a:xfrm>
            <a:off x="1565564" y="5596127"/>
            <a:ext cx="8911826" cy="721545"/>
          </a:xfrm>
        </p:spPr>
        <p:txBody>
          <a:bodyPr vert="horz" lIns="91440" tIns="45720" rIns="91440" bIns="45720" rtlCol="0">
            <a:normAutofit fontScale="92500" lnSpcReduction="20000"/>
          </a:bodyPr>
          <a:lstStyle/>
          <a:p>
            <a:pPr marL="0" indent="0" algn="ctr">
              <a:buNone/>
            </a:pPr>
            <a:r>
              <a:rPr lang="tr-TR" sz="2000" dirty="0"/>
              <a:t>A</a:t>
            </a:r>
            <a:r>
              <a:rPr lang="en-US" sz="2000" dirty="0"/>
              <a:t> unique geographic position</a:t>
            </a:r>
            <a:endParaRPr lang="tr-TR" sz="2000" dirty="0"/>
          </a:p>
          <a:p>
            <a:pPr marL="0" indent="0" algn="ctr">
              <a:buNone/>
            </a:pPr>
            <a:r>
              <a:rPr lang="en-US" sz="2000" dirty="0"/>
              <a:t>Area</a:t>
            </a:r>
            <a:r>
              <a:rPr lang="tr-TR" sz="2000" dirty="0"/>
              <a:t>: 302.535 mi²   </a:t>
            </a:r>
            <a:r>
              <a:rPr lang="en-US" sz="2000" dirty="0"/>
              <a:t>Population</a:t>
            </a:r>
            <a:r>
              <a:rPr lang="tr-TR" sz="2000" dirty="0"/>
              <a:t>: 80.810 .525 (2017)</a:t>
            </a:r>
          </a:p>
        </p:txBody>
      </p:sp>
      <p:sp>
        <p:nvSpPr>
          <p:cNvPr id="4" name="Slayt Numarası Yer Tutucusu 3">
            <a:extLst>
              <a:ext uri="{FF2B5EF4-FFF2-40B4-BE49-F238E27FC236}">
                <a16:creationId xmlns:a16="http://schemas.microsoft.com/office/drawing/2014/main" id="{342B0BCA-CC42-4657-A401-B09481A0AF42}"/>
              </a:ext>
            </a:extLst>
          </p:cNvPr>
          <p:cNvSpPr>
            <a:spLocks noGrp="1"/>
          </p:cNvSpPr>
          <p:nvPr>
            <p:ph type="sldNum" sz="quarter" idx="12"/>
          </p:nvPr>
        </p:nvSpPr>
        <p:spPr/>
        <p:txBody>
          <a:bodyPr/>
          <a:lstStyle/>
          <a:p>
            <a:fld id="{F7038391-33EC-492B-ADCF-4249766248CC}" type="slidenum">
              <a:rPr lang="en-US" smtClean="0"/>
              <a:t>8</a:t>
            </a:fld>
            <a:endParaRPr lang="en-US"/>
          </a:p>
        </p:txBody>
      </p:sp>
    </p:spTree>
    <p:extLst>
      <p:ext uri="{BB962C8B-B14F-4D97-AF65-F5344CB8AC3E}">
        <p14:creationId xmlns:p14="http://schemas.microsoft.com/office/powerpoint/2010/main" val="12576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AFCA9B-AFAF-480E-8EA3-8B84139B3105}"/>
              </a:ext>
            </a:extLst>
          </p:cNvPr>
          <p:cNvSpPr>
            <a:spLocks noGrp="1"/>
          </p:cNvSpPr>
          <p:nvPr>
            <p:ph type="title"/>
          </p:nvPr>
        </p:nvSpPr>
        <p:spPr>
          <a:xfrm>
            <a:off x="777326" y="330007"/>
            <a:ext cx="9875520" cy="1356360"/>
          </a:xfrm>
        </p:spPr>
        <p:txBody>
          <a:bodyPr/>
          <a:lstStyle/>
          <a:p>
            <a:r>
              <a:rPr lang="en-US" dirty="0"/>
              <a:t>Population by years, 2000-2017</a:t>
            </a:r>
          </a:p>
        </p:txBody>
      </p:sp>
      <p:sp>
        <p:nvSpPr>
          <p:cNvPr id="4" name="Slayt Numarası Yer Tutucusu 3">
            <a:extLst>
              <a:ext uri="{FF2B5EF4-FFF2-40B4-BE49-F238E27FC236}">
                <a16:creationId xmlns:a16="http://schemas.microsoft.com/office/drawing/2014/main" id="{A45A0600-B507-41CF-86B5-D3E4903AF8A0}"/>
              </a:ext>
            </a:extLst>
          </p:cNvPr>
          <p:cNvSpPr>
            <a:spLocks noGrp="1"/>
          </p:cNvSpPr>
          <p:nvPr>
            <p:ph type="sldNum" sz="quarter" idx="12"/>
          </p:nvPr>
        </p:nvSpPr>
        <p:spPr>
          <a:xfrm>
            <a:off x="9329530" y="6223828"/>
            <a:ext cx="1706217" cy="365125"/>
          </a:xfrm>
        </p:spPr>
        <p:txBody>
          <a:bodyPr/>
          <a:lstStyle/>
          <a:p>
            <a:fld id="{F7038391-33EC-492B-ADCF-4249766248CC}" type="slidenum">
              <a:rPr lang="en-US" smtClean="0"/>
              <a:t>9</a:t>
            </a:fld>
            <a:endParaRPr lang="en-US"/>
          </a:p>
        </p:txBody>
      </p:sp>
      <p:graphicFrame>
        <p:nvGraphicFramePr>
          <p:cNvPr id="5" name="İçerik Yer Tutucusu 4">
            <a:extLst>
              <a:ext uri="{FF2B5EF4-FFF2-40B4-BE49-F238E27FC236}">
                <a16:creationId xmlns:a16="http://schemas.microsoft.com/office/drawing/2014/main" id="{F021543A-3A0F-4204-B076-96341CD013FB}"/>
              </a:ext>
            </a:extLst>
          </p:cNvPr>
          <p:cNvGraphicFramePr>
            <a:graphicFrameLocks noGrp="1"/>
          </p:cNvGraphicFramePr>
          <p:nvPr>
            <p:ph idx="1"/>
            <p:extLst>
              <p:ext uri="{D42A27DB-BD31-4B8C-83A1-F6EECF244321}">
                <p14:modId xmlns:p14="http://schemas.microsoft.com/office/powerpoint/2010/main" val="3179163867"/>
              </p:ext>
            </p:extLst>
          </p:nvPr>
        </p:nvGraphicFramePr>
        <p:xfrm>
          <a:off x="490263" y="1479665"/>
          <a:ext cx="11211474" cy="4950865"/>
        </p:xfrm>
        <a:graphic>
          <a:graphicData uri="http://schemas.openxmlformats.org/drawingml/2006/chart">
            <c:chart xmlns:c="http://schemas.openxmlformats.org/drawingml/2006/chart" xmlns:r="http://schemas.openxmlformats.org/officeDocument/2006/relationships" r:id="rId3"/>
          </a:graphicData>
        </a:graphic>
      </p:graphicFrame>
      <p:sp>
        <p:nvSpPr>
          <p:cNvPr id="3" name="Dikdörtgen 2">
            <a:extLst>
              <a:ext uri="{FF2B5EF4-FFF2-40B4-BE49-F238E27FC236}">
                <a16:creationId xmlns:a16="http://schemas.microsoft.com/office/drawing/2014/main" id="{7DFCCA12-25A1-4FB2-A344-C395AB37C5D7}"/>
              </a:ext>
            </a:extLst>
          </p:cNvPr>
          <p:cNvSpPr/>
          <p:nvPr/>
        </p:nvSpPr>
        <p:spPr>
          <a:xfrm>
            <a:off x="3300176" y="1686367"/>
            <a:ext cx="4353692" cy="646331"/>
          </a:xfrm>
          <a:prstGeom prst="rect">
            <a:avLst/>
          </a:prstGeom>
        </p:spPr>
        <p:txBody>
          <a:bodyPr wrap="square">
            <a:spAutoFit/>
          </a:bodyPr>
          <a:lstStyle/>
          <a:p>
            <a:r>
              <a:rPr lang="en-US" dirty="0">
                <a:highlight>
                  <a:srgbClr val="FFFF00"/>
                </a:highlight>
              </a:rPr>
              <a:t>In past 17 years, population of Turkey increased almost %19. </a:t>
            </a:r>
          </a:p>
        </p:txBody>
      </p:sp>
    </p:spTree>
    <p:extLst>
      <p:ext uri="{BB962C8B-B14F-4D97-AF65-F5344CB8AC3E}">
        <p14:creationId xmlns:p14="http://schemas.microsoft.com/office/powerpoint/2010/main" val="1735401427"/>
      </p:ext>
    </p:extLst>
  </p:cSld>
  <p:clrMapOvr>
    <a:masterClrMapping/>
  </p:clrMapOvr>
</p:sld>
</file>

<file path=ppt/theme/theme1.xml><?xml version="1.0" encoding="utf-8"?>
<a:theme xmlns:a="http://schemas.openxmlformats.org/drawingml/2006/main" name="Temel">
  <a:themeElements>
    <a:clrScheme name="Temel">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Temel</Template>
  <TotalTime>1413</TotalTime>
  <Words>1710</Words>
  <Application>Microsoft Office PowerPoint</Application>
  <PresentationFormat>Geniş ekran</PresentationFormat>
  <Paragraphs>301</Paragraphs>
  <Slides>39</Slides>
  <Notes>27</Notes>
  <HiddenSlides>1</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Calibri</vt:lpstr>
      <vt:lpstr>Corbel</vt:lpstr>
      <vt:lpstr>Times New Roman</vt:lpstr>
      <vt:lpstr>Temel</vt:lpstr>
      <vt:lpstr>GREEN INFRASTRUCTURES APPLICABILITY FOR TURKEY IN THE CONTEXT OF CLIMATE CHANGE AND URBANIZATION</vt:lpstr>
      <vt:lpstr>Outline</vt:lpstr>
      <vt:lpstr>RESEARCH QUESTIONS </vt:lpstr>
      <vt:lpstr>CONTRIBUTION</vt:lpstr>
      <vt:lpstr>GREENER LIVING </vt:lpstr>
      <vt:lpstr> Climate Change </vt:lpstr>
      <vt:lpstr>  Climate Change </vt:lpstr>
      <vt:lpstr>Turkey</vt:lpstr>
      <vt:lpstr>Population by years, 2000-2017</vt:lpstr>
      <vt:lpstr>Urbanization vs. Climate Change</vt:lpstr>
      <vt:lpstr>Turkey, Climate Change</vt:lpstr>
      <vt:lpstr>Greenhouse Gas Emissions (GHG)</vt:lpstr>
      <vt:lpstr>GREEN BUILDINGS</vt:lpstr>
      <vt:lpstr>NATURAL DISASTERS OCCURED IN TURKEY</vt:lpstr>
      <vt:lpstr>FLOODS in TURKEY</vt:lpstr>
      <vt:lpstr>FLOODS in TURKEY (cont’d)</vt:lpstr>
      <vt:lpstr>FLOODS in TURKEY (cont’d)</vt:lpstr>
      <vt:lpstr>Istanbul</vt:lpstr>
      <vt:lpstr>ISTANBUL</vt:lpstr>
      <vt:lpstr>Ankara</vt:lpstr>
      <vt:lpstr>Ankara</vt:lpstr>
      <vt:lpstr>Black sea Region</vt:lpstr>
      <vt:lpstr>BLACK SEA REGION</vt:lpstr>
      <vt:lpstr>2017 Yearly Drought Assessment</vt:lpstr>
      <vt:lpstr>The Number of Droughts by Province, 1964-2014</vt:lpstr>
      <vt:lpstr>Yearly Drought, 1964-2014</vt:lpstr>
      <vt:lpstr>RESEARCH QUESTIONS </vt:lpstr>
      <vt:lpstr>GREEN INFRASTRUCTURE (GI) FOR CLIMATE RESILIENCY</vt:lpstr>
      <vt:lpstr>MANAGES FLOOD RISK </vt:lpstr>
      <vt:lpstr>BUILDS RESILIENCY TO DROUGHT </vt:lpstr>
      <vt:lpstr>PowerPoint Sunusu</vt:lpstr>
      <vt:lpstr>PowerPoint Sunusu</vt:lpstr>
      <vt:lpstr>RESEARCH QUESTIONS </vt:lpstr>
      <vt:lpstr>MUNICIPALITY</vt:lpstr>
      <vt:lpstr>MUNICIPALITY</vt:lpstr>
      <vt:lpstr>GOVERMENT</vt:lpstr>
      <vt:lpstr>CONCLUSION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 Infrastructure Applications and their Future in Turkey</dc:title>
  <dc:creator>ENDA</dc:creator>
  <cp:lastModifiedBy>ENDA</cp:lastModifiedBy>
  <cp:revision>99</cp:revision>
  <dcterms:created xsi:type="dcterms:W3CDTF">2018-02-26T22:16:46Z</dcterms:created>
  <dcterms:modified xsi:type="dcterms:W3CDTF">2018-05-18T03:43:35Z</dcterms:modified>
</cp:coreProperties>
</file>