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handoutMasterIdLst>
    <p:handoutMasterId r:id="rId31"/>
  </p:handoutMasterIdLst>
  <p:sldIdLst>
    <p:sldId id="257" r:id="rId5"/>
    <p:sldId id="305" r:id="rId6"/>
    <p:sldId id="306" r:id="rId7"/>
    <p:sldId id="307" r:id="rId8"/>
    <p:sldId id="303" r:id="rId9"/>
    <p:sldId id="258" r:id="rId10"/>
    <p:sldId id="259" r:id="rId11"/>
    <p:sldId id="260" r:id="rId12"/>
    <p:sldId id="314" r:id="rId13"/>
    <p:sldId id="261" r:id="rId14"/>
    <p:sldId id="315" r:id="rId15"/>
    <p:sldId id="289" r:id="rId16"/>
    <p:sldId id="292" r:id="rId17"/>
    <p:sldId id="293" r:id="rId18"/>
    <p:sldId id="294" r:id="rId19"/>
    <p:sldId id="296" r:id="rId20"/>
    <p:sldId id="274" r:id="rId21"/>
    <p:sldId id="275" r:id="rId22"/>
    <p:sldId id="277" r:id="rId23"/>
    <p:sldId id="278" r:id="rId24"/>
    <p:sldId id="279" r:id="rId25"/>
    <p:sldId id="280" r:id="rId26"/>
    <p:sldId id="312" r:id="rId27"/>
    <p:sldId id="316" r:id="rId28"/>
    <p:sldId id="313"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60727" autoAdjust="0"/>
  </p:normalViewPr>
  <p:slideViewPr>
    <p:cSldViewPr snapToGrid="0">
      <p:cViewPr varScale="1">
        <p:scale>
          <a:sx n="67" d="100"/>
          <a:sy n="67" d="100"/>
        </p:scale>
        <p:origin x="2190" y="66"/>
      </p:cViewPr>
      <p:guideLst/>
    </p:cSldViewPr>
  </p:slideViewPr>
  <p:notesTextViewPr>
    <p:cViewPr>
      <p:scale>
        <a:sx n="1" d="1"/>
        <a:sy n="1" d="1"/>
      </p:scale>
      <p:origin x="0" y="0"/>
    </p:cViewPr>
  </p:notesTextViewPr>
  <p:notesViewPr>
    <p:cSldViewPr snapToGrid="0" showGuides="1">
      <p:cViewPr varScale="1">
        <p:scale>
          <a:sx n="79" d="100"/>
          <a:sy n="79" d="100"/>
        </p:scale>
        <p:origin x="23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3DC2751-278C-4682-9C3F-0FF7B4FCFAE7}" type="datetimeFigureOut">
              <a:rPr lang="en-US" smtClean="0"/>
              <a:t>5/16/2018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E286890-466E-41CD-A28A-B1EBDF22CA33}" type="slidenum">
              <a:rPr lang="en-US" smtClean="0"/>
              <a:t>‹#›</a:t>
            </a:fld>
            <a:endParaRPr lang="en-US" dirty="0"/>
          </a:p>
        </p:txBody>
      </p:sp>
    </p:spTree>
    <p:extLst>
      <p:ext uri="{BB962C8B-B14F-4D97-AF65-F5344CB8AC3E}">
        <p14:creationId xmlns:p14="http://schemas.microsoft.com/office/powerpoint/2010/main" val="1586294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FF0845-D09E-4AF9-9623-EA7EA0297EF3}" type="datetimeFigureOut">
              <a:rPr lang="en-US" smtClean="0"/>
              <a:t>5/16/2018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27CD11A-EED3-40CE-98A3-28FEE84867B3}" type="slidenum">
              <a:rPr lang="en-US" smtClean="0"/>
              <a:t>‹#›</a:t>
            </a:fld>
            <a:endParaRPr lang="en-US" dirty="0"/>
          </a:p>
        </p:txBody>
      </p:sp>
    </p:spTree>
    <p:extLst>
      <p:ext uri="{BB962C8B-B14F-4D97-AF65-F5344CB8AC3E}">
        <p14:creationId xmlns:p14="http://schemas.microsoft.com/office/powerpoint/2010/main" val="199576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1</a:t>
            </a:fld>
            <a:endParaRPr lang="en-US" dirty="0"/>
          </a:p>
        </p:txBody>
      </p:sp>
    </p:spTree>
    <p:extLst>
      <p:ext uri="{BB962C8B-B14F-4D97-AF65-F5344CB8AC3E}">
        <p14:creationId xmlns:p14="http://schemas.microsoft.com/office/powerpoint/2010/main" val="249116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America’s infrastructure bill is long overdue. Every four years, ASCE estimates the investment needed in each infrastructure category to maintain a state of good repair</a:t>
            </a:r>
          </a:p>
          <a:p>
            <a:r>
              <a:rPr lang="en-US" dirty="0"/>
              <a:t>and earn a grade of B. The most recent analysis reveals the U.S. has only been paying half of its infrastructure bill for some time and failing to close that gap risks rising costs,</a:t>
            </a:r>
          </a:p>
          <a:p>
            <a:r>
              <a:rPr lang="en-US" dirty="0"/>
              <a:t>falling business productivity, plummeting GDP, lost jobs, and ultimately, reduced disposable income for every American family.</a:t>
            </a:r>
          </a:p>
        </p:txBody>
      </p:sp>
      <p:sp>
        <p:nvSpPr>
          <p:cNvPr id="4" name="Slide Number Placeholder 3"/>
          <p:cNvSpPr>
            <a:spLocks noGrp="1"/>
          </p:cNvSpPr>
          <p:nvPr>
            <p:ph type="sldNum" sz="quarter" idx="10"/>
          </p:nvPr>
        </p:nvSpPr>
        <p:spPr/>
        <p:txBody>
          <a:bodyPr/>
          <a:lstStyle/>
          <a:p>
            <a:fld id="{927CD11A-EED3-40CE-98A3-28FEE84867B3}" type="slidenum">
              <a:rPr lang="en-US" smtClean="0"/>
              <a:t>10</a:t>
            </a:fld>
            <a:endParaRPr lang="en-US" dirty="0"/>
          </a:p>
        </p:txBody>
      </p:sp>
    </p:spTree>
    <p:extLst>
      <p:ext uri="{BB962C8B-B14F-4D97-AF65-F5344CB8AC3E}">
        <p14:creationId xmlns:p14="http://schemas.microsoft.com/office/powerpoint/2010/main" val="2589630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ASCE maintains</a:t>
            </a:r>
            <a:r>
              <a:rPr lang="en-US" baseline="0" dirty="0"/>
              <a:t> a list of 21 </a:t>
            </a:r>
            <a:r>
              <a:rPr lang="en-US" sz="1200" kern="1200" dirty="0">
                <a:solidFill>
                  <a:schemeClr val="tx1"/>
                </a:solidFill>
                <a:effectLst/>
                <a:latin typeface="+mn-lt"/>
                <a:ea typeface="+mn-ea"/>
                <a:cs typeface="+mn-cs"/>
              </a:rPr>
              <a:t>Talking Points </a:t>
            </a:r>
            <a:endParaRPr lang="en-US" sz="1200" kern="1200" dirty="0" smtClean="0">
              <a:solidFill>
                <a:schemeClr val="tx1"/>
              </a:solidFill>
              <a:effectLst/>
              <a:latin typeface="+mn-lt"/>
              <a:ea typeface="+mn-ea"/>
              <a:cs typeface="+mn-cs"/>
            </a:endParaRP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baseline="0" dirty="0"/>
              <a:t>These </a:t>
            </a:r>
            <a:r>
              <a:rPr lang="en-US" sz="1200" kern="1200" dirty="0">
                <a:solidFill>
                  <a:schemeClr val="tx1"/>
                </a:solidFill>
                <a:effectLst/>
                <a:latin typeface="+mn-lt"/>
                <a:ea typeface="+mn-ea"/>
                <a:cs typeface="+mn-cs"/>
              </a:rPr>
              <a:t>Talking Points </a:t>
            </a:r>
            <a:r>
              <a:rPr lang="en-US" baseline="0" dirty="0"/>
              <a:t>include ASCE’s three strategic </a:t>
            </a:r>
            <a:r>
              <a:rPr lang="en-US" baseline="0" dirty="0" smtClean="0"/>
              <a:t>initiatives</a:t>
            </a:r>
          </a:p>
          <a:p>
            <a:pPr marL="171450" indent="-171450">
              <a:buFontTx/>
              <a:buChar char="-"/>
            </a:pPr>
            <a:endParaRPr lang="en-US" baseline="0" dirty="0"/>
          </a:p>
          <a:p>
            <a:pPr marL="171450" indent="-171450">
              <a:buFontTx/>
              <a:buChar char="-"/>
            </a:pPr>
            <a:r>
              <a:rPr lang="en-US" sz="1200" kern="1200" dirty="0" smtClean="0">
                <a:solidFill>
                  <a:schemeClr val="tx1"/>
                </a:solidFill>
                <a:effectLst/>
                <a:latin typeface="+mn-lt"/>
                <a:ea typeface="+mn-ea"/>
                <a:cs typeface="+mn-cs"/>
              </a:rPr>
              <a:t>You </a:t>
            </a:r>
            <a:r>
              <a:rPr lang="en-US" sz="1200" kern="1200" dirty="0">
                <a:solidFill>
                  <a:schemeClr val="tx1"/>
                </a:solidFill>
                <a:effectLst/>
                <a:latin typeface="+mn-lt"/>
                <a:ea typeface="+mn-ea"/>
                <a:cs typeface="+mn-cs"/>
              </a:rPr>
              <a:t>may wish to refer to these Talking Points if you're looking for a particular presentation topic when your </a:t>
            </a:r>
            <a:r>
              <a:rPr lang="en-US" sz="1200" kern="1200" dirty="0" smtClean="0">
                <a:solidFill>
                  <a:schemeClr val="tx1"/>
                </a:solidFill>
                <a:effectLst/>
                <a:latin typeface="+mn-lt"/>
                <a:ea typeface="+mn-ea"/>
                <a:cs typeface="+mn-cs"/>
              </a:rPr>
              <a:t>ASCE Region 6 Governor </a:t>
            </a:r>
            <a:r>
              <a:rPr lang="en-US" sz="1200" kern="1200" dirty="0">
                <a:solidFill>
                  <a:schemeClr val="tx1"/>
                </a:solidFill>
                <a:effectLst/>
                <a:latin typeface="+mn-lt"/>
                <a:ea typeface="+mn-ea"/>
                <a:cs typeface="+mn-cs"/>
              </a:rPr>
              <a:t>visits or for your own use when presenting to other groups within your </a:t>
            </a:r>
            <a:r>
              <a:rPr lang="en-US" sz="1200" kern="1200" dirty="0" smtClean="0">
                <a:solidFill>
                  <a:schemeClr val="tx1"/>
                </a:solidFill>
                <a:effectLst/>
                <a:latin typeface="+mn-lt"/>
                <a:ea typeface="+mn-ea"/>
                <a:cs typeface="+mn-cs"/>
              </a:rPr>
              <a:t>Student Chapter</a:t>
            </a:r>
            <a:endParaRPr lang="en-US" dirty="0"/>
          </a:p>
          <a:p>
            <a:endParaRPr lang="en-US" dirty="0"/>
          </a:p>
        </p:txBody>
      </p:sp>
      <p:sp>
        <p:nvSpPr>
          <p:cNvPr id="4" name="Slide Number Placeholder 3"/>
          <p:cNvSpPr>
            <a:spLocks noGrp="1"/>
          </p:cNvSpPr>
          <p:nvPr>
            <p:ph type="sldNum" sz="quarter" idx="10"/>
          </p:nvPr>
        </p:nvSpPr>
        <p:spPr/>
        <p:txBody>
          <a:bodyPr/>
          <a:lstStyle/>
          <a:p>
            <a:fld id="{9AD7F355-A82C-43C7-96BE-FEC9A7FF228A}" type="slidenum">
              <a:rPr lang="en-US" smtClean="0"/>
              <a:t>11</a:t>
            </a:fld>
            <a:endParaRPr lang="en-US"/>
          </a:p>
        </p:txBody>
      </p:sp>
    </p:spTree>
    <p:extLst>
      <p:ext uri="{BB962C8B-B14F-4D97-AF65-F5344CB8AC3E}">
        <p14:creationId xmlns:p14="http://schemas.microsoft.com/office/powerpoint/2010/main" val="3093075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415790"/>
            <a:ext cx="6629399" cy="4499610"/>
          </a:xfrm>
        </p:spPr>
        <p:txBody>
          <a:bodyPr>
            <a:noAutofit/>
          </a:bodyPr>
          <a:lstStyle/>
          <a:p>
            <a:pPr marL="349409" lvl="2" indent="-349409"/>
            <a:r>
              <a:rPr lang="en-US" sz="1100" dirty="0">
                <a:latin typeface="+mn-lt"/>
                <a:cs typeface="Arial" pitchFamily="34" charset="0"/>
              </a:rPr>
              <a:t>We also address Sustainability in </a:t>
            </a:r>
            <a:r>
              <a:rPr lang="en-US" sz="1100" b="1" dirty="0">
                <a:latin typeface="+mn-lt"/>
                <a:cs typeface="Arial" pitchFamily="34" charset="0"/>
              </a:rPr>
              <a:t>many</a:t>
            </a:r>
            <a:r>
              <a:rPr lang="en-US" sz="1100" dirty="0">
                <a:latin typeface="+mn-lt"/>
                <a:cs typeface="Arial" pitchFamily="34" charset="0"/>
              </a:rPr>
              <a:t> of our policy statements. </a:t>
            </a:r>
          </a:p>
          <a:p>
            <a:pPr marL="349409" lvl="2" indent="-349409"/>
            <a:endParaRPr lang="en-US" sz="1100" dirty="0">
              <a:latin typeface="+mn-lt"/>
            </a:endParaRPr>
          </a:p>
          <a:p>
            <a:pPr marL="349409" lvl="2" indent="-349409"/>
            <a:r>
              <a:rPr lang="en-US" sz="1100" b="1" dirty="0">
                <a:latin typeface="+mn-lt"/>
                <a:cs typeface="Arial" pitchFamily="34" charset="0"/>
              </a:rPr>
              <a:t>418: The Role of the Civil Engineer in Sustainable Development</a:t>
            </a:r>
            <a:r>
              <a:rPr lang="en-US" sz="1100" dirty="0">
                <a:latin typeface="+mn-lt"/>
                <a:cs typeface="Arial" pitchFamily="34" charset="0"/>
              </a:rPr>
              <a:t>: The civil engineering profession recognizes the reality of limited natural resources, the desire for sustainable practices (including life-cycle analysis and sustainable design techniques), and the need for social equity in the consumption of resources.</a:t>
            </a:r>
          </a:p>
          <a:p>
            <a:pPr marL="349409" lvl="2" indent="-349409"/>
            <a:endParaRPr lang="en-US" sz="1100" dirty="0">
              <a:latin typeface="+mn-lt"/>
              <a:cs typeface="Arial" pitchFamily="34" charset="0"/>
            </a:endParaRPr>
          </a:p>
          <a:p>
            <a:pPr marL="349409" lvl="2" indent="-349409"/>
            <a:r>
              <a:rPr lang="en-US" sz="1100" b="1" dirty="0">
                <a:latin typeface="+mn-lt"/>
                <a:cs typeface="Arial" pitchFamily="34" charset="0"/>
              </a:rPr>
              <a:t>517:</a:t>
            </a:r>
            <a:r>
              <a:rPr lang="en-US" sz="1100" b="1" baseline="0" dirty="0">
                <a:latin typeface="+mn-lt"/>
                <a:cs typeface="Arial" pitchFamily="34" charset="0"/>
              </a:rPr>
              <a:t> Sustainable </a:t>
            </a:r>
            <a:r>
              <a:rPr lang="en-US" sz="1100" b="1" dirty="0">
                <a:latin typeface="+mn-lt"/>
                <a:cs typeface="Arial" pitchFamily="34" charset="0"/>
              </a:rPr>
              <a:t>Development Goals: </a:t>
            </a:r>
            <a:r>
              <a:rPr lang="en-US" sz="1100" dirty="0">
                <a:latin typeface="+mn-lt"/>
                <a:cs typeface="Arial" pitchFamily="34" charset="0"/>
              </a:rPr>
              <a:t>Engineers of the 21st century play a critical role in contributing to peace and security in an increasingly challenged world. The engineering profession has an obligation to provide solutions to meet the basic needs of all humans for water, sanitation, food, health, and energy, while at the same time protect cultural and natural diversity and conserve and sustainably use resources</a:t>
            </a:r>
            <a:r>
              <a:rPr lang="en-US" sz="1100" dirty="0" smtClean="0">
                <a:latin typeface="+mn-lt"/>
                <a:cs typeface="Arial" pitchFamily="34" charset="0"/>
              </a:rPr>
              <a:t>.</a:t>
            </a:r>
          </a:p>
          <a:p>
            <a:pPr marL="349409" lvl="2" indent="-349409"/>
            <a:endParaRPr lang="en-US" sz="1100" dirty="0" smtClean="0">
              <a:latin typeface="+mn-lt"/>
              <a:cs typeface="Arial" pitchFamily="34" charset="0"/>
            </a:endParaRPr>
          </a:p>
          <a:p>
            <a:r>
              <a:rPr lang="en-US" sz="1100" dirty="0" smtClean="0">
                <a:latin typeface="+mn-lt"/>
              </a:rPr>
              <a:t>Photo: Vancouver Olympic Village</a:t>
            </a:r>
          </a:p>
          <a:p>
            <a:r>
              <a:rPr lang="en-US" sz="1100" dirty="0" smtClean="0">
                <a:latin typeface="+mn-lt"/>
              </a:rPr>
              <a:t>Ongoing series of HNBD images at the "post-Industrial Urban Renewal" site on SE False Creek in Vancouver (BC). This location is also the site of the Athletes Village from the 2010 Winter Olympics in Vancouver, BC.</a:t>
            </a:r>
          </a:p>
          <a:p>
            <a:endParaRPr lang="en-US" sz="1100" dirty="0" smtClean="0">
              <a:latin typeface="+mn-lt"/>
            </a:endParaRPr>
          </a:p>
          <a:p>
            <a:pPr defTabSz="474704" eaLnBrk="1" hangingPunct="1">
              <a:lnSpc>
                <a:spcPct val="90000"/>
              </a:lnSpc>
              <a:spcBef>
                <a:spcPct val="0"/>
              </a:spcBef>
              <a:buFontTx/>
              <a:buNone/>
            </a:pPr>
            <a:r>
              <a:rPr lang="en-US" sz="1100" dirty="0" smtClean="0">
                <a:latin typeface="+mn-lt"/>
                <a:cs typeface="Arial" charset="0"/>
              </a:rPr>
              <a:t>And, as a key part of our sustainable infrastructure initiative, ASCE joined with the American Council of Engineering Companies and the American Public Works Association to form a new organization called the Institute for Sustainable Infrastructure. </a:t>
            </a:r>
          </a:p>
          <a:p>
            <a:pPr defTabSz="474704" eaLnBrk="1" hangingPunct="1">
              <a:lnSpc>
                <a:spcPct val="90000"/>
              </a:lnSpc>
              <a:spcBef>
                <a:spcPct val="0"/>
              </a:spcBef>
              <a:buFontTx/>
              <a:buChar char="•"/>
            </a:pPr>
            <a:endParaRPr lang="en-US" sz="1400" dirty="0" smtClean="0">
              <a:latin typeface="Arial" charset="0"/>
              <a:cs typeface="Arial" charset="0"/>
            </a:endParaRPr>
          </a:p>
          <a:p>
            <a:pPr marL="293159" indent="-293159">
              <a:buFont typeface="Arial" panose="020B0604020202020204" pitchFamily="34" charset="0"/>
              <a:buChar char="•"/>
              <a:defRPr/>
            </a:pPr>
            <a:endParaRPr lang="en-US" sz="1400" dirty="0" smtClean="0">
              <a:latin typeface="Arial" pitchFamily="34" charset="0"/>
              <a:cs typeface="Arial" pitchFamily="34" charset="0"/>
            </a:endParaRPr>
          </a:p>
          <a:p>
            <a:pPr marL="349409" lvl="2" indent="-349409"/>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DE74808-8F12-4646-905F-5C464186F382}" type="slidenum">
              <a:rPr lang="en-US" smtClean="0"/>
              <a:pPr>
                <a:defRPr/>
              </a:pPr>
              <a:t>12</a:t>
            </a:fld>
            <a:endParaRPr lang="en-US" dirty="0"/>
          </a:p>
        </p:txBody>
      </p:sp>
    </p:spTree>
    <p:extLst>
      <p:ext uri="{BB962C8B-B14F-4D97-AF65-F5344CB8AC3E}">
        <p14:creationId xmlns:p14="http://schemas.microsoft.com/office/powerpoint/2010/main" val="3519916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722344" y="4516381"/>
            <a:ext cx="5778750" cy="4836620"/>
          </a:xfrm>
        </p:spPr>
        <p:txBody>
          <a:bodyPr/>
          <a:lstStyle/>
          <a:p>
            <a:pPr defTabSz="474704" eaLnBrk="1" hangingPunct="1">
              <a:lnSpc>
                <a:spcPct val="90000"/>
              </a:lnSpc>
              <a:spcBef>
                <a:spcPct val="0"/>
              </a:spcBef>
              <a:buFontTx/>
              <a:buChar char="•"/>
            </a:pPr>
            <a:r>
              <a:rPr lang="en-US" sz="1100" dirty="0" smtClean="0">
                <a:latin typeface="+mn-lt"/>
                <a:cs typeface="Arial" panose="020B0604020202020204" pitchFamily="34" charset="0"/>
              </a:rPr>
              <a:t> Since 2010, more than 4,900</a:t>
            </a:r>
            <a:r>
              <a:rPr lang="en-US" sz="1100" dirty="0" smtClean="0">
                <a:solidFill>
                  <a:srgbClr val="FF0000"/>
                </a:solidFill>
                <a:latin typeface="+mn-lt"/>
                <a:cs typeface="Arial" panose="020B0604020202020204" pitchFamily="34" charset="0"/>
              </a:rPr>
              <a:t> </a:t>
            </a:r>
            <a:r>
              <a:rPr lang="en-US" sz="1100" dirty="0" smtClean="0">
                <a:latin typeface="+mn-lt"/>
                <a:cs typeface="Arial" panose="020B0604020202020204" pitchFamily="34" charset="0"/>
              </a:rPr>
              <a:t>professionals</a:t>
            </a:r>
            <a:r>
              <a:rPr lang="en-US" sz="1100" baseline="0" dirty="0" smtClean="0">
                <a:latin typeface="+mn-lt"/>
                <a:cs typeface="Arial" panose="020B0604020202020204" pitchFamily="34" charset="0"/>
              </a:rPr>
              <a:t> in 20 countries </a:t>
            </a:r>
            <a:r>
              <a:rPr lang="en-US" sz="1100" dirty="0" smtClean="0">
                <a:latin typeface="+mn-lt"/>
                <a:cs typeface="Arial" panose="020B0604020202020204" pitchFamily="34" charset="0"/>
              </a:rPr>
              <a:t>have become certified to apply the Envision sustainability rating system and have earned the designation ISI Envision Sustainability Professional (ENV SP). </a:t>
            </a:r>
          </a:p>
          <a:p>
            <a:pPr defTabSz="474704" eaLnBrk="1" hangingPunct="1">
              <a:lnSpc>
                <a:spcPct val="90000"/>
              </a:lnSpc>
              <a:spcBef>
                <a:spcPct val="0"/>
              </a:spcBef>
              <a:buFontTx/>
              <a:buChar char="•"/>
            </a:pPr>
            <a:endParaRPr lang="en-US" sz="1100" dirty="0" smtClean="0">
              <a:latin typeface="+mn-lt"/>
              <a:cs typeface="Arial" panose="020B0604020202020204" pitchFamily="34" charset="0"/>
            </a:endParaRPr>
          </a:p>
          <a:p>
            <a:pPr defTabSz="474704" eaLnBrk="1" hangingPunct="1">
              <a:lnSpc>
                <a:spcPct val="90000"/>
              </a:lnSpc>
              <a:buFontTx/>
              <a:buChar char="•"/>
            </a:pPr>
            <a:r>
              <a:rPr lang="en-US" sz="1100" dirty="0" smtClean="0">
                <a:latin typeface="+mn-lt"/>
                <a:cs typeface="Arial" charset="0"/>
              </a:rPr>
              <a:t>  Credentialed individuals can work with a design team to help achieve the highest level of sustainability for an infrastructure project, and guide the project through the Envision verification process.</a:t>
            </a:r>
          </a:p>
          <a:p>
            <a:pPr defTabSz="474704" eaLnBrk="1" hangingPunct="1">
              <a:lnSpc>
                <a:spcPct val="90000"/>
              </a:lnSpc>
              <a:spcBef>
                <a:spcPct val="0"/>
              </a:spcBef>
              <a:buFontTx/>
              <a:buChar char="•"/>
            </a:pPr>
            <a:endParaRPr lang="en-US" sz="1100" dirty="0" smtClean="0">
              <a:latin typeface="+mn-lt"/>
              <a:cs typeface="Arial" charset="0"/>
            </a:endParaRPr>
          </a:p>
          <a:p>
            <a:pPr defTabSz="474704" eaLnBrk="1" hangingPunct="1">
              <a:lnSpc>
                <a:spcPct val="90000"/>
              </a:lnSpc>
              <a:spcBef>
                <a:spcPct val="0"/>
              </a:spcBef>
              <a:buFontTx/>
              <a:buChar char="•"/>
            </a:pPr>
            <a:r>
              <a:rPr lang="en-US" sz="1100" dirty="0" smtClean="0">
                <a:latin typeface="+mn-lt"/>
                <a:cs typeface="Arial" charset="0"/>
              </a:rPr>
              <a:t>  And now, ISI is offering a credential for college students and recent graduates. </a:t>
            </a:r>
            <a:r>
              <a:rPr lang="en-US" sz="1100" dirty="0" smtClean="0">
                <a:latin typeface="+mn-lt"/>
                <a:cs typeface="Arial" panose="020B0604020202020204" pitchFamily="34" charset="0"/>
              </a:rPr>
              <a:t>Since </a:t>
            </a:r>
            <a:r>
              <a:rPr lang="en-US" sz="1100" dirty="0">
                <a:latin typeface="+mn-lt"/>
                <a:cs typeface="Arial" panose="020B0604020202020204" pitchFamily="34" charset="0"/>
              </a:rPr>
              <a:t>2013, ISI has awarded</a:t>
            </a:r>
            <a:r>
              <a:rPr lang="en-US" sz="1100" baseline="0" dirty="0">
                <a:latin typeface="+mn-lt"/>
                <a:cs typeface="Arial" panose="020B0604020202020204" pitchFamily="34" charset="0"/>
              </a:rPr>
              <a:t> 20 projects with an Envision rating for sustainable infrastructure.</a:t>
            </a:r>
            <a:endParaRPr lang="en-US" sz="1100" dirty="0">
              <a:latin typeface="+mn-lt"/>
              <a:cs typeface="Arial" panose="020B0604020202020204" pitchFamily="34" charset="0"/>
            </a:endParaRPr>
          </a:p>
          <a:p>
            <a:pPr marL="293159" indent="-293159">
              <a:buFont typeface="Arial" panose="020B0604020202020204" pitchFamily="34" charset="0"/>
              <a:buChar char="•"/>
              <a:defRPr/>
            </a:pPr>
            <a:endParaRPr lang="en-US" sz="1100" dirty="0">
              <a:latin typeface="+mn-lt"/>
              <a:cs typeface="Arial" panose="020B0604020202020204" pitchFamily="34" charset="0"/>
            </a:endParaRPr>
          </a:p>
          <a:p>
            <a:pPr marL="291179" indent="-291179">
              <a:buFont typeface="Arial" panose="020B0604020202020204" pitchFamily="34" charset="0"/>
              <a:buChar char="•"/>
            </a:pPr>
            <a:r>
              <a:rPr lang="en-US" sz="1100" dirty="0">
                <a:latin typeface="+mn-lt"/>
                <a:cs typeface="Arial" panose="020B0604020202020204" pitchFamily="34" charset="0"/>
              </a:rPr>
              <a:t>Recently,</a:t>
            </a:r>
            <a:r>
              <a:rPr lang="en-US" sz="1100" baseline="0" dirty="0">
                <a:latin typeface="+mn-lt"/>
                <a:cs typeface="Arial" panose="020B0604020202020204" pitchFamily="34" charset="0"/>
              </a:rPr>
              <a:t> t</a:t>
            </a:r>
            <a:r>
              <a:rPr lang="en-US" sz="1100" dirty="0">
                <a:latin typeface="+mn-lt"/>
                <a:cs typeface="Arial" panose="020B0604020202020204" pitchFamily="34" charset="0"/>
              </a:rPr>
              <a:t>he Kansas</a:t>
            </a:r>
            <a:r>
              <a:rPr lang="en-US" sz="1100" baseline="0" dirty="0">
                <a:latin typeface="+mn-lt"/>
                <a:cs typeface="Arial" panose="020B0604020202020204" pitchFamily="34" charset="0"/>
              </a:rPr>
              <a:t> City Streetcar Project</a:t>
            </a:r>
            <a:r>
              <a:rPr lang="en-US" sz="1100" dirty="0">
                <a:latin typeface="+mn-lt"/>
                <a:cs typeface="Arial" panose="020B0604020202020204" pitchFamily="34" charset="0"/>
              </a:rPr>
              <a:t> in</a:t>
            </a:r>
            <a:r>
              <a:rPr lang="en-US" sz="1100" baseline="0" dirty="0">
                <a:latin typeface="+mn-lt"/>
                <a:cs typeface="Arial" panose="020B0604020202020204" pitchFamily="34" charset="0"/>
              </a:rPr>
              <a:t> Kansas City, MO</a:t>
            </a:r>
            <a:r>
              <a:rPr lang="en-US" sz="1100" dirty="0">
                <a:latin typeface="+mn-lt"/>
                <a:cs typeface="Arial" panose="020B0604020202020204" pitchFamily="34" charset="0"/>
              </a:rPr>
              <a:t>, earned an Envision Platinum award.</a:t>
            </a:r>
          </a:p>
          <a:p>
            <a:r>
              <a:rPr lang="en-US" sz="1100" dirty="0">
                <a:latin typeface="+mn-lt"/>
                <a:cs typeface="Arial" panose="020B0604020202020204" pitchFamily="34" charset="0"/>
              </a:rPr>
              <a:t> </a:t>
            </a:r>
          </a:p>
          <a:p>
            <a:pPr marL="291179" indent="-291179">
              <a:buFont typeface="Arial" panose="020B0604020202020204" pitchFamily="34" charset="0"/>
              <a:buChar char="•"/>
            </a:pPr>
            <a:r>
              <a:rPr lang="en-US" sz="1100" dirty="0">
                <a:latin typeface="+mn-lt"/>
                <a:cs typeface="Arial" panose="020B0604020202020204" pitchFamily="34" charset="0"/>
              </a:rPr>
              <a:t>It is the first transit project, the first streetcar project. The streetcar improves local circulation, supports local development goals, strengthens urban centers and maintains long-term sustainability standards.</a:t>
            </a:r>
          </a:p>
          <a:p>
            <a:pPr marL="291179" indent="-291179">
              <a:buFont typeface="Arial" panose="020B0604020202020204" pitchFamily="34" charset="0"/>
              <a:buChar char="•"/>
            </a:pPr>
            <a:endParaRPr lang="en-US" sz="1100" dirty="0">
              <a:latin typeface="+mn-lt"/>
              <a:cs typeface="Arial" panose="020B0604020202020204" pitchFamily="34" charset="0"/>
            </a:endParaRPr>
          </a:p>
          <a:p>
            <a:pPr marL="293159" indent="-293159">
              <a:buFont typeface="Arial" panose="020B0604020202020204" pitchFamily="34" charset="0"/>
              <a:buChar char="•"/>
              <a:defRPr/>
            </a:pPr>
            <a:r>
              <a:rPr lang="en-US" sz="1100" dirty="0">
                <a:latin typeface="+mn-lt"/>
                <a:cs typeface="Arial" panose="020B0604020202020204" pitchFamily="34" charset="0"/>
              </a:rPr>
              <a:t>Currently, there are 350 other projects also using Envision as a self-assessment tool. </a:t>
            </a:r>
          </a:p>
          <a:p>
            <a:pPr marL="298690" indent="-29869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r>
              <a:rPr lang="en-US" dirty="0"/>
              <a:t> </a:t>
            </a:r>
          </a:p>
          <a:p>
            <a:pPr marL="298690" indent="-298690">
              <a:buFont typeface="Arial" panose="020B0604020202020204" pitchFamily="34" charset="0"/>
              <a:buChar char="•"/>
              <a:defRPr/>
            </a:pPr>
            <a:endParaRPr lang="en-US" sz="1400" dirty="0">
              <a:latin typeface="Arial" panose="020B0604020202020204" pitchFamily="34" charset="0"/>
              <a:cs typeface="Arial" panose="020B0604020202020204" pitchFamily="34" charset="0"/>
            </a:endParaRPr>
          </a:p>
          <a:p>
            <a:pPr marL="298690" indent="-298690">
              <a:buFont typeface="Arial" panose="020B0604020202020204" pitchFamily="34" charset="0"/>
              <a:buChar char="•"/>
              <a:defRPr/>
            </a:pPr>
            <a:endParaRPr lang="en-US" sz="1400" dirty="0"/>
          </a:p>
        </p:txBody>
      </p:sp>
      <p:sp>
        <p:nvSpPr>
          <p:cNvPr id="4" name="Slide Number Placeholder 3"/>
          <p:cNvSpPr>
            <a:spLocks noGrp="1"/>
          </p:cNvSpPr>
          <p:nvPr>
            <p:ph type="sldNum" sz="quarter" idx="5"/>
          </p:nvPr>
        </p:nvSpPr>
        <p:spPr/>
        <p:txBody>
          <a:bodyPr/>
          <a:lstStyle/>
          <a:p>
            <a:pPr>
              <a:defRPr/>
            </a:pPr>
            <a:fld id="{B30AB31A-442C-48A6-9868-C84A850EBD84}" type="slidenum">
              <a:rPr lang="en-US" smtClean="0"/>
              <a:pPr>
                <a:defRPr/>
              </a:pPr>
              <a:t>13</a:t>
            </a:fld>
            <a:endParaRPr lang="en-US" dirty="0"/>
          </a:p>
        </p:txBody>
      </p:sp>
    </p:spTree>
    <p:extLst>
      <p:ext uri="{BB962C8B-B14F-4D97-AF65-F5344CB8AC3E}">
        <p14:creationId xmlns:p14="http://schemas.microsoft.com/office/powerpoint/2010/main" val="3315223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291175" indent="-291175">
              <a:lnSpc>
                <a:spcPct val="90000"/>
              </a:lnSpc>
              <a:buFont typeface="Arial" panose="020B0604020202020204" pitchFamily="34" charset="0"/>
              <a:buChar char="•"/>
            </a:pPr>
            <a:r>
              <a:rPr lang="en-US" sz="1100" dirty="0">
                <a:latin typeface="+mn-lt"/>
                <a:cs typeface="Arial" charset="0"/>
              </a:rPr>
              <a:t>To encourage our members to share their sustainable projects, ASCE established in 2010 the Innovation in Sustainable Engineering Award.</a:t>
            </a:r>
          </a:p>
          <a:p>
            <a:pPr marL="291175" indent="-291175">
              <a:lnSpc>
                <a:spcPct val="90000"/>
              </a:lnSpc>
              <a:buFont typeface="Arial" panose="020B0604020202020204" pitchFamily="34" charset="0"/>
              <a:buChar char="•"/>
            </a:pPr>
            <a:endParaRPr lang="en-US" sz="1100" dirty="0">
              <a:latin typeface="+mn-lt"/>
              <a:cs typeface="Arial" charset="0"/>
            </a:endParaRPr>
          </a:p>
          <a:p>
            <a:pPr marL="291175" indent="-291175">
              <a:lnSpc>
                <a:spcPct val="90000"/>
              </a:lnSpc>
              <a:buFont typeface="Arial" panose="020B0604020202020204" pitchFamily="34" charset="0"/>
              <a:buChar char="•"/>
            </a:pPr>
            <a:r>
              <a:rPr lang="en-US" sz="1100" dirty="0">
                <a:latin typeface="+mn-lt"/>
                <a:cs typeface="Arial" charset="0"/>
              </a:rPr>
              <a:t>The award recognizes a completed civil engineering project for creativity in the form of innovative sustainability.</a:t>
            </a:r>
          </a:p>
          <a:p>
            <a:pPr marL="291175" indent="-291175">
              <a:lnSpc>
                <a:spcPct val="90000"/>
              </a:lnSpc>
              <a:buFont typeface="Arial" panose="020B0604020202020204" pitchFamily="34" charset="0"/>
              <a:buChar char="•"/>
            </a:pPr>
            <a:endParaRPr lang="en-US" sz="1100" dirty="0">
              <a:latin typeface="+mn-lt"/>
              <a:cs typeface="Arial" charset="0"/>
            </a:endParaRPr>
          </a:p>
          <a:p>
            <a:pPr marL="291175" indent="-291175">
              <a:lnSpc>
                <a:spcPct val="90000"/>
              </a:lnSpc>
              <a:buFont typeface="Arial" panose="020B0604020202020204" pitchFamily="34" charset="0"/>
              <a:buChar char="•"/>
            </a:pPr>
            <a:r>
              <a:rPr lang="en-US" sz="1100" dirty="0">
                <a:latin typeface="+mn-lt"/>
                <a:cs typeface="Arial" charset="0"/>
              </a:rPr>
              <a:t>Here’s the list of winners including the 2015 winner: Paul S. Sarbanes Ecosystem Restoration Project at Poplar Island.</a:t>
            </a:r>
          </a:p>
          <a:p>
            <a:pPr marL="291175" indent="-291175">
              <a:lnSpc>
                <a:spcPct val="90000"/>
              </a:lnSpc>
              <a:buFont typeface="Arial" panose="020B0604020202020204" pitchFamily="34" charset="0"/>
              <a:buChar char="•"/>
            </a:pPr>
            <a:endParaRPr lang="en-US" sz="1100" dirty="0">
              <a:latin typeface="+mn-lt"/>
              <a:cs typeface="Arial" charset="0"/>
            </a:endParaRPr>
          </a:p>
          <a:p>
            <a:pPr marL="291175" indent="-291175">
              <a:lnSpc>
                <a:spcPct val="90000"/>
              </a:lnSpc>
              <a:buFont typeface="Arial" panose="020B0604020202020204" pitchFamily="34" charset="0"/>
              <a:buChar char="•"/>
            </a:pPr>
            <a:r>
              <a:rPr lang="en-US" sz="1100" dirty="0">
                <a:latin typeface="+mn-lt"/>
                <a:cs typeface="Arial" charset="0"/>
              </a:rPr>
              <a:t>Please consider submitting some of your projects for the </a:t>
            </a:r>
            <a:r>
              <a:rPr lang="en-US" sz="1100" dirty="0" smtClean="0">
                <a:latin typeface="+mn-lt"/>
                <a:cs typeface="Arial" charset="0"/>
              </a:rPr>
              <a:t>2018 </a:t>
            </a:r>
            <a:r>
              <a:rPr lang="en-US" sz="1100" dirty="0">
                <a:latin typeface="+mn-lt"/>
                <a:cs typeface="Arial" charset="0"/>
              </a:rPr>
              <a:t>award. Nominations are due June 1.</a:t>
            </a:r>
          </a:p>
          <a:p>
            <a:pPr>
              <a:lnSpc>
                <a:spcPct val="90000"/>
              </a:lnSpc>
            </a:pPr>
            <a:endParaRPr lang="en-US" sz="1400"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F35827FD-1065-4163-9517-0DAF91E41CB7}" type="slidenum">
              <a:rPr lang="en-US" smtClean="0"/>
              <a:pPr>
                <a:defRPr/>
              </a:pPr>
              <a:t>14</a:t>
            </a:fld>
            <a:endParaRPr lang="en-US"/>
          </a:p>
        </p:txBody>
      </p:sp>
    </p:spTree>
    <p:extLst>
      <p:ext uri="{BB962C8B-B14F-4D97-AF65-F5344CB8AC3E}">
        <p14:creationId xmlns:p14="http://schemas.microsoft.com/office/powerpoint/2010/main" val="1074393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6744" indent="-291175">
              <a:buFont typeface="Arial" pitchFamily="34" charset="0"/>
              <a:buChar char="•"/>
            </a:pPr>
            <a:r>
              <a:rPr lang="en-US" sz="1100" dirty="0">
                <a:latin typeface="+mn-lt"/>
                <a:cs typeface="Arial" pitchFamily="34" charset="0"/>
              </a:rPr>
              <a:t>ASCE established a Sustainable Development Award that we give at the EPA’s annual People, Projects and the Planet (EPA P3) Competition. </a:t>
            </a:r>
          </a:p>
          <a:p>
            <a:pPr marL="296744" indent="-291175">
              <a:buFont typeface="Arial" pitchFamily="34" charset="0"/>
              <a:buChar char="•"/>
            </a:pPr>
            <a:endParaRPr lang="en-US" sz="1100" dirty="0">
              <a:latin typeface="+mn-lt"/>
              <a:cs typeface="Arial" pitchFamily="34" charset="0"/>
            </a:endParaRPr>
          </a:p>
          <a:p>
            <a:pPr marL="296744" indent="-291175">
              <a:buFont typeface="Arial" pitchFamily="34" charset="0"/>
              <a:buChar char="•"/>
            </a:pPr>
            <a:r>
              <a:rPr lang="en-US" sz="1100" dirty="0">
                <a:latin typeface="+mn-lt"/>
                <a:cs typeface="Arial" pitchFamily="34" charset="0"/>
              </a:rPr>
              <a:t>This year Ohio’s University of Dayton won for its Solar Thermal Adsorption Refrigerator prototype, a solar refrigerator for vaccines.</a:t>
            </a:r>
          </a:p>
          <a:p>
            <a:pPr marL="296744" indent="-291175">
              <a:buFont typeface="Arial" pitchFamily="34" charset="0"/>
              <a:buChar char="•"/>
            </a:pPr>
            <a:endParaRPr lang="en-US" sz="1400" dirty="0">
              <a:latin typeface="Arial" pitchFamily="34" charset="0"/>
              <a:cs typeface="Arial" pitchFamily="34" charset="0"/>
            </a:endParaRPr>
          </a:p>
          <a:p>
            <a:pPr marL="296744" indent="-291175">
              <a:buFont typeface="Arial" pitchFamily="34" charset="0"/>
              <a:buChar char="•"/>
            </a:pPr>
            <a:endParaRPr lang="en-US" sz="1400" dirty="0">
              <a:latin typeface="Arial" pitchFamily="34" charset="0"/>
              <a:cs typeface="Arial" pitchFamily="34" charset="0"/>
            </a:endParaRPr>
          </a:p>
          <a:p>
            <a:pPr marL="5570"/>
            <a:endParaRPr lang="en-US" sz="1400" dirty="0">
              <a:latin typeface="Arial" pitchFamily="34" charset="0"/>
              <a:cs typeface="Arial" pitchFamily="34" charset="0"/>
            </a:endParaRPr>
          </a:p>
          <a:p>
            <a:pPr marL="296744" indent="-291175">
              <a:buFont typeface="Arial" pitchFamily="34" charset="0"/>
              <a:buChar cha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9DE74808-8F12-4646-905F-5C464186F382}" type="slidenum">
              <a:rPr lang="en-US" smtClean="0"/>
              <a:pPr>
                <a:defRPr/>
              </a:pPr>
              <a:t>15</a:t>
            </a:fld>
            <a:endParaRPr lang="en-US"/>
          </a:p>
        </p:txBody>
      </p:sp>
    </p:spTree>
    <p:extLst>
      <p:ext uri="{BB962C8B-B14F-4D97-AF65-F5344CB8AC3E}">
        <p14:creationId xmlns:p14="http://schemas.microsoft.com/office/powerpoint/2010/main" val="568792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442341"/>
            <a:ext cx="6705600" cy="8587859"/>
          </a:xfrm>
        </p:spPr>
        <p:txBody>
          <a:bodyPr/>
          <a:lstStyle/>
          <a:p>
            <a:pPr marL="171450" indent="-171450">
              <a:buFont typeface="Arial" panose="020B0604020202020204" pitchFamily="34" charset="0"/>
              <a:buChar char="•"/>
            </a:pPr>
            <a:r>
              <a:rPr lang="en-US" sz="1100" dirty="0">
                <a:latin typeface="+mn-lt"/>
                <a:cs typeface="Arial" panose="020B0604020202020204" pitchFamily="34" charset="0"/>
              </a:rPr>
              <a:t>For the 21st century </a:t>
            </a:r>
            <a:r>
              <a:rPr lang="en-US" sz="1100" dirty="0" smtClean="0">
                <a:latin typeface="+mn-lt"/>
                <a:cs typeface="Arial" panose="020B0604020202020204" pitchFamily="34" charset="0"/>
              </a:rPr>
              <a:t>designer, </a:t>
            </a:r>
            <a:r>
              <a:rPr lang="en-US" sz="1100" dirty="0">
                <a:latin typeface="+mn-lt"/>
                <a:cs typeface="Arial" panose="020B0604020202020204" pitchFamily="34" charset="0"/>
              </a:rPr>
              <a:t>taking sustainability into account and applying it at every stage in the life cycle of every project needs to become second nature. </a:t>
            </a:r>
          </a:p>
          <a:p>
            <a:pPr marL="171450" indent="-171450">
              <a:buFont typeface="Arial" panose="020B0604020202020204" pitchFamily="34" charset="0"/>
              <a:buChar char="•"/>
            </a:pPr>
            <a:r>
              <a:rPr lang="en-US" sz="1100" dirty="0">
                <a:latin typeface="+mn-lt"/>
                <a:cs typeface="Arial" panose="020B0604020202020204" pitchFamily="34" charset="0"/>
              </a:rPr>
              <a:t>In January, our three-day Sustainability Summit was just the start of a more aggressive campaign to build greater urgency in the profession and accelerate adoption of sustainability practices.</a:t>
            </a:r>
          </a:p>
          <a:p>
            <a:pPr marL="171450" indent="-171450">
              <a:buFont typeface="Arial" panose="020B0604020202020204" pitchFamily="34" charset="0"/>
              <a:buChar char="•"/>
            </a:pPr>
            <a:r>
              <a:rPr lang="en-US" sz="1100" dirty="0">
                <a:latin typeface="+mn-lt"/>
                <a:cs typeface="Arial" panose="020B0604020202020204" pitchFamily="34" charset="0"/>
              </a:rPr>
              <a:t>The summit’s cross-section of industry leaders, stakeholders, and practitioners found inspiration and context in recent events such as the international climate accord signed in Paris and the United Nations’ new Sustainable Development Goals, noting that addressing a future that’s different from the past will rely on civil engineering for solutions. </a:t>
            </a:r>
          </a:p>
          <a:p>
            <a:pPr marL="171450" indent="-171450">
              <a:buFont typeface="Arial" panose="020B0604020202020204" pitchFamily="34" charset="0"/>
              <a:buChar char="•"/>
            </a:pPr>
            <a:r>
              <a:rPr lang="en-US" sz="1100" dirty="0">
                <a:latin typeface="+mn-lt"/>
                <a:cs typeface="Arial" panose="020B0604020202020204" pitchFamily="34" charset="0"/>
              </a:rPr>
              <a:t>What we heard at the summit was that the conditions under which infrastructure is being designed today are uncertain, and infrastructure designed in the recent past is inadequate for current conditions;</a:t>
            </a:r>
            <a:r>
              <a:rPr lang="en-US" sz="1100" baseline="0" dirty="0">
                <a:latin typeface="+mn-lt"/>
                <a:cs typeface="Arial" panose="020B0604020202020204" pitchFamily="34" charset="0"/>
              </a:rPr>
              <a:t> </a:t>
            </a:r>
            <a:r>
              <a:rPr lang="en-US" sz="1100" dirty="0">
                <a:latin typeface="+mn-lt"/>
                <a:cs typeface="Arial" panose="020B0604020202020204" pitchFamily="34" charset="0"/>
              </a:rPr>
              <a:t>we are designing today the infrastructure for the next 50 to 100 years. </a:t>
            </a:r>
          </a:p>
          <a:p>
            <a:pPr marL="171450" indent="-171450">
              <a:buFont typeface="Arial" panose="020B0604020202020204" pitchFamily="34" charset="0"/>
              <a:buChar char="•"/>
            </a:pPr>
            <a:r>
              <a:rPr lang="en-US" sz="1100" dirty="0">
                <a:latin typeface="+mn-lt"/>
                <a:cs typeface="Arial" panose="020B0604020202020204" pitchFamily="34" charset="0"/>
              </a:rPr>
              <a:t>The very basis of civil engineering design has been that conditions of the past can be relied upon as good predictors of future conditions, a concept called stationarity.</a:t>
            </a:r>
          </a:p>
          <a:p>
            <a:pPr marL="171450" indent="-171450">
              <a:buFont typeface="Arial" panose="020B0604020202020204" pitchFamily="34" charset="0"/>
              <a:buChar char="•"/>
            </a:pPr>
            <a:r>
              <a:rPr lang="en-US" sz="1100" dirty="0">
                <a:latin typeface="+mn-lt"/>
                <a:cs typeface="Arial" panose="020B0604020202020204" pitchFamily="34" charset="0"/>
              </a:rPr>
              <a:t>Using those conditions, we have developed and relied on formulas, tables, graphs and standards to do work more efficiently, and we have licensed and certified engineers to use those standards to manage risk and liability.</a:t>
            </a:r>
          </a:p>
          <a:p>
            <a:pPr marL="171450" indent="-171450">
              <a:buFont typeface="Arial" panose="020B0604020202020204" pitchFamily="34" charset="0"/>
              <a:buChar char="•"/>
            </a:pPr>
            <a:r>
              <a:rPr lang="en-US" sz="1100" dirty="0">
                <a:latin typeface="+mn-lt"/>
                <a:cs typeface="Arial" panose="020B0604020202020204" pitchFamily="34" charset="0"/>
              </a:rPr>
              <a:t>However, decades of overuse of resources, reliance on fossil fuel for energy and continuing release of greenhouse gases and other pollutants into the environment contributing to significant climate change has made this principle no longer relevant or reliable for future development.</a:t>
            </a:r>
          </a:p>
          <a:p>
            <a:pPr marL="171450" indent="-171450">
              <a:buFont typeface="Arial" panose="020B0604020202020204" pitchFamily="34" charset="0"/>
              <a:buChar char="•"/>
            </a:pPr>
            <a:r>
              <a:rPr lang="en-US" sz="1100" dirty="0">
                <a:latin typeface="+mn-lt"/>
                <a:cs typeface="Arial" panose="020B0604020202020204" pitchFamily="34" charset="0"/>
              </a:rPr>
              <a:t>If we continue to do what we have done in the past, the infrastructure we deliver will not be functional, reliable or safe under those future conditions nor will it protect the public’s health, safety and welfare.</a:t>
            </a:r>
          </a:p>
          <a:p>
            <a:pPr marL="171450" indent="-171450">
              <a:buFont typeface="Arial" panose="020B0604020202020204" pitchFamily="34" charset="0"/>
              <a:buChar char="•"/>
            </a:pPr>
            <a:r>
              <a:rPr lang="en-US" sz="1100" dirty="0">
                <a:latin typeface="+mn-lt"/>
                <a:cs typeface="Arial" panose="020B0604020202020204" pitchFamily="34" charset="0"/>
              </a:rPr>
              <a:t>If we accept that stationarity is no longer viable, then, to ensure that we can fulfill our professional obligations, we must have new standards and processes that can address these issues.</a:t>
            </a:r>
          </a:p>
          <a:p>
            <a:pPr marL="171450" indent="-171450">
              <a:buFont typeface="Arial" panose="020B0604020202020204" pitchFamily="34" charset="0"/>
              <a:buChar char="•"/>
            </a:pPr>
            <a:endParaRPr lang="en-US" sz="1300"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fld id="{522A9884-F3AB-4535-8D3A-5616A33E3D13}" type="datetime1">
              <a:rPr lang="en-US" smtClean="0"/>
              <a:t>5/16/2018</a:t>
            </a:fld>
            <a:endParaRPr lang="en-US"/>
          </a:p>
        </p:txBody>
      </p:sp>
      <p:sp>
        <p:nvSpPr>
          <p:cNvPr id="5" name="Slide Number Placeholder 4"/>
          <p:cNvSpPr>
            <a:spLocks noGrp="1"/>
          </p:cNvSpPr>
          <p:nvPr>
            <p:ph type="sldNum" sz="quarter" idx="11"/>
          </p:nvPr>
        </p:nvSpPr>
        <p:spPr/>
        <p:txBody>
          <a:bodyPr/>
          <a:lstStyle/>
          <a:p>
            <a:fld id="{D5652938-44F3-419F-8A4A-A6ECE588460A}" type="slidenum">
              <a:rPr lang="en-US" smtClean="0"/>
              <a:t>16</a:t>
            </a:fld>
            <a:endParaRPr lang="en-US" dirty="0"/>
          </a:p>
        </p:txBody>
      </p:sp>
    </p:spTree>
    <p:extLst>
      <p:ext uri="{BB962C8B-B14F-4D97-AF65-F5344CB8AC3E}">
        <p14:creationId xmlns:p14="http://schemas.microsoft.com/office/powerpoint/2010/main" val="3900069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cs typeface="Arial" panose="020B0604020202020204" pitchFamily="34" charset="0"/>
              </a:rPr>
              <a:t>ASCE has established the ASCE Grand Challenge.</a:t>
            </a:r>
          </a:p>
          <a:p>
            <a:endParaRPr lang="en-US" sz="1100" dirty="0">
              <a:latin typeface="+mn-lt"/>
              <a:cs typeface="Arial" panose="020B0604020202020204" pitchFamily="34" charset="0"/>
            </a:endParaRPr>
          </a:p>
          <a:p>
            <a:r>
              <a:rPr lang="en-US" sz="1100" dirty="0">
                <a:latin typeface="+mn-lt"/>
                <a:cs typeface="Arial" panose="020B0604020202020204" pitchFamily="34" charset="0"/>
              </a:rPr>
              <a:t>The ASCE Grand Challenge is a “Call to Action” for ASCE and the profession to increase the value and capacity of infrastructure and to increase/optimize infrastructure investments. </a:t>
            </a:r>
          </a:p>
          <a:p>
            <a:endParaRPr lang="en-US" sz="1100" dirty="0">
              <a:latin typeface="+mn-lt"/>
              <a:cs typeface="Arial" panose="020B0604020202020204" pitchFamily="34" charset="0"/>
            </a:endParaRPr>
          </a:p>
          <a:p>
            <a:r>
              <a:rPr lang="en-US" sz="1100" dirty="0">
                <a:latin typeface="+mn-lt"/>
                <a:cs typeface="Arial" panose="020B0604020202020204" pitchFamily="34" charset="0"/>
              </a:rPr>
              <a:t>It is about transforming the way we plan, deliver, operate and maintain our nation’s infrastructure to enable us to meet the challenges of tomorrow.</a:t>
            </a:r>
          </a:p>
          <a:p>
            <a:endParaRPr lang="en-US" dirty="0"/>
          </a:p>
        </p:txBody>
      </p:sp>
      <p:sp>
        <p:nvSpPr>
          <p:cNvPr id="4" name="Slide Number Placeholder 3"/>
          <p:cNvSpPr>
            <a:spLocks noGrp="1"/>
          </p:cNvSpPr>
          <p:nvPr>
            <p:ph type="sldNum" sz="quarter" idx="10"/>
          </p:nvPr>
        </p:nvSpPr>
        <p:spPr/>
        <p:txBody>
          <a:bodyPr/>
          <a:lstStyle/>
          <a:p>
            <a:fld id="{F9D6F00D-CAB3-4E08-A40C-6481C53A0F08}" type="slidenum">
              <a:rPr lang="en-US" smtClean="0"/>
              <a:t>17</a:t>
            </a:fld>
            <a:endParaRPr lang="en-US"/>
          </a:p>
        </p:txBody>
      </p:sp>
    </p:spTree>
    <p:extLst>
      <p:ext uri="{BB962C8B-B14F-4D97-AF65-F5344CB8AC3E}">
        <p14:creationId xmlns:p14="http://schemas.microsoft.com/office/powerpoint/2010/main" val="177704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D6F00D-CAB3-4E08-A40C-6481C53A0F08}" type="slidenum">
              <a:rPr lang="en-US" smtClean="0"/>
              <a:t>18</a:t>
            </a:fld>
            <a:endParaRPr lang="en-US"/>
          </a:p>
        </p:txBody>
      </p:sp>
    </p:spTree>
    <p:extLst>
      <p:ext uri="{BB962C8B-B14F-4D97-AF65-F5344CB8AC3E}">
        <p14:creationId xmlns:p14="http://schemas.microsoft.com/office/powerpoint/2010/main" val="4249612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smtClean="0">
              <a:latin typeface="+mn-lt"/>
              <a:cs typeface="Arial" panose="020B0604020202020204" pitchFamily="34" charset="0"/>
            </a:endParaRPr>
          </a:p>
          <a:p>
            <a:r>
              <a:rPr lang="en-US" sz="1100" dirty="0" smtClean="0">
                <a:latin typeface="+mn-lt"/>
                <a:cs typeface="Arial" panose="020B0604020202020204" pitchFamily="34" charset="0"/>
              </a:rPr>
              <a:t>Our infrastructure is struggling to efficiently meet today’s needs, impacting all elements of society and the economy. </a:t>
            </a:r>
          </a:p>
          <a:p>
            <a:endParaRPr lang="en-US" sz="1100" dirty="0" smtClean="0">
              <a:latin typeface="+mn-lt"/>
              <a:cs typeface="Arial" panose="020B0604020202020204" pitchFamily="34" charset="0"/>
            </a:endParaRPr>
          </a:p>
          <a:p>
            <a:pPr defTabSz="949478">
              <a:defRPr/>
            </a:pPr>
            <a:r>
              <a:rPr lang="en-US" sz="1100" dirty="0" smtClean="0">
                <a:latin typeface="+mn-lt"/>
                <a:cs typeface="Arial" panose="020B0604020202020204" pitchFamily="34" charset="0"/>
              </a:rPr>
              <a:t>The Grand</a:t>
            </a:r>
            <a:r>
              <a:rPr lang="en-US" sz="1100" baseline="0" dirty="0" smtClean="0">
                <a:latin typeface="+mn-lt"/>
                <a:cs typeface="Arial" panose="020B0604020202020204" pitchFamily="34" charset="0"/>
              </a:rPr>
              <a:t> Challenge </a:t>
            </a:r>
            <a:r>
              <a:rPr lang="en-US" sz="1100" dirty="0" smtClean="0">
                <a:latin typeface="+mn-lt"/>
                <a:cs typeface="Arial" panose="020B0604020202020204" pitchFamily="34" charset="0"/>
              </a:rPr>
              <a:t>is an opportunity for each of us, and the industry as a whole, to embrace our unique leadership role and rethink, advocate, and deliver what is possible.</a:t>
            </a:r>
          </a:p>
          <a:p>
            <a:endParaRPr lang="en-US" sz="1100" dirty="0" smtClean="0">
              <a:latin typeface="+mn-lt"/>
              <a:cs typeface="Arial" panose="020B0604020202020204" pitchFamily="34" charset="0"/>
            </a:endParaRPr>
          </a:p>
          <a:p>
            <a:r>
              <a:rPr lang="en-US" sz="1100" dirty="0" smtClean="0">
                <a:latin typeface="+mn-lt"/>
                <a:cs typeface="Arial" panose="020B0604020202020204" pitchFamily="34" charset="0"/>
              </a:rPr>
              <a:t>While infrastructure</a:t>
            </a:r>
            <a:r>
              <a:rPr lang="en-US" sz="1100" baseline="0" dirty="0" smtClean="0">
                <a:latin typeface="+mn-lt"/>
                <a:cs typeface="Arial" panose="020B0604020202020204" pitchFamily="34" charset="0"/>
              </a:rPr>
              <a:t> funding and policy changes require the support of others, civil engineers control project delivery. We must rethink how we deliver our projects. Can we find lower cost or longer lasting materials? Can we dramatically shorten the time it takes to put new projects into service? </a:t>
            </a:r>
          </a:p>
          <a:p>
            <a:endParaRPr lang="en-US" sz="1100" baseline="0" dirty="0" smtClean="0">
              <a:latin typeface="+mn-lt"/>
              <a:cs typeface="Arial" panose="020B0604020202020204" pitchFamily="34" charset="0"/>
            </a:endParaRPr>
          </a:p>
          <a:p>
            <a:pPr defTabSz="949478">
              <a:defRPr/>
            </a:pPr>
            <a:r>
              <a:rPr lang="en-US" sz="1100" baseline="0" dirty="0" smtClean="0">
                <a:latin typeface="+mn-lt"/>
                <a:cs typeface="Arial" panose="020B0604020202020204" pitchFamily="34" charset="0"/>
              </a:rPr>
              <a:t>We must look for innovative financing mechanisms. We must transform our engineering and business practices to deliver better value to our clients in exchange for greater investment. As our </a:t>
            </a:r>
            <a:r>
              <a:rPr lang="en-US" sz="1100" baseline="0" dirty="0" err="1" smtClean="0">
                <a:latin typeface="+mn-lt"/>
                <a:cs typeface="Arial" panose="020B0604020202020204" pitchFamily="34" charset="0"/>
              </a:rPr>
              <a:t>GameChangers</a:t>
            </a:r>
            <a:r>
              <a:rPr lang="en-US" sz="1100" baseline="0" dirty="0" smtClean="0">
                <a:latin typeface="+mn-lt"/>
                <a:cs typeface="Arial" panose="020B0604020202020204" pitchFamily="34" charset="0"/>
              </a:rPr>
              <a:t> reports show, many of us are already doing so, and more of us must follow their lead.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D6F00D-CAB3-4E08-A40C-6481C53A0F08}" type="slidenum">
              <a:rPr lang="en-US" smtClean="0"/>
              <a:t>19</a:t>
            </a:fld>
            <a:endParaRPr lang="en-US"/>
          </a:p>
        </p:txBody>
      </p:sp>
    </p:spTree>
    <p:extLst>
      <p:ext uri="{BB962C8B-B14F-4D97-AF65-F5344CB8AC3E}">
        <p14:creationId xmlns:p14="http://schemas.microsoft.com/office/powerpoint/2010/main" val="920515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just</a:t>
            </a:r>
            <a:r>
              <a:rPr lang="en-US" baseline="0" dirty="0" smtClean="0"/>
              <a:t> how big is ASCE? We have about 150,000 members globally!</a:t>
            </a:r>
            <a:endParaRPr lang="en-US" dirty="0"/>
          </a:p>
        </p:txBody>
      </p:sp>
      <p:sp>
        <p:nvSpPr>
          <p:cNvPr id="4" name="Slide Number Placeholder 3"/>
          <p:cNvSpPr>
            <a:spLocks noGrp="1"/>
          </p:cNvSpPr>
          <p:nvPr>
            <p:ph type="sldNum" sz="quarter" idx="10"/>
          </p:nvPr>
        </p:nvSpPr>
        <p:spPr/>
        <p:txBody>
          <a:bodyPr/>
          <a:lstStyle/>
          <a:p>
            <a:fld id="{9AD7F355-A82C-43C7-96BE-FEC9A7FF228A}" type="slidenum">
              <a:rPr lang="en-US" smtClean="0"/>
              <a:t>2</a:t>
            </a:fld>
            <a:endParaRPr lang="en-US"/>
          </a:p>
        </p:txBody>
      </p:sp>
    </p:spTree>
    <p:extLst>
      <p:ext uri="{BB962C8B-B14F-4D97-AF65-F5344CB8AC3E}">
        <p14:creationId xmlns:p14="http://schemas.microsoft.com/office/powerpoint/2010/main" val="3475803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u="none" dirty="0" smtClean="0"/>
              <a:t>To address the backlog of needs and to make improvements necessary for economic growth and public well-being, ASCE estimates</a:t>
            </a:r>
            <a:r>
              <a:rPr lang="en-US" sz="1100" u="none" baseline="0" dirty="0" smtClean="0"/>
              <a:t> that</a:t>
            </a:r>
            <a:r>
              <a:rPr lang="en-US" sz="1100" u="none" dirty="0" smtClean="0"/>
              <a:t> $3.6 trillion dollar</a:t>
            </a:r>
            <a:r>
              <a:rPr lang="en-US" sz="1100" u="none" baseline="0" dirty="0" smtClean="0"/>
              <a:t>s infrastructure investment is required by 2020 of which 1.6 trillion dollars is currently unfunded.</a:t>
            </a:r>
            <a:endParaRPr lang="en-US" sz="1100" u="none" dirty="0" smtClean="0"/>
          </a:p>
          <a:p>
            <a:pPr>
              <a:defRPr/>
            </a:pPr>
            <a:endParaRPr lang="en-US" sz="1100" u="none" dirty="0" smtClean="0"/>
          </a:p>
          <a:p>
            <a:pPr>
              <a:defRPr/>
            </a:pPr>
            <a:r>
              <a:rPr lang="en-US" sz="1100" u="none" dirty="0" smtClean="0"/>
              <a:t>This funding requirement far outpaces available funding. </a:t>
            </a:r>
            <a:endParaRPr lang="en-US" sz="1100" u="none" baseline="0" dirty="0" smtClean="0"/>
          </a:p>
          <a:p>
            <a:endParaRPr lang="en-US" sz="1100" u="none" dirty="0" smtClean="0"/>
          </a:p>
          <a:p>
            <a:pPr defTabSz="949478">
              <a:defRPr/>
            </a:pPr>
            <a:r>
              <a:rPr lang="en-US" sz="1100" u="none" baseline="0" dirty="0" smtClean="0"/>
              <a:t>We must continue to make the compelling case for new infrastructure funding sources </a:t>
            </a:r>
            <a:r>
              <a:rPr lang="en-US" sz="1100" u="none" dirty="0" smtClean="0"/>
              <a:t>and additional infrastructure funding from traditional sources. We must advocate and influence major legislative, regulatory, and policy changes</a:t>
            </a:r>
            <a:r>
              <a:rPr lang="en-US" sz="1100" u="none" baseline="0" dirty="0" smtClean="0"/>
              <a:t> and</a:t>
            </a:r>
            <a:r>
              <a:rPr lang="en-US" sz="1100" u="none" dirty="0" smtClean="0"/>
              <a:t> remove self</a:t>
            </a:r>
            <a:r>
              <a:rPr lang="en-US" sz="1100" u="none" baseline="0" dirty="0" smtClean="0"/>
              <a:t> imposed limits on our infrastructure’s potential while simultaneously creating new opportunities. </a:t>
            </a:r>
          </a:p>
          <a:p>
            <a:endParaRPr lang="en-US" sz="1100" u="none" dirty="0" smtClean="0"/>
          </a:p>
          <a:p>
            <a:r>
              <a:rPr lang="en-US" sz="1100" u="none" dirty="0" smtClean="0"/>
              <a:t>Our policy and funding advocacy</a:t>
            </a:r>
            <a:r>
              <a:rPr lang="en-US" sz="1100" u="none" baseline="0" dirty="0" smtClean="0"/>
              <a:t> are</a:t>
            </a:r>
            <a:r>
              <a:rPr lang="en-US" sz="1100" u="none" dirty="0" smtClean="0"/>
              <a:t> no less important than in the past.</a:t>
            </a:r>
            <a:r>
              <a:rPr lang="en-US" sz="1100" u="none" baseline="0" dirty="0" smtClean="0"/>
              <a:t>  However, they</a:t>
            </a:r>
            <a:r>
              <a:rPr lang="en-US" sz="1100" u="none" dirty="0" smtClean="0"/>
              <a:t> cannot close the gap alone. </a:t>
            </a:r>
          </a:p>
          <a:p>
            <a:endParaRPr lang="en-US" sz="1100" u="none" dirty="0" smtClean="0"/>
          </a:p>
          <a:p>
            <a:r>
              <a:rPr lang="en-US" sz="1100" u="none" dirty="0" smtClean="0"/>
              <a:t>Most importantly, we must do what our profession alone is uniquely qualified to do.</a:t>
            </a:r>
            <a:r>
              <a:rPr lang="en-US" sz="1100" u="none" baseline="0" dirty="0" smtClean="0"/>
              <a:t> We must </a:t>
            </a:r>
            <a:r>
              <a:rPr lang="en-US" sz="1100" u="none" dirty="0" smtClean="0"/>
              <a:t>lead the significant improvement in the delivery and life cycle performance of infrastructure investments through innovation</a:t>
            </a:r>
            <a:r>
              <a:rPr lang="en-US" sz="1100" u="none" baseline="0" dirty="0" smtClean="0"/>
              <a:t> spurred on by</a:t>
            </a:r>
            <a:r>
              <a:rPr lang="en-US" sz="1100" u="none" dirty="0" smtClean="0"/>
              <a:t> performance based standards;</a:t>
            </a:r>
            <a:r>
              <a:rPr lang="en-US" sz="1100" u="none" baseline="0" dirty="0" smtClean="0"/>
              <a:t> increased focus on </a:t>
            </a:r>
            <a:r>
              <a:rPr lang="en-US" sz="1100" u="none" dirty="0" smtClean="0"/>
              <a:t>life cycle performance, especially through life cycle cost analysis, and enhanced resilience.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9D6F00D-CAB3-4E08-A40C-6481C53A0F08}" type="slidenum">
              <a:rPr lang="en-US" smtClean="0"/>
              <a:t>20</a:t>
            </a:fld>
            <a:endParaRPr lang="en-US"/>
          </a:p>
        </p:txBody>
      </p:sp>
    </p:spTree>
    <p:extLst>
      <p:ext uri="{BB962C8B-B14F-4D97-AF65-F5344CB8AC3E}">
        <p14:creationId xmlns:p14="http://schemas.microsoft.com/office/powerpoint/2010/main" val="429343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cs typeface="Arial" panose="020B0604020202020204" pitchFamily="34" charset="0"/>
              </a:rPr>
              <a:t>To achieve the Grand Challenge, we need to broaden our understanding of what our obligations are as civil engineers. Protecting the health, safety, and welfare to the community includes considering ways to make the most of our limited funding dollars for infrastructure. Our focus on outcomes needs to include an emphasis on total performance. Our solutions must meet today’s and tomorrow’s needs.</a:t>
            </a:r>
          </a:p>
          <a:p>
            <a:endParaRPr lang="en-US" baseline="0"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D6F00D-CAB3-4E08-A40C-6481C53A0F08}" type="slidenum">
              <a:rPr lang="en-US" smtClean="0"/>
              <a:t>21</a:t>
            </a:fld>
            <a:endParaRPr lang="en-US"/>
          </a:p>
        </p:txBody>
      </p:sp>
    </p:spTree>
    <p:extLst>
      <p:ext uri="{BB962C8B-B14F-4D97-AF65-F5344CB8AC3E}">
        <p14:creationId xmlns:p14="http://schemas.microsoft.com/office/powerpoint/2010/main" val="549239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mn-lt"/>
                <a:cs typeface="Arial" panose="020B0604020202020204" pitchFamily="34" charset="0"/>
              </a:rPr>
              <a:t>ASCE’s members and its technical committees</a:t>
            </a:r>
            <a:r>
              <a:rPr lang="en-US" sz="1100" baseline="0" dirty="0" smtClean="0">
                <a:latin typeface="+mn-lt"/>
                <a:cs typeface="Arial" panose="020B0604020202020204" pitchFamily="34" charset="0"/>
              </a:rPr>
              <a:t> and other professional groups provide the nucleus from which industry-wide transformation can be driven. As we migrate our standards and practices from prescriptive- to performance-based ones, we will open the aperture for new solutions, new approaches and encourage innovation across the profession. New tools, validation, and quality measures will be required and we are uniquely positioned to deliver them.</a:t>
            </a:r>
          </a:p>
          <a:p>
            <a:endParaRPr lang="en-US" sz="1100" baseline="0" dirty="0" smtClean="0">
              <a:latin typeface="+mn-lt"/>
              <a:cs typeface="Arial" panose="020B0604020202020204" pitchFamily="34" charset="0"/>
            </a:endParaRPr>
          </a:p>
          <a:p>
            <a:pPr defTabSz="949478">
              <a:defRPr/>
            </a:pPr>
            <a:r>
              <a:rPr lang="en-US" sz="1100" baseline="0" dirty="0" smtClean="0">
                <a:latin typeface="+mn-lt"/>
                <a:cs typeface="Arial" panose="020B0604020202020204" pitchFamily="34" charset="0"/>
              </a:rPr>
              <a:t>Life cycle cost perspectives will open the door to new solutions and increasingly leverage our technical prowess.  The Grand Challenge will drive us to optimize for the longer term reflecting the long term nature of these investments and their impacts. </a:t>
            </a:r>
          </a:p>
          <a:p>
            <a:pPr defTabSz="949478">
              <a:defRPr/>
            </a:pPr>
            <a:endParaRPr lang="en-US" sz="1100" baseline="0" dirty="0" smtClean="0">
              <a:latin typeface="+mn-lt"/>
              <a:cs typeface="Arial" panose="020B0604020202020204" pitchFamily="34" charset="0"/>
            </a:endParaRPr>
          </a:p>
          <a:p>
            <a:r>
              <a:rPr lang="en-US" sz="1100" baseline="0" dirty="0" smtClean="0">
                <a:latin typeface="+mn-lt"/>
                <a:cs typeface="Arial" panose="020B0604020202020204" pitchFamily="34" charset="0"/>
              </a:rPr>
              <a:t>The growing emphasis on life cycle performance will enhance the resilience of what we design, build, operate, and maintain, and this will be reflected in our performance standards.</a:t>
            </a:r>
          </a:p>
          <a:p>
            <a:endParaRPr lang="en-US" sz="1100" baseline="0" dirty="0" smtClean="0">
              <a:latin typeface="+mn-lt"/>
              <a:cs typeface="Arial" panose="020B0604020202020204" pitchFamily="34" charset="0"/>
            </a:endParaRPr>
          </a:p>
          <a:p>
            <a:r>
              <a:rPr lang="en-US" sz="1100" baseline="0" dirty="0" smtClean="0">
                <a:latin typeface="+mn-lt"/>
                <a:cs typeface="Arial" panose="020B0604020202020204" pitchFamily="34" charset="0"/>
              </a:rPr>
              <a:t>This is the essence of the Grand Challenge and ASCE’s role in achieving it. The Grand Challenge will not diminish our efforts for intelligent policy changes and increased infrastructure funding. If anything, it will strengthen our resolve and leverage as we are increasingly seen as a key solutions provider.</a:t>
            </a:r>
            <a:endParaRPr lang="en-US" sz="11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F9D6F00D-CAB3-4E08-A40C-6481C53A0F08}" type="slidenum">
              <a:rPr lang="en-US" smtClean="0"/>
              <a:t>22</a:t>
            </a:fld>
            <a:endParaRPr lang="en-US"/>
          </a:p>
        </p:txBody>
      </p:sp>
    </p:spTree>
    <p:extLst>
      <p:ext uri="{BB962C8B-B14F-4D97-AF65-F5344CB8AC3E}">
        <p14:creationId xmlns:p14="http://schemas.microsoft.com/office/powerpoint/2010/main" val="1151447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dirty="0">
                <a:ea typeface="Verdana" panose="020B0604030504040204" pitchFamily="34" charset="0"/>
                <a:cs typeface="Verdana" panose="020B0604030504040204" pitchFamily="34" charset="0"/>
              </a:rPr>
              <a:t>The ASCE</a:t>
            </a:r>
            <a:r>
              <a:rPr lang="en-US" sz="1100" baseline="0" dirty="0">
                <a:ea typeface="Verdana" panose="020B0604030504040204" pitchFamily="34" charset="0"/>
                <a:cs typeface="Verdana" panose="020B0604030504040204" pitchFamily="34" charset="0"/>
              </a:rPr>
              <a:t> Texas </a:t>
            </a:r>
            <a:r>
              <a:rPr lang="en-US" sz="1100" dirty="0">
                <a:ea typeface="Verdana" panose="020B0604030504040204" pitchFamily="34" charset="0"/>
                <a:cs typeface="Verdana" panose="020B0604030504040204" pitchFamily="34" charset="0"/>
              </a:rPr>
              <a:t>Legislative Drive-In will be held in Austin every 2 years, concurrent with Texas’ Legislative </a:t>
            </a:r>
            <a:r>
              <a:rPr lang="en-US" sz="1100" dirty="0" smtClean="0">
                <a:ea typeface="Verdana" panose="020B0604030504040204" pitchFamily="34" charset="0"/>
                <a:cs typeface="Verdana" panose="020B0604030504040204" pitchFamily="34" charset="0"/>
              </a:rPr>
              <a:t>Session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100" dirty="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dirty="0">
                <a:ea typeface="Verdana" panose="020B0604030504040204" pitchFamily="34" charset="0"/>
                <a:cs typeface="Verdana" panose="020B0604030504040204" pitchFamily="34" charset="0"/>
              </a:rPr>
              <a:t>Section leaders are applying lessons</a:t>
            </a:r>
            <a:r>
              <a:rPr lang="en-US" sz="1100" baseline="0" dirty="0">
                <a:ea typeface="Verdana" panose="020B0604030504040204" pitchFamily="34" charset="0"/>
                <a:cs typeface="Verdana" panose="020B0604030504040204" pitchFamily="34" charset="0"/>
              </a:rPr>
              <a:t> learned from ASCE’s Legislative Fly-In to benefit members in Texas</a:t>
            </a:r>
            <a:endParaRPr lang="en-US" sz="1100" dirty="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0AC64FFA-C71F-4993-9531-793F15F69E14}" type="slidenum">
              <a:rPr lang="en-US" smtClean="0"/>
              <a:t>23</a:t>
            </a:fld>
            <a:endParaRPr lang="en-US" dirty="0"/>
          </a:p>
        </p:txBody>
      </p:sp>
    </p:spTree>
    <p:extLst>
      <p:ext uri="{BB962C8B-B14F-4D97-AF65-F5344CB8AC3E}">
        <p14:creationId xmlns:p14="http://schemas.microsoft.com/office/powerpoint/2010/main" val="50141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1100" baseline="0" dirty="0" smtClean="0"/>
              <a:t>CECON is the premier conference for civil engineers in Texas and Beyond. </a:t>
            </a:r>
            <a:endParaRPr lang="en-US" sz="1100" baseline="0" dirty="0" smtClean="0"/>
          </a:p>
          <a:p>
            <a:pPr marL="171450" indent="-171450">
              <a:buFont typeface="Wingdings" panose="05000000000000000000" pitchFamily="2" charset="2"/>
              <a:buChar char="§"/>
            </a:pPr>
            <a:endParaRPr lang="en-US" sz="1100" baseline="0" dirty="0" smtClean="0"/>
          </a:p>
          <a:p>
            <a:pPr marL="171450" indent="-171450">
              <a:buFont typeface="Wingdings" panose="05000000000000000000" pitchFamily="2" charset="2"/>
              <a:buChar char="§"/>
            </a:pPr>
            <a:r>
              <a:rPr lang="en-US" sz="1100" baseline="0" dirty="0" smtClean="0"/>
              <a:t>Discounted conference registration is available for students.</a:t>
            </a:r>
            <a:endParaRPr lang="en-US" sz="1100" dirty="0"/>
          </a:p>
        </p:txBody>
      </p:sp>
      <p:sp>
        <p:nvSpPr>
          <p:cNvPr id="4" name="Slide Number Placeholder 3"/>
          <p:cNvSpPr>
            <a:spLocks noGrp="1"/>
          </p:cNvSpPr>
          <p:nvPr>
            <p:ph type="sldNum" sz="quarter" idx="10"/>
          </p:nvPr>
        </p:nvSpPr>
        <p:spPr/>
        <p:txBody>
          <a:bodyPr/>
          <a:lstStyle/>
          <a:p>
            <a:fld id="{9AD7F355-A82C-43C7-96BE-FEC9A7FF228A}" type="slidenum">
              <a:rPr lang="en-US" smtClean="0"/>
              <a:t>24</a:t>
            </a:fld>
            <a:endParaRPr lang="en-US"/>
          </a:p>
        </p:txBody>
      </p:sp>
    </p:spTree>
    <p:extLst>
      <p:ext uri="{BB962C8B-B14F-4D97-AF65-F5344CB8AC3E}">
        <p14:creationId xmlns:p14="http://schemas.microsoft.com/office/powerpoint/2010/main" val="461597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100" b="0" i="0" kern="1200" dirty="0" smtClean="0">
                <a:solidFill>
                  <a:schemeClr val="tx1"/>
                </a:solidFill>
                <a:effectLst/>
                <a:latin typeface="+mn-lt"/>
                <a:ea typeface="+mn-ea"/>
                <a:cs typeface="+mn-cs"/>
              </a:rPr>
              <a:t>This event </a:t>
            </a:r>
            <a:r>
              <a:rPr lang="en-US" sz="1100" b="0" i="0" kern="1200" dirty="0">
                <a:solidFill>
                  <a:schemeClr val="tx1"/>
                </a:solidFill>
                <a:effectLst/>
                <a:latin typeface="+mn-lt"/>
                <a:ea typeface="+mn-ea"/>
                <a:cs typeface="+mn-cs"/>
              </a:rPr>
              <a:t>combines the Texas-Mexico Student Conference's steel bridge and concrete canoe </a:t>
            </a:r>
            <a:r>
              <a:rPr lang="en-US" sz="1100" b="0" i="0" kern="1200" dirty="0" smtClean="0">
                <a:solidFill>
                  <a:schemeClr val="tx1"/>
                </a:solidFill>
                <a:effectLst/>
                <a:latin typeface="+mn-lt"/>
                <a:ea typeface="+mn-ea"/>
                <a:cs typeface="+mn-cs"/>
              </a:rPr>
              <a:t>competitions</a:t>
            </a:r>
            <a:r>
              <a:rPr lang="en-US" sz="1100" b="0" i="0" kern="1200" dirty="0">
                <a:solidFill>
                  <a:schemeClr val="tx1"/>
                </a:solidFill>
                <a:effectLst/>
                <a:latin typeface="+mn-lt"/>
                <a:ea typeface="+mn-ea"/>
                <a:cs typeface="+mn-cs"/>
              </a:rPr>
              <a:t>, a career fair, and seminars into </a:t>
            </a:r>
            <a:r>
              <a:rPr lang="en-US" sz="1100" b="0" i="0" kern="1200" dirty="0" smtClean="0">
                <a:solidFill>
                  <a:schemeClr val="tx1"/>
                </a:solidFill>
                <a:effectLst/>
                <a:latin typeface="+mn-lt"/>
                <a:ea typeface="+mn-ea"/>
                <a:cs typeface="+mn-cs"/>
              </a:rPr>
              <a:t>one FUN </a:t>
            </a:r>
            <a:r>
              <a:rPr lang="en-US" sz="1100" b="0" i="0" kern="1200" dirty="0">
                <a:solidFill>
                  <a:schemeClr val="tx1"/>
                </a:solidFill>
                <a:effectLst/>
                <a:latin typeface="+mn-lt"/>
                <a:ea typeface="+mn-ea"/>
                <a:cs typeface="+mn-cs"/>
              </a:rPr>
              <a:t>event</a:t>
            </a:r>
            <a:r>
              <a:rPr lang="en-US" sz="1100" b="0" i="0" kern="1200" dirty="0" smtClean="0">
                <a:solidFill>
                  <a:schemeClr val="tx1"/>
                </a:solidFill>
                <a:effectLst/>
                <a:latin typeface="+mn-lt"/>
                <a:ea typeface="+mn-ea"/>
                <a:cs typeface="+mn-cs"/>
              </a:rPr>
              <a:t>.</a:t>
            </a:r>
          </a:p>
          <a:p>
            <a:pPr marL="171450" indent="-171450">
              <a:buFontTx/>
              <a:buChar char="-"/>
            </a:pPr>
            <a:endParaRPr lang="en-US" sz="1100" b="0" i="0" kern="1200" dirty="0">
              <a:solidFill>
                <a:schemeClr val="tx1"/>
              </a:solidFill>
              <a:effectLst/>
              <a:latin typeface="+mn-lt"/>
              <a:ea typeface="+mn-ea"/>
              <a:cs typeface="+mn-cs"/>
            </a:endParaRPr>
          </a:p>
          <a:p>
            <a:pPr marL="171450" indent="-171450">
              <a:buFontTx/>
              <a:buChar char="-"/>
            </a:pPr>
            <a:r>
              <a:rPr lang="en-US" sz="1100" b="0" i="0" kern="1200" dirty="0" smtClean="0">
                <a:solidFill>
                  <a:schemeClr val="tx1"/>
                </a:solidFill>
                <a:effectLst/>
                <a:latin typeface="+mn-lt"/>
                <a:ea typeface="+mn-ea"/>
                <a:cs typeface="+mn-cs"/>
              </a:rPr>
              <a:t>Symposium attendees</a:t>
            </a:r>
            <a:r>
              <a:rPr lang="en-US" sz="1100" b="0" i="0" kern="1200" baseline="0" dirty="0" smtClean="0">
                <a:solidFill>
                  <a:schemeClr val="tx1"/>
                </a:solidFill>
                <a:effectLst/>
                <a:latin typeface="+mn-lt"/>
                <a:ea typeface="+mn-ea"/>
                <a:cs typeface="+mn-cs"/>
              </a:rPr>
              <a:t> and </a:t>
            </a:r>
            <a:r>
              <a:rPr lang="en-US" sz="1100" b="0" i="0" kern="1200" dirty="0" smtClean="0">
                <a:solidFill>
                  <a:schemeClr val="tx1"/>
                </a:solidFill>
                <a:effectLst/>
                <a:latin typeface="+mn-lt"/>
                <a:ea typeface="+mn-ea"/>
                <a:cs typeface="+mn-cs"/>
              </a:rPr>
              <a:t>ASCE Student Members, </a:t>
            </a:r>
            <a:r>
              <a:rPr lang="en-US" sz="1100" b="0" i="0" kern="1200" dirty="0">
                <a:solidFill>
                  <a:schemeClr val="tx1"/>
                </a:solidFill>
                <a:effectLst/>
                <a:latin typeface="+mn-lt"/>
                <a:ea typeface="+mn-ea"/>
                <a:cs typeface="+mn-cs"/>
              </a:rPr>
              <a:t>are some of the brightest civil engineering minds engaged in leadership, teamwork, and </a:t>
            </a:r>
            <a:r>
              <a:rPr lang="en-US" sz="1100" b="0" i="0" kern="1200" dirty="0" smtClean="0">
                <a:solidFill>
                  <a:schemeClr val="tx1"/>
                </a:solidFill>
                <a:effectLst/>
                <a:latin typeface="+mn-lt"/>
                <a:ea typeface="+mn-ea"/>
                <a:cs typeface="+mn-cs"/>
              </a:rPr>
              <a:t>professionalism.</a:t>
            </a:r>
            <a:r>
              <a:rPr lang="en-US" sz="1100" b="0" i="0" kern="1200" baseline="0" dirty="0" smtClean="0">
                <a:solidFill>
                  <a:schemeClr val="tx1"/>
                </a:solidFill>
                <a:effectLst/>
                <a:latin typeface="+mn-lt"/>
                <a:ea typeface="+mn-ea"/>
                <a:cs typeface="+mn-cs"/>
              </a:rPr>
              <a:t> </a:t>
            </a:r>
            <a:r>
              <a:rPr lang="en-US" sz="1100" b="0" i="0" kern="1200" dirty="0" smtClean="0">
                <a:solidFill>
                  <a:schemeClr val="tx1"/>
                </a:solidFill>
                <a:effectLst/>
                <a:latin typeface="+mn-lt"/>
                <a:ea typeface="+mn-ea"/>
                <a:cs typeface="+mn-cs"/>
              </a:rPr>
              <a:t>Our Career Fair participants</a:t>
            </a:r>
            <a:r>
              <a:rPr lang="en-US" sz="1100" b="0" i="0" kern="1200" baseline="0" dirty="0" smtClean="0">
                <a:solidFill>
                  <a:schemeClr val="tx1"/>
                </a:solidFill>
                <a:effectLst/>
                <a:latin typeface="+mn-lt"/>
                <a:ea typeface="+mn-ea"/>
                <a:cs typeface="+mn-cs"/>
              </a:rPr>
              <a:t> are excited to meet </a:t>
            </a:r>
            <a:r>
              <a:rPr lang="en-US" sz="1100" b="0" i="0" kern="1200" baseline="0" smtClean="0">
                <a:solidFill>
                  <a:schemeClr val="tx1"/>
                </a:solidFill>
                <a:effectLst/>
                <a:latin typeface="+mn-lt"/>
                <a:ea typeface="+mn-ea"/>
                <a:cs typeface="+mn-cs"/>
              </a:rPr>
              <a:t>them</a:t>
            </a:r>
            <a:r>
              <a:rPr lang="en-US" sz="1100" b="0" i="0" kern="1200" baseline="0" smtClean="0">
                <a:solidFill>
                  <a:schemeClr val="tx1"/>
                </a:solidFill>
                <a:effectLst/>
                <a:latin typeface="+mn-lt"/>
                <a:ea typeface="+mn-ea"/>
                <a:cs typeface="+mn-cs"/>
              </a:rPr>
              <a:t>!</a:t>
            </a:r>
          </a:p>
          <a:p>
            <a:pPr marL="171450" indent="-171450">
              <a:buFontTx/>
              <a:buChar char="-"/>
            </a:pPr>
            <a:endParaRPr lang="en-US" sz="1100" b="0" i="0" kern="1200" baseline="0" dirty="0" smtClean="0">
              <a:solidFill>
                <a:schemeClr val="tx1"/>
              </a:solidFill>
              <a:effectLst/>
              <a:latin typeface="+mn-lt"/>
              <a:ea typeface="+mn-ea"/>
              <a:cs typeface="+mn-cs"/>
            </a:endParaRPr>
          </a:p>
          <a:p>
            <a:pPr marL="171450" indent="-171450">
              <a:buFontTx/>
              <a:buChar char="-"/>
            </a:pPr>
            <a:r>
              <a:rPr lang="en-US" sz="1100" b="0" i="0" kern="1200" baseline="0" dirty="0" smtClean="0">
                <a:solidFill>
                  <a:schemeClr val="tx1"/>
                </a:solidFill>
                <a:effectLst/>
                <a:latin typeface="+mn-lt"/>
                <a:ea typeface="+mn-ea"/>
                <a:cs typeface="+mn-cs"/>
              </a:rPr>
              <a:t>Also, I look forward to seeing you all for the 2019 ASCE Texas Student Symposium in South Padre Island, hosted by the ASCE Student Chapter at The University of Texas Rio Grande Valley. (call for applause for UTRGV planners if present)</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C64FFA-C71F-4993-9531-793F15F69E14}" type="slidenum">
              <a:rPr lang="en-US" smtClean="0"/>
              <a:t>25</a:t>
            </a:fld>
            <a:endParaRPr lang="en-US" dirty="0"/>
          </a:p>
        </p:txBody>
      </p:sp>
    </p:spTree>
    <p:extLst>
      <p:ext uri="{BB962C8B-B14F-4D97-AF65-F5344CB8AC3E}">
        <p14:creationId xmlns:p14="http://schemas.microsoft.com/office/powerpoint/2010/main" val="1975792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ASCE is</a:t>
            </a:r>
            <a:r>
              <a:rPr lang="en-US" baseline="0" dirty="0" smtClean="0"/>
              <a:t> divided into </a:t>
            </a:r>
            <a:r>
              <a:rPr lang="en-US" dirty="0" smtClean="0"/>
              <a:t>10 </a:t>
            </a:r>
            <a:r>
              <a:rPr lang="en-US" dirty="0"/>
              <a:t>Regions </a:t>
            </a:r>
            <a:r>
              <a:rPr lang="en-US" dirty="0" smtClean="0"/>
              <a:t>world-wide</a:t>
            </a:r>
          </a:p>
          <a:p>
            <a:pPr marL="171450" indent="-171450">
              <a:buFontTx/>
              <a:buChar char="-"/>
            </a:pPr>
            <a:r>
              <a:rPr lang="en-US" dirty="0" smtClean="0"/>
              <a:t>Region </a:t>
            </a:r>
            <a:r>
              <a:rPr lang="en-US" dirty="0"/>
              <a:t>6 has three State Sections (Texas, Oklahoma, New Mexico) and now </a:t>
            </a:r>
            <a:r>
              <a:rPr lang="en-US" dirty="0" smtClean="0"/>
              <a:t>includes the Mexico Section</a:t>
            </a:r>
            <a:endParaRPr lang="en-US" dirty="0"/>
          </a:p>
          <a:p>
            <a:endParaRPr lang="en-US" dirty="0"/>
          </a:p>
        </p:txBody>
      </p:sp>
      <p:sp>
        <p:nvSpPr>
          <p:cNvPr id="4" name="Slide Number Placeholder 3"/>
          <p:cNvSpPr>
            <a:spLocks noGrp="1"/>
          </p:cNvSpPr>
          <p:nvPr>
            <p:ph type="sldNum" sz="quarter" idx="10"/>
          </p:nvPr>
        </p:nvSpPr>
        <p:spPr/>
        <p:txBody>
          <a:bodyPr/>
          <a:lstStyle/>
          <a:p>
            <a:fld id="{9AD7F355-A82C-43C7-96BE-FEC9A7FF228A}" type="slidenum">
              <a:rPr lang="en-US" smtClean="0"/>
              <a:t>3</a:t>
            </a:fld>
            <a:endParaRPr lang="en-US"/>
          </a:p>
        </p:txBody>
      </p:sp>
    </p:spTree>
    <p:extLst>
      <p:ext uri="{BB962C8B-B14F-4D97-AF65-F5344CB8AC3E}">
        <p14:creationId xmlns:p14="http://schemas.microsoft.com/office/powerpoint/2010/main" val="185055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Texas </a:t>
            </a:r>
            <a:r>
              <a:rPr lang="en-US" sz="1200" kern="1200" dirty="0" smtClean="0">
                <a:solidFill>
                  <a:schemeClr val="tx1"/>
                </a:solidFill>
                <a:effectLst/>
                <a:latin typeface="+mn-lt"/>
                <a:ea typeface="+mn-ea"/>
                <a:cs typeface="+mn-cs"/>
              </a:rPr>
              <a:t>Section of ASCE </a:t>
            </a:r>
            <a:r>
              <a:rPr lang="en-US" sz="1200" kern="1200" dirty="0">
                <a:solidFill>
                  <a:schemeClr val="tx1"/>
                </a:solidFill>
                <a:effectLst/>
                <a:latin typeface="+mn-lt"/>
                <a:ea typeface="+mn-ea"/>
                <a:cs typeface="+mn-cs"/>
              </a:rPr>
              <a:t>has 15 Branches that are designed to provide leadership development and networking opportunities on a local level, including committees and an officer rotation.  </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ASCE Texas Section also has a Board of Direction with 30 volunteers</a:t>
            </a:r>
            <a:r>
              <a:rPr lang="en-US" baseline="0" dirty="0" smtClean="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pPr marL="171450" indent="-171450">
              <a:buFontTx/>
              <a:buChar char="-"/>
            </a:pPr>
            <a:r>
              <a:rPr lang="en-US" baseline="0" dirty="0" smtClean="0"/>
              <a:t>In addition to Board members, the Texas Section of ASCE also has more than 20 active committees.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D7F355-A82C-43C7-96BE-FEC9A7FF228A}" type="slidenum">
              <a:rPr lang="en-US" smtClean="0"/>
              <a:t>4</a:t>
            </a:fld>
            <a:endParaRPr lang="en-US"/>
          </a:p>
        </p:txBody>
      </p:sp>
    </p:spTree>
    <p:extLst>
      <p:ext uri="{BB962C8B-B14F-4D97-AF65-F5344CB8AC3E}">
        <p14:creationId xmlns:p14="http://schemas.microsoft.com/office/powerpoint/2010/main" val="1783828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7F355-A82C-43C7-96BE-FEC9A7FF228A}" type="slidenum">
              <a:rPr lang="en-US" smtClean="0"/>
              <a:t>5</a:t>
            </a:fld>
            <a:endParaRPr lang="en-US"/>
          </a:p>
        </p:txBody>
      </p:sp>
    </p:spTree>
    <p:extLst>
      <p:ext uri="{BB962C8B-B14F-4D97-AF65-F5344CB8AC3E}">
        <p14:creationId xmlns:p14="http://schemas.microsoft.com/office/powerpoint/2010/main" val="701595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7CD11A-EED3-40CE-98A3-28FEE84867B3}" type="slidenum">
              <a:rPr lang="en-US" smtClean="0"/>
              <a:t>6</a:t>
            </a:fld>
            <a:endParaRPr lang="en-US" dirty="0"/>
          </a:p>
        </p:txBody>
      </p:sp>
    </p:spTree>
    <p:extLst>
      <p:ext uri="{BB962C8B-B14F-4D97-AF65-F5344CB8AC3E}">
        <p14:creationId xmlns:p14="http://schemas.microsoft.com/office/powerpoint/2010/main" val="167407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7</a:t>
            </a:fld>
            <a:endParaRPr lang="en-US" dirty="0"/>
          </a:p>
        </p:txBody>
      </p:sp>
    </p:spTree>
    <p:extLst>
      <p:ext uri="{BB962C8B-B14F-4D97-AF65-F5344CB8AC3E}">
        <p14:creationId xmlns:p14="http://schemas.microsoft.com/office/powerpoint/2010/main" val="1801312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D11A-EED3-40CE-98A3-28FEE84867B3}" type="slidenum">
              <a:rPr lang="en-US" smtClean="0"/>
              <a:t>8</a:t>
            </a:fld>
            <a:endParaRPr lang="en-US" dirty="0"/>
          </a:p>
        </p:txBody>
      </p:sp>
    </p:spTree>
    <p:extLst>
      <p:ext uri="{BB962C8B-B14F-4D97-AF65-F5344CB8AC3E}">
        <p14:creationId xmlns:p14="http://schemas.microsoft.com/office/powerpoint/2010/main" val="159050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kern="1200" baseline="0" dirty="0" smtClean="0">
                <a:solidFill>
                  <a:schemeClr val="tx1"/>
                </a:solidFill>
                <a:effectLst/>
              </a:rPr>
              <a:t>ASCE Texas Section also publishes an Infrastructure Report Card for our state.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Using </a:t>
            </a:r>
            <a:r>
              <a:rPr lang="en-US" sz="1200" kern="1200" dirty="0">
                <a:solidFill>
                  <a:schemeClr val="tx1"/>
                </a:solidFill>
                <a:effectLst/>
                <a:latin typeface="+mn-lt"/>
                <a:ea typeface="+mn-ea"/>
                <a:cs typeface="+mn-cs"/>
              </a:rPr>
              <a:t>a simple, familiar A to F school report card format, the Report Card examines current infrastructure conditions and needs, assigning grades and making recommendations to raise them.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What would your</a:t>
            </a:r>
            <a:r>
              <a:rPr lang="en-US" sz="1200" kern="1200" baseline="0" dirty="0" smtClean="0">
                <a:solidFill>
                  <a:schemeClr val="tx1"/>
                </a:solidFill>
                <a:effectLst/>
                <a:latin typeface="+mn-lt"/>
                <a:ea typeface="+mn-ea"/>
                <a:cs typeface="+mn-cs"/>
              </a:rPr>
              <a:t> parents say if you brought home a report card with a C minus?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effectLst/>
                <a:latin typeface="+mn-lt"/>
                <a:ea typeface="+mn-ea"/>
                <a:cs typeface="+mn-cs"/>
              </a:rPr>
              <a:t>This report card is used as a tool to educate the general public, and to help our elected leaders understand the level of investment needed to modernize our infrastructure</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D7F355-A82C-43C7-96BE-FEC9A7FF228A}" type="slidenum">
              <a:rPr lang="en-US" smtClean="0"/>
              <a:t>9</a:t>
            </a:fld>
            <a:endParaRPr lang="en-US"/>
          </a:p>
        </p:txBody>
      </p:sp>
    </p:spTree>
    <p:extLst>
      <p:ext uri="{BB962C8B-B14F-4D97-AF65-F5344CB8AC3E}">
        <p14:creationId xmlns:p14="http://schemas.microsoft.com/office/powerpoint/2010/main" val="49348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D409693A-2307-4FDC-9539-08DC9083DDED}" type="datetime1">
              <a:rPr lang="en-US" smtClean="0"/>
              <a:t>5/16/2018</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r>
              <a:rPr lang="en-US" smtClean="0"/>
              <a:t>Add a footer</a:t>
            </a:r>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E5B29C50-D6F1-4DB6-9B68-F4CD3996E9CF}" type="slidenum">
              <a:rPr lang="en-US" smtClean="0"/>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04349"/>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011EA7-B10E-4739-92FE-8993461CC0B7}" type="datetime1">
              <a:rPr lang="en-US" smtClean="0"/>
              <a:t>5/16/2018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3489068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15DC13F-2D2A-49BA-966D-6530A12E7C15}" type="datetime1">
              <a:rPr lang="en-US" smtClean="0"/>
              <a:t>5/16/2018</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r>
              <a:rPr lang="en-US" smtClean="0"/>
              <a:t>Add a footer</a:t>
            </a:r>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E5B29C50-D6F1-4DB6-9B68-F4CD3996E9CF}"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500788"/>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and Taglin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5EE0510-27FE-43D8-BAD5-97A7A625783F}"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F1A53F-BF52-4E57-A87A-09E4242CE6F2}" type="slidenum">
              <a:rPr lang="en-US" smtClean="0"/>
              <a:t>‹#›</a:t>
            </a:fld>
            <a:endParaRPr lang="en-US"/>
          </a:p>
        </p:txBody>
      </p:sp>
    </p:spTree>
    <p:extLst>
      <p:ext uri="{BB962C8B-B14F-4D97-AF65-F5344CB8AC3E}">
        <p14:creationId xmlns:p14="http://schemas.microsoft.com/office/powerpoint/2010/main" val="260106163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Header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154330" y="410369"/>
            <a:ext cx="9877063" cy="132556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1825625"/>
            <a:ext cx="10515600" cy="28042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2891BC6C-23D0-4939-8329-C60DB2FEE309}" type="datetimeFigureOut">
              <a:rPr lang="en-US" smtClean="0"/>
              <a:t>5/16/2018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2B95FA-C285-4193-89AF-3624BB4CF0C7}" type="slidenum">
              <a:rPr lang="en-US" smtClean="0"/>
              <a:t>‹#›</a:t>
            </a:fld>
            <a:endParaRPr lang="en-US"/>
          </a:p>
        </p:txBody>
      </p:sp>
      <p:sp>
        <p:nvSpPr>
          <p:cNvPr id="9" name="Subtitle 2"/>
          <p:cNvSpPr>
            <a:spLocks noGrp="1"/>
          </p:cNvSpPr>
          <p:nvPr>
            <p:ph type="subTitle" idx="13"/>
          </p:nvPr>
        </p:nvSpPr>
        <p:spPr>
          <a:xfrm>
            <a:off x="1647464" y="4719568"/>
            <a:ext cx="9144000" cy="1194251"/>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84898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20E1C1-C26F-4479-A8BD-144B4C139DA5}" type="datetime1">
              <a:rPr lang="en-US" smtClean="0"/>
              <a:t>5/16/2018</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Slide Number Placeholder 5"/>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396821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BF519E61-C2D6-49AB-83F2-8FC9FEFBDAFD}" type="datetime1">
              <a:rPr lang="en-US" smtClean="0"/>
              <a:t>5/16/2018</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r>
              <a:rPr lang="en-US" smtClean="0"/>
              <a:t>Add a footer</a:t>
            </a:r>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E5B29C50-D6F1-4DB6-9B68-F4CD3996E9CF}" type="slidenum">
              <a:rPr lang="en-US" smtClean="0"/>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543951"/>
      </p:ext>
    </p:extLst>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7BE74F-367A-4D3C-8AA7-FA60CCA05EAE}" type="datetime1">
              <a:rPr lang="en-US" smtClean="0"/>
              <a:t>5/16/2018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36278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79E3F9C-6465-4987-8E4E-615CFD4753AA}" type="datetime1">
              <a:rPr lang="en-US" smtClean="0"/>
              <a:t>5/16/2018</a:t>
            </a:fld>
            <a:endParaRPr lang="en-US" dirty="0"/>
          </a:p>
        </p:txBody>
      </p:sp>
      <p:sp>
        <p:nvSpPr>
          <p:cNvPr id="8" name="Footer Placeholder 7"/>
          <p:cNvSpPr>
            <a:spLocks noGrp="1"/>
          </p:cNvSpPr>
          <p:nvPr>
            <p:ph type="ftr" sz="quarter" idx="11"/>
          </p:nvPr>
        </p:nvSpPr>
        <p:spPr/>
        <p:txBody>
          <a:bodyPr/>
          <a:lstStyle/>
          <a:p>
            <a:r>
              <a:rPr lang="en-US" smtClean="0"/>
              <a:t>Add a footer</a:t>
            </a:r>
            <a:endParaRPr lang="en-US" dirty="0"/>
          </a:p>
        </p:txBody>
      </p:sp>
      <p:sp>
        <p:nvSpPr>
          <p:cNvPr id="9" name="Slide Number Placeholder 8"/>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2887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49EFD6-3C20-43C6-9E75-1A9D48D9576F}" type="datetime1">
              <a:rPr lang="en-US" smtClean="0"/>
              <a:t>5/16/2018</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Slide Number Placeholder 4"/>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3256122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93D5A-A484-46EE-9DC8-9A16BFF8327E}" type="datetime1">
              <a:rPr lang="en-US" smtClean="0"/>
              <a:t>5/16/2018</a:t>
            </a:fld>
            <a:endParaRPr lang="en-US" dirty="0"/>
          </a:p>
        </p:txBody>
      </p:sp>
      <p:sp>
        <p:nvSpPr>
          <p:cNvPr id="3" name="Footer Placeholder 2"/>
          <p:cNvSpPr>
            <a:spLocks noGrp="1"/>
          </p:cNvSpPr>
          <p:nvPr>
            <p:ph type="ftr" sz="quarter" idx="11"/>
          </p:nvPr>
        </p:nvSpPr>
        <p:spPr/>
        <p:txBody>
          <a:bodyPr/>
          <a:lstStyle/>
          <a:p>
            <a:r>
              <a:rPr lang="en-US" smtClean="0"/>
              <a:t>Add a footer</a:t>
            </a:r>
            <a:endParaRPr lang="en-US" dirty="0"/>
          </a:p>
        </p:txBody>
      </p:sp>
      <p:sp>
        <p:nvSpPr>
          <p:cNvPr id="4" name="Slide Number Placeholder 3"/>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1857314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287BC8-78D1-4FEB-9D4F-E22E45CC04F7}" type="datetime1">
              <a:rPr lang="en-US" smtClean="0"/>
              <a:t>5/16/2018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170375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F568210-870C-4A62-9D1B-4B25162550AB}" type="datetime1">
              <a:rPr lang="en-US" smtClean="0"/>
              <a:t>5/16/2018</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sp>
        <p:nvSpPr>
          <p:cNvPr id="7" name="Slide Number Placeholder 6"/>
          <p:cNvSpPr>
            <a:spLocks noGrp="1"/>
          </p:cNvSpPr>
          <p:nvPr>
            <p:ph type="sldNum" sz="quarter" idx="12"/>
          </p:nvPr>
        </p:nvSpPr>
        <p:spPr/>
        <p:txBody>
          <a:bodyPr/>
          <a:lstStyle/>
          <a:p>
            <a:fld id="{E5B29C50-D6F1-4DB6-9B68-F4CD3996E9CF}" type="slidenum">
              <a:rPr lang="en-US" smtClean="0"/>
              <a:t>‹#›</a:t>
            </a:fld>
            <a:endParaRPr lang="en-US" dirty="0"/>
          </a:p>
        </p:txBody>
      </p:sp>
    </p:spTree>
    <p:extLst>
      <p:ext uri="{BB962C8B-B14F-4D97-AF65-F5344CB8AC3E}">
        <p14:creationId xmlns:p14="http://schemas.microsoft.com/office/powerpoint/2010/main" val="402621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00CABDA2-EB00-4A4D-86B7-63E286A484E5}" type="datetime1">
              <a:rPr lang="en-US" smtClean="0"/>
              <a:t>5/16/2018</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r>
              <a:rPr lang="en-US" smtClean="0"/>
              <a:t>Add a footer</a:t>
            </a:r>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E5B29C50-D6F1-4DB6-9B68-F4CD3996E9CF}" type="slidenum">
              <a:rPr lang="en-US" smtClean="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45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guide id="6" orient="horz" pos="2160" userDrawn="1">
          <p15:clr>
            <a:srgbClr val="F26B43"/>
          </p15:clr>
        </p15:guide>
        <p15:guide id="7" pos="3840" userDrawn="1">
          <p15:clr>
            <a:srgbClr val="F26B43"/>
          </p15:clr>
        </p15:guide>
        <p15:guide id="8" pos="288" userDrawn="1">
          <p15:clr>
            <a:srgbClr val="F26B43"/>
          </p15:clr>
        </p15:guide>
        <p15:guide id="9" pos="6648" userDrawn="1">
          <p15:clr>
            <a:srgbClr val="F26B43"/>
          </p15:clr>
        </p15:guide>
        <p15:guide id="10" orient="horz" pos="3528" userDrawn="1">
          <p15:clr>
            <a:srgbClr val="F26B43"/>
          </p15:clr>
        </p15:guide>
        <p15:guide id="11" orient="horz" pos="1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jpg"/><Relationship Id="rId5" Type="http://schemas.openxmlformats.org/officeDocument/2006/relationships/image" Target="../media/image1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72994" y="564830"/>
            <a:ext cx="7034362" cy="2156955"/>
          </a:xfrm>
        </p:spPr>
        <p:txBody>
          <a:bodyPr/>
          <a:lstStyle/>
          <a:p>
            <a:r>
              <a:rPr lang="en-US" i="0" dirty="0" smtClean="0">
                <a:solidFill>
                  <a:srgbClr val="0070C0"/>
                </a:solidFill>
                <a:latin typeface="+mn-lt"/>
              </a:rPr>
              <a:t>Asce Texas Section</a:t>
            </a:r>
            <a:endParaRPr lang="en-US" i="0" dirty="0">
              <a:solidFill>
                <a:srgbClr val="0070C0"/>
              </a:solidFill>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025" y="2183907"/>
            <a:ext cx="3609975" cy="3609975"/>
          </a:xfrm>
          <a:prstGeom prst="rect">
            <a:avLst/>
          </a:prstGeom>
        </p:spPr>
      </p:pic>
      <p:sp>
        <p:nvSpPr>
          <p:cNvPr id="6" name="Subtitle 2"/>
          <p:cNvSpPr txBox="1">
            <a:spLocks/>
          </p:cNvSpPr>
          <p:nvPr/>
        </p:nvSpPr>
        <p:spPr>
          <a:xfrm>
            <a:off x="607730" y="7385846"/>
            <a:ext cx="11287492" cy="722295"/>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0"/>
              </a:spcBef>
              <a:buFont typeface="Arial" panose="020B0604020202020204" pitchFamily="34" charset="0"/>
              <a:buNone/>
              <a:defRPr sz="2000" b="0" i="1" kern="1200" baseline="0">
                <a:solidFill>
                  <a:schemeClr val="tx2"/>
                </a:solidFill>
                <a:latin typeface="+mn-lt"/>
                <a:ea typeface="+mn-ea"/>
                <a:cs typeface="+mn-cs"/>
              </a:defRPr>
            </a:lvl1pPr>
            <a:lvl2pPr marL="457200" indent="0" algn="ctr" defTabSz="914400" rtl="0" eaLnBrk="1" latinLnBrk="0" hangingPunct="1">
              <a:lnSpc>
                <a:spcPct val="112000"/>
              </a:lnSpc>
              <a:spcBef>
                <a:spcPts val="900"/>
              </a:spcBef>
              <a:buFont typeface="Corbel" panose="020B0503020204020204" pitchFamily="34" charset="0"/>
              <a:buNone/>
              <a:defRPr sz="2000" kern="1200" baseline="0">
                <a:solidFill>
                  <a:schemeClr val="tx1">
                    <a:lumMod val="85000"/>
                    <a:lumOff val="15000"/>
                  </a:schemeClr>
                </a:solidFill>
                <a:latin typeface="+mn-lt"/>
                <a:ea typeface="+mn-ea"/>
                <a:cs typeface="+mn-cs"/>
              </a:defRPr>
            </a:lvl2pPr>
            <a:lvl3pPr marL="914400" indent="0" algn="ctr" defTabSz="914400" rtl="0" eaLnBrk="1" latinLnBrk="0" hangingPunct="1">
              <a:lnSpc>
                <a:spcPct val="112000"/>
              </a:lnSpc>
              <a:spcBef>
                <a:spcPts val="900"/>
              </a:spcBef>
              <a:buFont typeface="Arial" panose="020B0604020202020204" pitchFamily="34" charset="0"/>
              <a:buNone/>
              <a:defRPr sz="1800" kern="1200" baseline="0">
                <a:solidFill>
                  <a:schemeClr val="tx1">
                    <a:lumMod val="85000"/>
                    <a:lumOff val="15000"/>
                  </a:schemeClr>
                </a:solidFill>
                <a:latin typeface="+mn-lt"/>
                <a:ea typeface="+mn-ea"/>
                <a:cs typeface="+mn-cs"/>
              </a:defRPr>
            </a:lvl3pPr>
            <a:lvl4pPr marL="1371600" indent="0" algn="ctr" defTabSz="914400" rtl="0" eaLnBrk="1" latinLnBrk="0" hangingPunct="1">
              <a:lnSpc>
                <a:spcPct val="112000"/>
              </a:lnSpc>
              <a:spcBef>
                <a:spcPts val="900"/>
              </a:spcBef>
              <a:buFont typeface="Corbel" panose="020B0503020204020204" pitchFamily="34" charset="0"/>
              <a:buNone/>
              <a:defRPr sz="1600" kern="1200" baseline="0">
                <a:solidFill>
                  <a:schemeClr val="tx1">
                    <a:lumMod val="85000"/>
                    <a:lumOff val="15000"/>
                  </a:schemeClr>
                </a:solidFill>
                <a:latin typeface="+mn-lt"/>
                <a:ea typeface="+mn-ea"/>
                <a:cs typeface="+mn-cs"/>
              </a:defRPr>
            </a:lvl4pPr>
            <a:lvl5pPr marL="1828800" indent="0" algn="ctr" defTabSz="914400" rtl="0" eaLnBrk="1" latinLnBrk="0" hangingPunct="1">
              <a:lnSpc>
                <a:spcPct val="112000"/>
              </a:lnSpc>
              <a:spcBef>
                <a:spcPts val="900"/>
              </a:spcBef>
              <a:buFont typeface="Arial" panose="020B0604020202020204" pitchFamily="34" charset="0"/>
              <a:buNone/>
              <a:defRPr sz="1600" i="1" kern="1200" baseline="0">
                <a:solidFill>
                  <a:schemeClr val="tx1">
                    <a:lumMod val="85000"/>
                    <a:lumOff val="15000"/>
                  </a:schemeClr>
                </a:solidFill>
                <a:latin typeface="+mn-lt"/>
                <a:ea typeface="+mn-ea"/>
                <a:cs typeface="+mn-cs"/>
              </a:defRPr>
            </a:lvl5pPr>
            <a:lvl6pPr marL="22860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6pPr>
            <a:lvl7pPr marL="2743200" indent="0" algn="ctr" defTabSz="914400" rtl="0" eaLnBrk="1" latinLnBrk="0" hangingPunct="1">
              <a:lnSpc>
                <a:spcPct val="112000"/>
              </a:lnSpc>
              <a:spcBef>
                <a:spcPts val="1300"/>
              </a:spcBef>
              <a:buFont typeface="Arial" panose="020B0604020202020204" pitchFamily="34" charset="0"/>
              <a:buNone/>
              <a:defRPr sz="1600" i="1" kern="1200">
                <a:solidFill>
                  <a:schemeClr val="tx1">
                    <a:lumMod val="85000"/>
                    <a:lumOff val="15000"/>
                  </a:schemeClr>
                </a:solidFill>
                <a:latin typeface="+mn-lt"/>
                <a:ea typeface="+mn-ea"/>
                <a:cs typeface="+mn-cs"/>
              </a:defRPr>
            </a:lvl7pPr>
            <a:lvl8pPr marL="3200400" indent="0" algn="ctr" defTabSz="914400" rtl="0" eaLnBrk="1" latinLnBrk="0" hangingPunct="1">
              <a:lnSpc>
                <a:spcPct val="112000"/>
              </a:lnSpc>
              <a:spcBef>
                <a:spcPts val="1300"/>
              </a:spcBef>
              <a:buFont typeface="Corbel" panose="020B0503020204020204" pitchFamily="34" charset="0"/>
              <a:buNone/>
              <a:defRPr sz="1600" kern="1200">
                <a:solidFill>
                  <a:schemeClr val="tx1">
                    <a:lumMod val="85000"/>
                    <a:lumOff val="15000"/>
                  </a:schemeClr>
                </a:solidFill>
                <a:latin typeface="+mn-lt"/>
                <a:ea typeface="+mn-ea"/>
                <a:cs typeface="+mn-cs"/>
              </a:defRPr>
            </a:lvl8pPr>
            <a:lvl9pPr marL="3657600" indent="0" algn="ctr" defTabSz="914400" rtl="0" eaLnBrk="1" latinLnBrk="0" hangingPunct="1">
              <a:lnSpc>
                <a:spcPct val="112000"/>
              </a:lnSpc>
              <a:spcBef>
                <a:spcPts val="1300"/>
              </a:spcBef>
              <a:buFont typeface="Arial" panose="020B0604020202020204" pitchFamily="34" charset="0"/>
              <a:buNone/>
              <a:defRPr sz="1600" i="1" kern="1200" baseline="0">
                <a:solidFill>
                  <a:schemeClr val="tx1">
                    <a:lumMod val="85000"/>
                    <a:lumOff val="15000"/>
                  </a:schemeClr>
                </a:solidFill>
                <a:latin typeface="+mn-lt"/>
                <a:ea typeface="+mn-ea"/>
                <a:cs typeface="+mn-cs"/>
              </a:defRPr>
            </a:lvl9pPr>
          </a:lstStyle>
          <a:p>
            <a:pPr algn="ctr"/>
            <a:r>
              <a:rPr lang="en-US" sz="2400" b="1" smtClean="0"/>
              <a:t>Office: 361-814-9900   Mobile: 361-442-5424   cthompson@hanson-inc.com</a:t>
            </a:r>
            <a:endParaRPr lang="en-US" sz="2400" b="1" dirty="0"/>
          </a:p>
        </p:txBody>
      </p:sp>
      <p:sp>
        <p:nvSpPr>
          <p:cNvPr id="7" name="TextBox 6"/>
          <p:cNvSpPr txBox="1"/>
          <p:nvPr/>
        </p:nvSpPr>
        <p:spPr>
          <a:xfrm>
            <a:off x="1172993" y="3482752"/>
            <a:ext cx="7277323" cy="954107"/>
          </a:xfrm>
          <a:prstGeom prst="rect">
            <a:avLst/>
          </a:prstGeom>
          <a:noFill/>
        </p:spPr>
        <p:txBody>
          <a:bodyPr wrap="square" rtlCol="0">
            <a:spAutoFit/>
          </a:bodyPr>
          <a:lstStyle/>
          <a:p>
            <a:r>
              <a:rPr lang="en-US" sz="3200" b="1" dirty="0" smtClean="0">
                <a:solidFill>
                  <a:srgbClr val="0070C0"/>
                </a:solidFill>
              </a:rPr>
              <a:t>Craig B. Thompson, P.E. </a:t>
            </a:r>
            <a:r>
              <a:rPr lang="en-US" sz="3200" dirty="0">
                <a:solidFill>
                  <a:srgbClr val="0070C0"/>
                </a:solidFill>
              </a:rPr>
              <a:t>	</a:t>
            </a:r>
            <a:r>
              <a:rPr lang="en-US" sz="2400" dirty="0">
                <a:solidFill>
                  <a:srgbClr val="0070C0"/>
                </a:solidFill>
              </a:rPr>
              <a:t>				</a:t>
            </a:r>
            <a:endParaRPr lang="en-US" sz="2400" dirty="0" smtClean="0">
              <a:solidFill>
                <a:srgbClr val="0070C0"/>
              </a:solidFill>
            </a:endParaRPr>
          </a:p>
          <a:p>
            <a:r>
              <a:rPr lang="en-US" sz="2400" dirty="0" smtClean="0">
                <a:solidFill>
                  <a:srgbClr val="0070C0"/>
                </a:solidFill>
              </a:rPr>
              <a:t>Past President, Texas Section 2017 – 2018</a:t>
            </a:r>
          </a:p>
        </p:txBody>
      </p:sp>
    </p:spTree>
    <p:extLst>
      <p:ext uri="{BB962C8B-B14F-4D97-AF65-F5344CB8AC3E}">
        <p14:creationId xmlns:p14="http://schemas.microsoft.com/office/powerpoint/2010/main" val="1990881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9551" y="224398"/>
            <a:ext cx="6709409" cy="888122"/>
          </a:xfrm>
        </p:spPr>
        <p:txBody>
          <a:bodyPr>
            <a:normAutofit/>
          </a:bodyPr>
          <a:lstStyle/>
          <a:p>
            <a:r>
              <a:rPr lang="en-US" i="0" dirty="0" smtClean="0">
                <a:solidFill>
                  <a:srgbClr val="0070C0"/>
                </a:solidFill>
                <a:latin typeface="+mn-lt"/>
              </a:rPr>
              <a:t>Economic Consequences</a:t>
            </a:r>
            <a:endParaRPr lang="en-US" i="0" dirty="0">
              <a:solidFill>
                <a:srgbClr val="0070C0"/>
              </a:solidFill>
              <a:latin typeface="+mn-lt"/>
            </a:endParaRPr>
          </a:p>
        </p:txBody>
      </p:sp>
      <p:sp>
        <p:nvSpPr>
          <p:cNvPr id="4" name="TextBox 3"/>
          <p:cNvSpPr txBox="1"/>
          <p:nvPr/>
        </p:nvSpPr>
        <p:spPr>
          <a:xfrm>
            <a:off x="350520" y="1112520"/>
            <a:ext cx="11324690" cy="4062651"/>
          </a:xfrm>
          <a:prstGeom prst="rect">
            <a:avLst/>
          </a:prstGeom>
          <a:noFill/>
        </p:spPr>
        <p:txBody>
          <a:bodyPr wrap="square" rtlCol="0">
            <a:spAutoFit/>
          </a:bodyPr>
          <a:lstStyle/>
          <a:p>
            <a:r>
              <a:rPr lang="en-US" sz="2400" dirty="0"/>
              <a:t>As ASCE discovered in its 2016 economic study</a:t>
            </a:r>
            <a:r>
              <a:rPr lang="en-US" sz="2400" dirty="0" smtClean="0"/>
              <a:t>, </a:t>
            </a:r>
            <a:r>
              <a:rPr lang="en-US" sz="2400" b="1" i="1" dirty="0" smtClean="0"/>
              <a:t>Failure </a:t>
            </a:r>
            <a:r>
              <a:rPr lang="en-US" sz="2400" b="1" i="1" dirty="0"/>
              <a:t>to Act: Closing the </a:t>
            </a:r>
            <a:r>
              <a:rPr lang="en-US" sz="2400" b="1" i="1" dirty="0" smtClean="0"/>
              <a:t>Infrastructure - Investment </a:t>
            </a:r>
            <a:r>
              <a:rPr lang="en-US" sz="2400" b="1" i="1" dirty="0"/>
              <a:t>Gap for America’s Economic Future</a:t>
            </a:r>
            <a:r>
              <a:rPr lang="en-US" sz="2400" dirty="0"/>
              <a:t>, </a:t>
            </a:r>
            <a:r>
              <a:rPr lang="en-US" sz="2400" dirty="0" smtClean="0"/>
              <a:t>failing </a:t>
            </a:r>
            <a:r>
              <a:rPr lang="en-US" sz="2400" dirty="0"/>
              <a:t>to close this infrastructure investment gap brings serious economic consequences</a:t>
            </a:r>
            <a:r>
              <a:rPr lang="en-US" sz="2400" dirty="0" smtClean="0"/>
              <a:t>:</a:t>
            </a:r>
          </a:p>
          <a:p>
            <a:endParaRPr lang="en-US" sz="2400" dirty="0"/>
          </a:p>
          <a:p>
            <a:pPr marL="342900" indent="-342900">
              <a:buFont typeface="Arial" panose="020B0604020202020204" pitchFamily="34" charset="0"/>
              <a:buChar char="•"/>
            </a:pPr>
            <a:r>
              <a:rPr lang="en-US" sz="2400" dirty="0" smtClean="0">
                <a:solidFill>
                  <a:srgbClr val="0070C0"/>
                </a:solidFill>
              </a:rPr>
              <a:t>$</a:t>
            </a:r>
            <a:r>
              <a:rPr lang="en-US" sz="2400" dirty="0">
                <a:solidFill>
                  <a:srgbClr val="0070C0"/>
                </a:solidFill>
              </a:rPr>
              <a:t>3.9 trillion in losses to the U.S. GDP by 2025;</a:t>
            </a:r>
          </a:p>
          <a:p>
            <a:pPr marL="342900" indent="-342900">
              <a:buFont typeface="Arial" panose="020B0604020202020204" pitchFamily="34" charset="0"/>
              <a:buChar char="•"/>
            </a:pPr>
            <a:r>
              <a:rPr lang="en-US" sz="2400" dirty="0" smtClean="0">
                <a:solidFill>
                  <a:srgbClr val="0070C0"/>
                </a:solidFill>
              </a:rPr>
              <a:t>$</a:t>
            </a:r>
            <a:r>
              <a:rPr lang="en-US" sz="2400" dirty="0">
                <a:solidFill>
                  <a:srgbClr val="0070C0"/>
                </a:solidFill>
              </a:rPr>
              <a:t>7 trillion in lost business sales by 2025; and</a:t>
            </a:r>
          </a:p>
          <a:p>
            <a:pPr marL="342900" indent="-342900">
              <a:buFont typeface="Arial" panose="020B0604020202020204" pitchFamily="34" charset="0"/>
              <a:buChar char="•"/>
            </a:pPr>
            <a:r>
              <a:rPr lang="en-US" sz="2400" dirty="0" smtClean="0">
                <a:solidFill>
                  <a:srgbClr val="0070C0"/>
                </a:solidFill>
              </a:rPr>
              <a:t>2.5 </a:t>
            </a:r>
            <a:r>
              <a:rPr lang="en-US" sz="2400" dirty="0">
                <a:solidFill>
                  <a:srgbClr val="0070C0"/>
                </a:solidFill>
              </a:rPr>
              <a:t>million lost American jobs in 2025.</a:t>
            </a:r>
          </a:p>
          <a:p>
            <a:endParaRPr lang="en-US" sz="2400" dirty="0"/>
          </a:p>
          <a:p>
            <a:r>
              <a:rPr lang="en-US" sz="2400" dirty="0" smtClean="0"/>
              <a:t>On </a:t>
            </a:r>
            <a:r>
              <a:rPr lang="en-US" sz="2400" dirty="0"/>
              <a:t>top of those costs, hardworking American families will lose upwards of $3,400 </a:t>
            </a:r>
            <a:r>
              <a:rPr lang="en-US" sz="2400" dirty="0" smtClean="0"/>
              <a:t>in disposable </a:t>
            </a:r>
            <a:r>
              <a:rPr lang="en-US" sz="2400" dirty="0"/>
              <a:t>income each year — about $9 each day.</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31922218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0681" y="3727755"/>
            <a:ext cx="918916" cy="1089878"/>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1475" y="1874164"/>
            <a:ext cx="1309971" cy="1261052"/>
          </a:xfrm>
          <a:prstGeom prst="rect">
            <a:avLst/>
          </a:prstGeom>
          <a:ln w="25400">
            <a:solidFill>
              <a:srgbClr val="005DAA"/>
            </a:solidFill>
          </a:ln>
        </p:spPr>
      </p:pic>
      <p:pic>
        <p:nvPicPr>
          <p:cNvPr id="1026" name="Picture 2" descr="Image result for asce raise the ba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1475" y="5729569"/>
            <a:ext cx="2533851" cy="80782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427379" y="5478510"/>
            <a:ext cx="8313906" cy="1138773"/>
          </a:xfrm>
          <a:prstGeom prst="rect">
            <a:avLst/>
          </a:prstGeom>
        </p:spPr>
        <p:txBody>
          <a:bodyPr wrap="square">
            <a:spAutoFit/>
          </a:bodyPr>
          <a:lstStyle/>
          <a:p>
            <a:r>
              <a:rPr lang="en-US" sz="2400" b="1" dirty="0">
                <a:solidFill>
                  <a:srgbClr val="005DAA"/>
                </a:solidFill>
              </a:rPr>
              <a:t>Raise the Bar</a:t>
            </a:r>
          </a:p>
          <a:p>
            <a:pPr marL="742950" lvl="1" indent="-285750">
              <a:spcBef>
                <a:spcPct val="20000"/>
              </a:spcBef>
              <a:spcAft>
                <a:spcPts val="600"/>
              </a:spcAft>
              <a:buClr>
                <a:schemeClr val="accent1"/>
              </a:buClr>
              <a:buFont typeface="Wingdings" panose="05000000000000000000" pitchFamily="2" charset="2"/>
              <a:buChar char="§"/>
            </a:pPr>
            <a:r>
              <a:rPr lang="en-US" sz="2000" dirty="0">
                <a:solidFill>
                  <a:srgbClr val="005DAA"/>
                </a:solidFill>
              </a:rPr>
              <a:t>Increase education requirements for engineering licensure to better protect the public in the future </a:t>
            </a:r>
          </a:p>
        </p:txBody>
      </p:sp>
      <p:sp>
        <p:nvSpPr>
          <p:cNvPr id="10" name="Rectangle 9"/>
          <p:cNvSpPr/>
          <p:nvPr/>
        </p:nvSpPr>
        <p:spPr>
          <a:xfrm>
            <a:off x="153006" y="3449929"/>
            <a:ext cx="10281699" cy="1892826"/>
          </a:xfrm>
          <a:prstGeom prst="rect">
            <a:avLst/>
          </a:prstGeom>
        </p:spPr>
        <p:txBody>
          <a:bodyPr wrap="square">
            <a:spAutoFit/>
          </a:bodyPr>
          <a:lstStyle/>
          <a:p>
            <a:r>
              <a:rPr lang="en-US" sz="2400" b="1" dirty="0"/>
              <a:t>ASCE </a:t>
            </a:r>
            <a:r>
              <a:rPr lang="en-US" sz="2400" b="1" dirty="0">
                <a:solidFill>
                  <a:srgbClr val="005DAA"/>
                </a:solidFill>
              </a:rPr>
              <a:t>Grand Challenge</a:t>
            </a:r>
          </a:p>
          <a:p>
            <a:pPr marL="742950" lvl="1" indent="-285750">
              <a:spcBef>
                <a:spcPct val="20000"/>
              </a:spcBef>
              <a:spcAft>
                <a:spcPts val="600"/>
              </a:spcAft>
              <a:buClr>
                <a:schemeClr val="accent1"/>
              </a:buClr>
              <a:buFont typeface="Wingdings" panose="05000000000000000000" pitchFamily="2" charset="2"/>
              <a:buChar char="§"/>
            </a:pPr>
            <a:r>
              <a:rPr lang="en-US" sz="2000" dirty="0">
                <a:solidFill>
                  <a:srgbClr val="005DAA"/>
                </a:solidFill>
              </a:rPr>
              <a:t>Reduce the life cycle cost of infrastructure by 50 percent by 2025 &amp; foster the optimization of infrastructure investments for society</a:t>
            </a:r>
          </a:p>
          <a:p>
            <a:pPr marL="742950" lvl="1" indent="-285750">
              <a:spcBef>
                <a:spcPct val="20000"/>
              </a:spcBef>
              <a:spcAft>
                <a:spcPts val="600"/>
              </a:spcAft>
              <a:buClr>
                <a:schemeClr val="accent1"/>
              </a:buClr>
              <a:buFont typeface="Wingdings" panose="05000000000000000000" pitchFamily="2" charset="2"/>
              <a:buChar char="§"/>
            </a:pPr>
            <a:r>
              <a:rPr lang="en-US" sz="2000" dirty="0">
                <a:solidFill>
                  <a:srgbClr val="005DAA"/>
                </a:solidFill>
              </a:rPr>
              <a:t>Embrace &amp; encourage civil engineers’ role as contributors to a sustainable world </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21692" b="25394"/>
          <a:stretch/>
        </p:blipFill>
        <p:spPr>
          <a:xfrm>
            <a:off x="1239050" y="252800"/>
            <a:ext cx="5276050" cy="1288492"/>
          </a:xfrm>
          <a:prstGeom prst="rect">
            <a:avLst/>
          </a:prstGeom>
        </p:spPr>
      </p:pic>
      <p:sp>
        <p:nvSpPr>
          <p:cNvPr id="12" name="Rectangle 11"/>
          <p:cNvSpPr/>
          <p:nvPr/>
        </p:nvSpPr>
        <p:spPr>
          <a:xfrm>
            <a:off x="2048400" y="1928106"/>
            <a:ext cx="10281699" cy="1138773"/>
          </a:xfrm>
          <a:prstGeom prst="rect">
            <a:avLst/>
          </a:prstGeom>
        </p:spPr>
        <p:txBody>
          <a:bodyPr wrap="square">
            <a:spAutoFit/>
          </a:bodyPr>
          <a:lstStyle/>
          <a:p>
            <a:r>
              <a:rPr lang="en-US" sz="2400" b="1" dirty="0" smtClean="0"/>
              <a:t>ASCE </a:t>
            </a:r>
            <a:r>
              <a:rPr lang="en-US" sz="2400" b="1" dirty="0" smtClean="0">
                <a:solidFill>
                  <a:srgbClr val="005DAA"/>
                </a:solidFill>
              </a:rPr>
              <a:t>Sustainable Infrastructure</a:t>
            </a:r>
          </a:p>
          <a:p>
            <a:pPr marL="742950" lvl="1" indent="-285750">
              <a:spcBef>
                <a:spcPct val="20000"/>
              </a:spcBef>
              <a:spcAft>
                <a:spcPts val="600"/>
              </a:spcAft>
              <a:buClr>
                <a:schemeClr val="accent1"/>
              </a:buClr>
              <a:buFont typeface="Wingdings" panose="05000000000000000000" pitchFamily="2" charset="2"/>
              <a:buChar char="§"/>
            </a:pPr>
            <a:r>
              <a:rPr lang="en-US" sz="2000" dirty="0">
                <a:solidFill>
                  <a:srgbClr val="005DAA"/>
                </a:solidFill>
              </a:rPr>
              <a:t>Propose practical solutions to maintain &amp; modernize our nation’s deteriorating infrastructure </a:t>
            </a:r>
          </a:p>
        </p:txBody>
      </p:sp>
      <p:sp>
        <p:nvSpPr>
          <p:cNvPr id="13" name="Rectangle 12"/>
          <p:cNvSpPr/>
          <p:nvPr/>
        </p:nvSpPr>
        <p:spPr>
          <a:xfrm>
            <a:off x="6515100" y="512085"/>
            <a:ext cx="4560859" cy="707886"/>
          </a:xfrm>
          <a:prstGeom prst="rect">
            <a:avLst/>
          </a:prstGeom>
        </p:spPr>
        <p:txBody>
          <a:bodyPr wrap="square">
            <a:spAutoFit/>
          </a:bodyPr>
          <a:lstStyle/>
          <a:p>
            <a:r>
              <a:rPr lang="en-US" sz="4000" b="1" i="1" dirty="0" smtClean="0">
                <a:solidFill>
                  <a:srgbClr val="005DAA"/>
                </a:solidFill>
              </a:rPr>
              <a:t>INITIATIVES</a:t>
            </a:r>
          </a:p>
        </p:txBody>
      </p:sp>
    </p:spTree>
    <p:extLst>
      <p:ext uri="{BB962C8B-B14F-4D97-AF65-F5344CB8AC3E}">
        <p14:creationId xmlns:p14="http://schemas.microsoft.com/office/powerpoint/2010/main" val="41501335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9221"/>
            <a:ext cx="6219575" cy="582507"/>
          </a:xfrm>
        </p:spPr>
        <p:txBody>
          <a:bodyPr>
            <a:noAutofit/>
          </a:bodyPr>
          <a:lstStyle/>
          <a:p>
            <a:pPr algn="l"/>
            <a:r>
              <a:rPr lang="en-US" sz="3400" b="1" dirty="0">
                <a:solidFill>
                  <a:srgbClr val="0070C0"/>
                </a:solidFill>
                <a:latin typeface="+mn-lt"/>
              </a:rPr>
              <a:t>Relevant Policy Statements</a:t>
            </a:r>
          </a:p>
        </p:txBody>
      </p:sp>
      <p:sp>
        <p:nvSpPr>
          <p:cNvPr id="3" name="TextBox 2"/>
          <p:cNvSpPr txBox="1"/>
          <p:nvPr/>
        </p:nvSpPr>
        <p:spPr>
          <a:xfrm>
            <a:off x="288485" y="470475"/>
            <a:ext cx="3094437" cy="3354765"/>
          </a:xfrm>
          <a:prstGeom prst="rect">
            <a:avLst/>
          </a:prstGeom>
          <a:noFill/>
        </p:spPr>
        <p:txBody>
          <a:bodyPr wrap="none" rtlCol="0">
            <a:spAutoFit/>
          </a:bodyPr>
          <a:lstStyle/>
          <a:p>
            <a:endParaRPr lang="en-US" b="1" dirty="0">
              <a:latin typeface="Lucida Sans" panose="020B0602030504020204" pitchFamily="34" charset="0"/>
            </a:endParaRPr>
          </a:p>
          <a:p>
            <a:r>
              <a:rPr lang="en-US" sz="2800" b="1" dirty="0"/>
              <a:t>Policy 418: </a:t>
            </a:r>
          </a:p>
          <a:p>
            <a:r>
              <a:rPr lang="en-US" sz="2000" b="1" dirty="0"/>
              <a:t>The Role of the Civil </a:t>
            </a:r>
          </a:p>
          <a:p>
            <a:r>
              <a:rPr lang="en-US" sz="2000" b="1" dirty="0"/>
              <a:t>Engineer in </a:t>
            </a:r>
          </a:p>
          <a:p>
            <a:r>
              <a:rPr lang="en-US" sz="2000" b="1" dirty="0"/>
              <a:t>Sustainable Development</a:t>
            </a:r>
          </a:p>
          <a:p>
            <a:endParaRPr lang="en-US" sz="2000" b="1" dirty="0"/>
          </a:p>
          <a:p>
            <a:r>
              <a:rPr lang="en-US" sz="2800" b="1" dirty="0"/>
              <a:t>Policy 517:</a:t>
            </a:r>
          </a:p>
          <a:p>
            <a:r>
              <a:rPr lang="en-US" sz="2000" b="1" dirty="0"/>
              <a:t>Sustainable Development </a:t>
            </a:r>
          </a:p>
          <a:p>
            <a:r>
              <a:rPr lang="en-US" sz="2000" b="1" dirty="0"/>
              <a:t>Goals</a:t>
            </a:r>
          </a:p>
          <a:p>
            <a:endParaRPr lang="en-US" b="1" dirty="0">
              <a:latin typeface="Lucida Sans" panose="020B0602030504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2593" y="624840"/>
            <a:ext cx="6392617" cy="4803358"/>
          </a:xfrm>
          <a:prstGeom prst="rect">
            <a:avLst/>
          </a:prstGeom>
          <a:effectLst/>
        </p:spPr>
      </p:pic>
      <p:sp>
        <p:nvSpPr>
          <p:cNvPr id="8" name="Title 1"/>
          <p:cNvSpPr txBox="1">
            <a:spLocks/>
          </p:cNvSpPr>
          <p:nvPr/>
        </p:nvSpPr>
        <p:spPr>
          <a:xfrm>
            <a:off x="0" y="3715976"/>
            <a:ext cx="4593516" cy="1071177"/>
          </a:xfrm>
          <a:prstGeom prst="rect">
            <a:avLst/>
          </a:prstGeom>
        </p:spPr>
        <p:txBody>
          <a:bodyPr vert="horz" lIns="91440" tIns="45720" rIns="91440" bIns="45720" rtlCol="0" anchor="t">
            <a:no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pPr algn="l"/>
            <a:r>
              <a:rPr lang="en-US" sz="3400" b="1" dirty="0" smtClean="0">
                <a:solidFill>
                  <a:srgbClr val="0070C0"/>
                </a:solidFill>
                <a:latin typeface="+mn-lt"/>
              </a:rPr>
              <a:t>Institute for Sustainable Infrastructure</a:t>
            </a:r>
            <a:endParaRPr lang="en-US" sz="3400" b="1" dirty="0">
              <a:solidFill>
                <a:srgbClr val="0070C0"/>
              </a:solidFill>
              <a:latin typeface="+mn-lt"/>
            </a:endParaRPr>
          </a:p>
        </p:txBody>
      </p:sp>
      <p:sp>
        <p:nvSpPr>
          <p:cNvPr id="9" name="TextBox 8"/>
          <p:cNvSpPr txBox="1"/>
          <p:nvPr/>
        </p:nvSpPr>
        <p:spPr>
          <a:xfrm>
            <a:off x="314934" y="4439151"/>
            <a:ext cx="1481046" cy="1938992"/>
          </a:xfrm>
          <a:prstGeom prst="rect">
            <a:avLst/>
          </a:prstGeom>
          <a:noFill/>
        </p:spPr>
        <p:txBody>
          <a:bodyPr wrap="none" rtlCol="0">
            <a:spAutoFit/>
          </a:bodyPr>
          <a:lstStyle/>
          <a:p>
            <a:endParaRPr lang="en-US" b="1" dirty="0">
              <a:latin typeface="Lucida Sans" panose="020B0602030504020204" pitchFamily="34" charset="0"/>
            </a:endParaRPr>
          </a:p>
          <a:p>
            <a:r>
              <a:rPr lang="en-US" sz="2800" b="1" dirty="0" smtClean="0"/>
              <a:t>ASCE</a:t>
            </a:r>
          </a:p>
          <a:p>
            <a:r>
              <a:rPr lang="en-US" sz="2800" b="1" dirty="0" smtClean="0"/>
              <a:t>CEC</a:t>
            </a:r>
            <a:br>
              <a:rPr lang="en-US" sz="2800" b="1" dirty="0" smtClean="0"/>
            </a:br>
            <a:r>
              <a:rPr lang="en-US" sz="2800" b="1" dirty="0" smtClean="0"/>
              <a:t>AMPWA</a:t>
            </a:r>
            <a:endParaRPr lang="en-US" sz="2000" b="1" dirty="0"/>
          </a:p>
          <a:p>
            <a:endParaRPr lang="en-US" b="1" dirty="0">
              <a:latin typeface="Lucida Sans" panose="020B0602030504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3303572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355002" y="303073"/>
            <a:ext cx="11338559" cy="830983"/>
          </a:xfrm>
          <a:prstGeom prst="rect">
            <a:avLst/>
          </a:prstGeom>
          <a:noFill/>
        </p:spPr>
        <p:txBody>
          <a:bodyPr wrap="square" lIns="91425" tIns="45713" rIns="91425" bIns="45713">
            <a:spAutoFit/>
          </a:bodyPr>
          <a:lstStyle/>
          <a:p>
            <a:pPr algn="ctr">
              <a:defRPr/>
            </a:pPr>
            <a:r>
              <a:rPr lang="en-US" sz="4200" b="1" dirty="0" smtClean="0">
                <a:solidFill>
                  <a:srgbClr val="0070C0"/>
                </a:solidFill>
              </a:rPr>
              <a:t>Sustainable Rating System - Envision</a:t>
            </a:r>
            <a:r>
              <a:rPr lang="en-US" sz="4800" b="1" dirty="0" smtClean="0">
                <a:solidFill>
                  <a:srgbClr val="0070C0"/>
                </a:solidFill>
              </a:rPr>
              <a:t> </a:t>
            </a:r>
            <a:r>
              <a:rPr lang="en-US" sz="4200" b="1" dirty="0">
                <a:solidFill>
                  <a:srgbClr val="0070C0"/>
                </a:solidFill>
              </a:rPr>
              <a:t>Project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9320" y="1134056"/>
            <a:ext cx="7092438" cy="531932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3131875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178678"/>
            <a:ext cx="5355996" cy="1118293"/>
          </a:xfrm>
        </p:spPr>
        <p:txBody>
          <a:bodyPr>
            <a:normAutofit fontScale="90000"/>
          </a:bodyPr>
          <a:lstStyle/>
          <a:p>
            <a:pPr algn="ctr">
              <a:defRPr/>
            </a:pPr>
            <a:r>
              <a:rPr lang="en-US" sz="3100" b="1" dirty="0" smtClean="0">
                <a:solidFill>
                  <a:srgbClr val="0070C0"/>
                </a:solidFill>
                <a:latin typeface="Corbel" panose="020B0503020204020204" pitchFamily="34" charset="0"/>
              </a:rPr>
              <a:t>Innovation </a:t>
            </a:r>
            <a:r>
              <a:rPr lang="en-US" sz="3100" b="1" dirty="0">
                <a:solidFill>
                  <a:srgbClr val="0070C0"/>
                </a:solidFill>
                <a:latin typeface="Corbel" panose="020B0503020204020204" pitchFamily="34" charset="0"/>
              </a:rPr>
              <a:t>in Sustainable </a:t>
            </a:r>
            <a:br>
              <a:rPr lang="en-US" sz="3100" b="1" dirty="0">
                <a:solidFill>
                  <a:srgbClr val="0070C0"/>
                </a:solidFill>
                <a:latin typeface="Corbel" panose="020B0503020204020204" pitchFamily="34" charset="0"/>
              </a:rPr>
            </a:br>
            <a:r>
              <a:rPr lang="en-US" sz="3100" b="1" dirty="0">
                <a:solidFill>
                  <a:srgbClr val="0070C0"/>
                </a:solidFill>
                <a:latin typeface="Corbel" panose="020B0503020204020204" pitchFamily="34" charset="0"/>
              </a:rPr>
              <a:t>Engineering Award</a:t>
            </a:r>
            <a:r>
              <a:rPr lang="en-US" b="1" dirty="0">
                <a:solidFill>
                  <a:srgbClr val="0070C0"/>
                </a:solidFill>
                <a:effectLst>
                  <a:outerShdw blurRad="38100" dist="38100" dir="2700000" algn="tl">
                    <a:srgbClr val="000000">
                      <a:alpha val="43137"/>
                    </a:srgbClr>
                  </a:outerShdw>
                </a:effectLst>
              </a:rPr>
              <a:t/>
            </a:r>
            <a:br>
              <a:rPr lang="en-US" b="1" dirty="0">
                <a:solidFill>
                  <a:srgbClr val="0070C0"/>
                </a:solidFill>
                <a:effectLst>
                  <a:outerShdw blurRad="38100" dist="38100" dir="2700000" algn="tl">
                    <a:srgbClr val="000000">
                      <a:alpha val="43137"/>
                    </a:srgbClr>
                  </a:outerShdw>
                </a:effectLst>
              </a:rPr>
            </a:br>
            <a:r>
              <a:rPr lang="en-US" dirty="0"/>
              <a:t> </a:t>
            </a:r>
          </a:p>
        </p:txBody>
      </p:sp>
      <p:sp>
        <p:nvSpPr>
          <p:cNvPr id="40962" name="Content Placeholder 2"/>
          <p:cNvSpPr>
            <a:spLocks noGrp="1"/>
          </p:cNvSpPr>
          <p:nvPr>
            <p:ph sz="half" idx="1"/>
          </p:nvPr>
        </p:nvSpPr>
        <p:spPr>
          <a:xfrm>
            <a:off x="325242" y="1296971"/>
            <a:ext cx="5435478" cy="5180029"/>
          </a:xfrm>
        </p:spPr>
        <p:txBody>
          <a:bodyPr>
            <a:normAutofit/>
          </a:bodyPr>
          <a:lstStyle/>
          <a:p>
            <a:pPr marL="0" indent="0" algn="ctr">
              <a:buNone/>
            </a:pPr>
            <a:r>
              <a:rPr lang="en-US" b="1" dirty="0"/>
              <a:t>  </a:t>
            </a:r>
            <a:r>
              <a:rPr lang="en-US" sz="2200" b="1" dirty="0"/>
              <a:t>Award Winners:</a:t>
            </a:r>
          </a:p>
          <a:p>
            <a:pPr marL="274320" lvl="1">
              <a:buFont typeface="Wingdings" panose="05000000000000000000" pitchFamily="2" charset="2"/>
              <a:buChar char="§"/>
            </a:pPr>
            <a:r>
              <a:rPr lang="en-US" sz="2000" dirty="0"/>
              <a:t>2011: Menomonee Valley Industrial Center and Community Park, WI</a:t>
            </a:r>
          </a:p>
          <a:p>
            <a:pPr marL="274320" lvl="1">
              <a:buFont typeface="Wingdings" panose="05000000000000000000" pitchFamily="2" charset="2"/>
              <a:buChar char="§"/>
            </a:pPr>
            <a:r>
              <a:rPr lang="en-US" sz="2000" dirty="0"/>
              <a:t>2012: </a:t>
            </a:r>
            <a:r>
              <a:rPr lang="en-US" sz="2000" dirty="0" err="1">
                <a:cs typeface="Arial" charset="0"/>
              </a:rPr>
              <a:t>Greenlink</a:t>
            </a:r>
            <a:r>
              <a:rPr lang="en-US" sz="2000" dirty="0">
                <a:cs typeface="Arial" charset="0"/>
              </a:rPr>
              <a:t> Windsor Transportation Land Use Planning (Ontario, Canada) </a:t>
            </a:r>
          </a:p>
          <a:p>
            <a:pPr marL="274320" lvl="1">
              <a:buFont typeface="Wingdings" panose="05000000000000000000" pitchFamily="2" charset="2"/>
              <a:buChar char="§"/>
            </a:pPr>
            <a:r>
              <a:rPr lang="en-US" sz="2000" dirty="0">
                <a:cs typeface="Arial" charset="0"/>
              </a:rPr>
              <a:t>2013: Chari </a:t>
            </a:r>
            <a:r>
              <a:rPr lang="en-US" sz="2000" dirty="0" err="1">
                <a:cs typeface="Arial" charset="0"/>
              </a:rPr>
              <a:t>Chari</a:t>
            </a:r>
            <a:r>
              <a:rPr lang="en-US" sz="2000" dirty="0">
                <a:cs typeface="Arial" charset="0"/>
              </a:rPr>
              <a:t> (Bolivia) Cable Supported Footbridge </a:t>
            </a:r>
          </a:p>
          <a:p>
            <a:pPr marL="274320" lvl="1">
              <a:buFont typeface="Wingdings" panose="05000000000000000000" pitchFamily="2" charset="2"/>
              <a:buChar char="§"/>
            </a:pPr>
            <a:r>
              <a:rPr lang="en-US" sz="2000" dirty="0">
                <a:cs typeface="Arial" charset="0"/>
              </a:rPr>
              <a:t>2014: Port of Long Beach, CA</a:t>
            </a:r>
          </a:p>
          <a:p>
            <a:pPr marL="274320" lvl="1">
              <a:buFont typeface="Wingdings" panose="05000000000000000000" pitchFamily="2" charset="2"/>
              <a:buChar char="§"/>
            </a:pPr>
            <a:r>
              <a:rPr lang="en-US" sz="2000" b="1" dirty="0">
                <a:cs typeface="Arial" charset="0"/>
              </a:rPr>
              <a:t>2015: Paul S. Sarbanes, Poplar Island </a:t>
            </a:r>
            <a:r>
              <a:rPr lang="en-US" sz="2000" b="1" dirty="0" smtClean="0">
                <a:cs typeface="Arial" charset="0"/>
              </a:rPr>
              <a:t>MD</a:t>
            </a:r>
          </a:p>
          <a:p>
            <a:pPr marL="274320" lvl="1">
              <a:buFont typeface="Wingdings" panose="05000000000000000000" pitchFamily="2" charset="2"/>
              <a:buChar char="§"/>
            </a:pPr>
            <a:r>
              <a:rPr lang="en-US" sz="2000" dirty="0" smtClean="0">
                <a:cs typeface="Arial" charset="0"/>
              </a:rPr>
              <a:t>2016: City of Burbank Water and Power </a:t>
            </a:r>
            <a:r>
              <a:rPr lang="en-US" sz="2000" dirty="0" err="1" smtClean="0">
                <a:cs typeface="Arial" charset="0"/>
              </a:rPr>
              <a:t>EcoCampus</a:t>
            </a:r>
            <a:r>
              <a:rPr lang="en-US" sz="2000" dirty="0" smtClean="0">
                <a:cs typeface="Arial" charset="0"/>
              </a:rPr>
              <a:t> (Burbank, California)</a:t>
            </a:r>
          </a:p>
          <a:p>
            <a:pPr marL="274320" lvl="1">
              <a:buFont typeface="Wingdings" panose="05000000000000000000" pitchFamily="2" charset="2"/>
              <a:buChar char="§"/>
            </a:pPr>
            <a:r>
              <a:rPr lang="en-US" sz="2000" b="1" dirty="0" smtClean="0">
                <a:cs typeface="Arial" charset="0"/>
              </a:rPr>
              <a:t>2017: Kansas City Downtown Streetcar</a:t>
            </a:r>
            <a:endParaRPr lang="en-US" b="1" dirty="0"/>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719" y="178678"/>
            <a:ext cx="4646075" cy="3094286"/>
          </a:xfrm>
          <a:prstGeom prst="rect">
            <a:avLst/>
          </a:prstGeom>
          <a:ln w="38100">
            <a:noFill/>
          </a:ln>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60721" y="3118778"/>
            <a:ext cx="4175760" cy="276073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0170" y="5879514"/>
            <a:ext cx="1750625" cy="978486"/>
          </a:xfrm>
          <a:prstGeom prst="rect">
            <a:avLst/>
          </a:prstGeom>
        </p:spPr>
      </p:pic>
    </p:spTree>
    <p:extLst>
      <p:ext uri="{BB962C8B-B14F-4D97-AF65-F5344CB8AC3E}">
        <p14:creationId xmlns:p14="http://schemas.microsoft.com/office/powerpoint/2010/main" val="4131561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5000" y="109185"/>
            <a:ext cx="8305800" cy="515655"/>
          </a:xfrm>
        </p:spPr>
        <p:txBody>
          <a:bodyPr/>
          <a:lstStyle/>
          <a:p>
            <a:pPr algn="ctr"/>
            <a:r>
              <a:rPr lang="en-US" sz="2800" b="1" i="0" dirty="0">
                <a:solidFill>
                  <a:srgbClr val="0070C0"/>
                </a:solidFill>
                <a:latin typeface="+mn-lt"/>
                <a:cs typeface="Arial" pitchFamily="34" charset="0"/>
              </a:rPr>
              <a:t>Sustainable Development Award</a:t>
            </a:r>
            <a:endParaRPr lang="en-US" sz="2800" b="1" i="0" dirty="0">
              <a:solidFill>
                <a:srgbClr val="0070C0"/>
              </a:solidFill>
              <a:latin typeface="+mn-lt"/>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41635" y="624840"/>
            <a:ext cx="10432529" cy="5867400"/>
          </a:xfrm>
          <a:ln w="28575">
            <a:noFill/>
          </a:ln>
          <a:effectLst/>
        </p:spPr>
      </p:pic>
    </p:spTree>
    <p:extLst>
      <p:ext uri="{BB962C8B-B14F-4D97-AF65-F5344CB8AC3E}">
        <p14:creationId xmlns:p14="http://schemas.microsoft.com/office/powerpoint/2010/main" val="2586495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64696" y="1041204"/>
            <a:ext cx="3683241" cy="2380155"/>
          </a:xfrm>
          <a:prstGeom prst="rect">
            <a:avLst/>
          </a:prstGeom>
          <a:ln w="38100">
            <a:noFill/>
          </a:ln>
        </p:spPr>
      </p:pic>
      <p:sp>
        <p:nvSpPr>
          <p:cNvPr id="2" name="TextBox 1"/>
          <p:cNvSpPr txBox="1"/>
          <p:nvPr/>
        </p:nvSpPr>
        <p:spPr>
          <a:xfrm>
            <a:off x="1564312" y="258113"/>
            <a:ext cx="8600768" cy="615553"/>
          </a:xfrm>
          <a:prstGeom prst="rect">
            <a:avLst/>
          </a:prstGeom>
          <a:noFill/>
        </p:spPr>
        <p:txBody>
          <a:bodyPr wrap="square" rtlCol="0">
            <a:spAutoFit/>
          </a:bodyPr>
          <a:lstStyle/>
          <a:p>
            <a:pPr algn="ctr"/>
            <a:r>
              <a:rPr lang="en-US" sz="3400" b="1" dirty="0">
                <a:solidFill>
                  <a:srgbClr val="0070C0"/>
                </a:solidFill>
                <a:latin typeface="Corbel" panose="020B0503020204020204" pitchFamily="34" charset="0"/>
              </a:rPr>
              <a:t>The Sustainability Summit</a:t>
            </a: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0120" y="1041204"/>
            <a:ext cx="4360042" cy="2393827"/>
          </a:xfrm>
          <a:prstGeom prst="rect">
            <a:avLst/>
          </a:prstGeom>
          <a:ln w="38100">
            <a:noFill/>
          </a:ln>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64696" y="3759063"/>
            <a:ext cx="3677988" cy="2551867"/>
          </a:xfrm>
          <a:prstGeom prst="rect">
            <a:avLst/>
          </a:prstGeom>
          <a:ln w="38100">
            <a:noFill/>
          </a:ln>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960120" y="3759063"/>
            <a:ext cx="4360042" cy="2549239"/>
          </a:xfrm>
          <a:prstGeom prst="rect">
            <a:avLst/>
          </a:prstGeom>
          <a:ln w="38100">
            <a:no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3373702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25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559678"/>
            <a:ext cx="3391989" cy="4038448"/>
          </a:xfrm>
        </p:spPr>
        <p:txBody>
          <a:bodyPr/>
          <a:lstStyle/>
          <a:p>
            <a:r>
              <a:rPr lang="en-US" i="0" dirty="0" smtClean="0">
                <a:solidFill>
                  <a:srgbClr val="0070C0"/>
                </a:solidFill>
                <a:latin typeface="+mn-lt"/>
              </a:rPr>
              <a:t>ASCE Grand Challenge</a:t>
            </a:r>
            <a:endParaRPr lang="en-US" i="0" dirty="0">
              <a:solidFill>
                <a:srgbClr val="0070C0"/>
              </a:solidFill>
              <a:latin typeface="+mn-lt"/>
            </a:endParaRPr>
          </a:p>
        </p:txBody>
      </p:sp>
      <p:sp>
        <p:nvSpPr>
          <p:cNvPr id="3" name="Content Placeholder 2"/>
          <p:cNvSpPr>
            <a:spLocks noGrp="1"/>
          </p:cNvSpPr>
          <p:nvPr>
            <p:ph idx="1"/>
          </p:nvPr>
        </p:nvSpPr>
        <p:spPr>
          <a:xfrm>
            <a:off x="2535493" y="3020708"/>
            <a:ext cx="7886700" cy="2324344"/>
          </a:xfrm>
        </p:spPr>
        <p:txBody>
          <a:bodyPr>
            <a:normAutofit fontScale="92500" lnSpcReduction="10000"/>
          </a:bodyPr>
          <a:lstStyle/>
          <a:p>
            <a:pPr marL="0" indent="0">
              <a:buNone/>
            </a:pPr>
            <a:r>
              <a:rPr lang="en-US" sz="3600" dirty="0"/>
              <a:t>Reduce the life cycle cost of infrastructure by 50 percent by 2025 and foster the optimization of infrastructure investments for society.</a:t>
            </a:r>
          </a:p>
          <a:p>
            <a:pPr marL="0" indent="0">
              <a:buNone/>
            </a:pP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1625868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719" y="375534"/>
            <a:ext cx="9494161" cy="1325563"/>
          </a:xfrm>
        </p:spPr>
        <p:txBody>
          <a:bodyPr>
            <a:normAutofit fontScale="90000"/>
          </a:bodyPr>
          <a:lstStyle/>
          <a:p>
            <a:r>
              <a:rPr lang="en-US" i="0" dirty="0" smtClean="0">
                <a:solidFill>
                  <a:srgbClr val="0070C0"/>
                </a:solidFill>
                <a:latin typeface="+mn-lt"/>
              </a:rPr>
              <a:t>What does the Grand Challenge mean?</a:t>
            </a:r>
            <a:endParaRPr lang="en-US" i="0" dirty="0">
              <a:solidFill>
                <a:srgbClr val="0070C0"/>
              </a:solidFill>
              <a:latin typeface="+mn-lt"/>
            </a:endParaRPr>
          </a:p>
        </p:txBody>
      </p:sp>
      <p:sp>
        <p:nvSpPr>
          <p:cNvPr id="3" name="Content Placeholder 2"/>
          <p:cNvSpPr>
            <a:spLocks noGrp="1"/>
          </p:cNvSpPr>
          <p:nvPr>
            <p:ph idx="1"/>
          </p:nvPr>
        </p:nvSpPr>
        <p:spPr>
          <a:xfrm>
            <a:off x="807720" y="1143000"/>
            <a:ext cx="10622278" cy="5081222"/>
          </a:xfrm>
        </p:spPr>
        <p:txBody>
          <a:bodyPr/>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3200" dirty="0">
                <a:ea typeface="Calibri" panose="020F0502020204030204" pitchFamily="34" charset="0"/>
                <a:cs typeface="Times New Roman" panose="02020603050405020304" pitchFamily="18" charset="0"/>
              </a:rPr>
              <a:t>Sustained approach to improve the condition of America’s infrastructure resulting in:</a:t>
            </a:r>
          </a:p>
          <a:p>
            <a:pPr marL="800100" lvl="1" indent="-342900">
              <a:buFont typeface="Arial" panose="020B0604020202020204" pitchFamily="34" charset="0"/>
              <a:buChar char="•"/>
            </a:pPr>
            <a:r>
              <a:rPr lang="en-US" sz="2400" dirty="0">
                <a:ea typeface="Calibri" panose="020F0502020204030204" pitchFamily="34" charset="0"/>
                <a:cs typeface="Times New Roman" panose="02020603050405020304" pitchFamily="18" charset="0"/>
              </a:rPr>
              <a:t>Achieving our nation’s economic potential</a:t>
            </a:r>
          </a:p>
          <a:p>
            <a:pPr marL="800100" lvl="1" indent="-342900">
              <a:buFont typeface="Arial" panose="020B0604020202020204" pitchFamily="34" charset="0"/>
              <a:buChar char="•"/>
            </a:pPr>
            <a:r>
              <a:rPr lang="en-US" sz="2400" dirty="0">
                <a:ea typeface="Calibri" panose="020F0502020204030204" pitchFamily="34" charset="0"/>
                <a:cs typeface="Times New Roman" panose="02020603050405020304" pitchFamily="18" charset="0"/>
              </a:rPr>
              <a:t>Improving our global competiveness</a:t>
            </a:r>
          </a:p>
          <a:p>
            <a:pPr marL="800100" lvl="1" indent="-342900">
              <a:buFont typeface="Arial" panose="020B0604020202020204" pitchFamily="34" charset="0"/>
              <a:buChar char="•"/>
            </a:pPr>
            <a:r>
              <a:rPr lang="en-US" sz="2400" dirty="0">
                <a:ea typeface="Calibri" panose="020F0502020204030204" pitchFamily="34" charset="0"/>
                <a:cs typeface="Times New Roman" panose="02020603050405020304" pitchFamily="18" charset="0"/>
              </a:rPr>
              <a:t>Increasing resilience in meeting today’s and tomorrow’s challenges</a:t>
            </a:r>
          </a:p>
          <a:p>
            <a:pPr marL="800100" lvl="1" indent="-342900">
              <a:buFont typeface="Arial" panose="020B0604020202020204" pitchFamily="34" charset="0"/>
              <a:buChar char="•"/>
            </a:pPr>
            <a:r>
              <a:rPr lang="en-US" sz="2400" dirty="0">
                <a:ea typeface="Calibri" panose="020F0502020204030204" pitchFamily="34" charset="0"/>
                <a:cs typeface="Times New Roman" panose="02020603050405020304" pitchFamily="18" charset="0"/>
              </a:rPr>
              <a:t>Maximizing the economic benefit of infrastructure </a:t>
            </a:r>
            <a:r>
              <a:rPr lang="en-US" sz="2400" dirty="0" smtClean="0">
                <a:ea typeface="Calibri" panose="020F0502020204030204" pitchFamily="34" charset="0"/>
                <a:cs typeface="Times New Roman" panose="02020603050405020304" pitchFamily="18" charset="0"/>
              </a:rPr>
              <a:t>investments</a:t>
            </a:r>
            <a:endParaRPr lang="en-US" sz="2400" dirty="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23156475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21280" y="195943"/>
            <a:ext cx="1700207" cy="1579654"/>
          </a:xfrm>
          <a:prstGeom prst="rect">
            <a:avLst/>
          </a:prstGeom>
        </p:spPr>
      </p:pic>
      <p:sp>
        <p:nvSpPr>
          <p:cNvPr id="4" name="TextBox 3"/>
          <p:cNvSpPr txBox="1"/>
          <p:nvPr/>
        </p:nvSpPr>
        <p:spPr>
          <a:xfrm>
            <a:off x="8109857" y="1411952"/>
            <a:ext cx="2862943" cy="369332"/>
          </a:xfrm>
          <a:prstGeom prst="rect">
            <a:avLst/>
          </a:prstGeom>
          <a:noFill/>
        </p:spPr>
        <p:txBody>
          <a:bodyPr wrap="square" rtlCol="0">
            <a:spAutoFit/>
          </a:bodyPr>
          <a:lstStyle/>
          <a:p>
            <a:r>
              <a:rPr lang="en-US" dirty="0"/>
              <a:t>TexASCE.org</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76366"/>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9018" y="228969"/>
            <a:ext cx="1001963" cy="436438"/>
          </a:xfrm>
          <a:prstGeom prst="rect">
            <a:avLst/>
          </a:prstGeom>
        </p:spPr>
      </p:pic>
      <p:sp>
        <p:nvSpPr>
          <p:cNvPr id="7" name="TextBox 6"/>
          <p:cNvSpPr txBox="1"/>
          <p:nvPr/>
        </p:nvSpPr>
        <p:spPr>
          <a:xfrm>
            <a:off x="167128" y="3722408"/>
            <a:ext cx="1426994" cy="307777"/>
          </a:xfrm>
          <a:prstGeom prst="rect">
            <a:avLst/>
          </a:prstGeom>
          <a:noFill/>
        </p:spPr>
        <p:txBody>
          <a:bodyPr wrap="none" rtlCol="0">
            <a:spAutoFit/>
          </a:bodyPr>
          <a:lstStyle/>
          <a:p>
            <a:r>
              <a:rPr lang="en-US" sz="1400" dirty="0" smtClean="0"/>
              <a:t>Established 1852</a:t>
            </a:r>
            <a:endParaRPr lang="en-US" sz="1400" dirty="0"/>
          </a:p>
        </p:txBody>
      </p:sp>
    </p:spTree>
    <p:extLst>
      <p:ext uri="{BB962C8B-B14F-4D97-AF65-F5344CB8AC3E}">
        <p14:creationId xmlns:p14="http://schemas.microsoft.com/office/powerpoint/2010/main" val="3909609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7049" y="853440"/>
            <a:ext cx="8357536" cy="578776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
        <p:nvSpPr>
          <p:cNvPr id="2" name="Title 1"/>
          <p:cNvSpPr>
            <a:spLocks noGrp="1"/>
          </p:cNvSpPr>
          <p:nvPr>
            <p:ph type="title"/>
          </p:nvPr>
        </p:nvSpPr>
        <p:spPr>
          <a:xfrm>
            <a:off x="154330" y="181769"/>
            <a:ext cx="9877063" cy="945991"/>
          </a:xfrm>
        </p:spPr>
        <p:txBody>
          <a:bodyPr/>
          <a:lstStyle/>
          <a:p>
            <a:r>
              <a:rPr lang="en-US" i="0" dirty="0" smtClean="0">
                <a:solidFill>
                  <a:srgbClr val="0070C0"/>
                </a:solidFill>
                <a:latin typeface="+mn-lt"/>
              </a:rPr>
              <a:t>Closing the Infrastructure Gap</a:t>
            </a:r>
            <a:endParaRPr lang="en-US" i="0" dirty="0">
              <a:solidFill>
                <a:srgbClr val="0070C0"/>
              </a:solidFill>
              <a:latin typeface="+mn-lt"/>
            </a:endParaRPr>
          </a:p>
        </p:txBody>
      </p:sp>
    </p:spTree>
    <p:extLst>
      <p:ext uri="{BB962C8B-B14F-4D97-AF65-F5344CB8AC3E}">
        <p14:creationId xmlns:p14="http://schemas.microsoft.com/office/powerpoint/2010/main" val="8117538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33906" cy="4952492"/>
          </a:xfrm>
        </p:spPr>
        <p:txBody>
          <a:bodyPr/>
          <a:lstStyle/>
          <a:p>
            <a:r>
              <a:rPr lang="en-US" i="0" dirty="0" smtClean="0">
                <a:solidFill>
                  <a:srgbClr val="0070C0"/>
                </a:solidFill>
                <a:latin typeface="+mn-lt"/>
              </a:rPr>
              <a:t>What will it take to meet the Grand Challenge?</a:t>
            </a:r>
            <a:endParaRPr lang="en-US" i="0" dirty="0">
              <a:solidFill>
                <a:srgbClr val="0070C0"/>
              </a:solidFill>
              <a:latin typeface="+mn-lt"/>
            </a:endParaRPr>
          </a:p>
        </p:txBody>
      </p:sp>
      <p:sp>
        <p:nvSpPr>
          <p:cNvPr id="3" name="Content Placeholder 2"/>
          <p:cNvSpPr>
            <a:spLocks noGrp="1"/>
          </p:cNvSpPr>
          <p:nvPr>
            <p:ph idx="1"/>
          </p:nvPr>
        </p:nvSpPr>
        <p:spPr>
          <a:xfrm>
            <a:off x="4069080" y="1132115"/>
            <a:ext cx="7616190" cy="4983282"/>
          </a:xfrm>
        </p:spPr>
        <p:txBody>
          <a:bodyPr/>
          <a:lstStyle/>
          <a:p>
            <a:r>
              <a:rPr lang="en-US" sz="2800" dirty="0"/>
              <a:t>Challenge Our Assumptions and Be Open to Change</a:t>
            </a:r>
          </a:p>
          <a:p>
            <a:endParaRPr lang="en-US" sz="2800" dirty="0" smtClean="0"/>
          </a:p>
          <a:p>
            <a:r>
              <a:rPr lang="en-US" sz="2800" dirty="0"/>
              <a:t>Create New Possibilities and Solutions</a:t>
            </a:r>
          </a:p>
          <a:p>
            <a:endParaRPr lang="en-US" sz="2800" dirty="0" smtClean="0"/>
          </a:p>
          <a:p>
            <a:r>
              <a:rPr lang="en-US" sz="2800" dirty="0"/>
              <a:t>Continuously Improve Our Practices, Processes, Solutions and the Profession</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468283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33906" cy="4952492"/>
          </a:xfrm>
        </p:spPr>
        <p:txBody>
          <a:bodyPr/>
          <a:lstStyle/>
          <a:p>
            <a:r>
              <a:rPr lang="en-US" i="0" dirty="0" smtClean="0">
                <a:solidFill>
                  <a:srgbClr val="0070C0"/>
                </a:solidFill>
                <a:latin typeface="+mn-lt"/>
              </a:rPr>
              <a:t>How is ASCE addressing the Grand Challenge?</a:t>
            </a:r>
            <a:endParaRPr lang="en-US" i="0" dirty="0">
              <a:solidFill>
                <a:srgbClr val="0070C0"/>
              </a:solidFill>
              <a:latin typeface="+mn-lt"/>
            </a:endParaRPr>
          </a:p>
        </p:txBody>
      </p:sp>
      <p:sp>
        <p:nvSpPr>
          <p:cNvPr id="3" name="Content Placeholder 2"/>
          <p:cNvSpPr>
            <a:spLocks noGrp="1"/>
          </p:cNvSpPr>
          <p:nvPr>
            <p:ph idx="1"/>
          </p:nvPr>
        </p:nvSpPr>
        <p:spPr>
          <a:xfrm>
            <a:off x="4221480" y="569066"/>
            <a:ext cx="7208518" cy="5655156"/>
          </a:xfrm>
        </p:spPr>
        <p:txBody>
          <a:bodyPr>
            <a:normAutofit/>
          </a:bodyPr>
          <a:lstStyle/>
          <a:p>
            <a:pPr marL="0" indent="0">
              <a:buNone/>
            </a:pPr>
            <a:r>
              <a:rPr lang="en-US" sz="2400" dirty="0"/>
              <a:t>Creating a Comprehensive Focus on Improving Infrastructure </a:t>
            </a:r>
            <a:r>
              <a:rPr lang="en-US" sz="2400" dirty="0" smtClean="0"/>
              <a:t>Delivery</a:t>
            </a:r>
            <a:br>
              <a:rPr lang="en-US" sz="2400" dirty="0" smtClean="0"/>
            </a:br>
            <a:endParaRPr lang="en-US" sz="2400" dirty="0"/>
          </a:p>
          <a:p>
            <a:r>
              <a:rPr lang="en-US" sz="2400" dirty="0"/>
              <a:t>Performance Based </a:t>
            </a:r>
            <a:r>
              <a:rPr lang="en-US" sz="2400" dirty="0" smtClean="0"/>
              <a:t>Standards</a:t>
            </a:r>
          </a:p>
          <a:p>
            <a:pPr lvl="1"/>
            <a:r>
              <a:rPr lang="en-US" sz="2400" dirty="0" smtClean="0"/>
              <a:t>Innovation</a:t>
            </a:r>
          </a:p>
          <a:p>
            <a:pPr lvl="1"/>
            <a:r>
              <a:rPr lang="en-US" sz="2400" dirty="0" smtClean="0"/>
              <a:t>Life </a:t>
            </a:r>
            <a:r>
              <a:rPr lang="en-US" sz="2400" dirty="0"/>
              <a:t>Cycle Cost </a:t>
            </a:r>
            <a:r>
              <a:rPr lang="en-US" sz="2400" dirty="0" smtClean="0"/>
              <a:t>Analysis</a:t>
            </a:r>
          </a:p>
          <a:p>
            <a:pPr lvl="1"/>
            <a:r>
              <a:rPr lang="en-US" sz="2400" dirty="0" smtClean="0"/>
              <a:t>Enhanced Resilience</a:t>
            </a:r>
            <a:br>
              <a:rPr lang="en-US" sz="2400" dirty="0" smtClean="0"/>
            </a:br>
            <a:endParaRPr lang="en-US" sz="2400" dirty="0" smtClean="0"/>
          </a:p>
          <a:p>
            <a:r>
              <a:rPr lang="en-US" sz="2400" dirty="0"/>
              <a:t>Leveraging our complementary efforts on policy and infrastructure funding to help close the infrastructure gap</a:t>
            </a:r>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719625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724" y="2263011"/>
            <a:ext cx="5198242" cy="3944680"/>
          </a:xfrm>
        </p:spPr>
        <p:txBody>
          <a:bodyPr>
            <a:normAutofit/>
          </a:bodyPr>
          <a:lstStyle/>
          <a:p>
            <a:pPr>
              <a:buFont typeface="Wingdings" panose="05000000000000000000" pitchFamily="2" charset="2"/>
              <a:buChar char="§"/>
            </a:pPr>
            <a:r>
              <a:rPr lang="en-US" sz="2800" dirty="0">
                <a:ea typeface="Verdana" panose="020B0604030504040204" pitchFamily="34" charset="0"/>
                <a:cs typeface="Verdana" panose="020B0604030504040204" pitchFamily="34" charset="0"/>
              </a:rPr>
              <a:t>Save the Date:</a:t>
            </a:r>
          </a:p>
          <a:p>
            <a:pPr marL="0" indent="0">
              <a:buNone/>
            </a:pPr>
            <a:r>
              <a:rPr lang="en-US" sz="2800" b="1" dirty="0">
                <a:ea typeface="Verdana" panose="020B0604030504040204" pitchFamily="34" charset="0"/>
                <a:cs typeface="Verdana" panose="020B0604030504040204" pitchFamily="34" charset="0"/>
              </a:rPr>
              <a:t>		Spring 2019</a:t>
            </a:r>
          </a:p>
          <a:p>
            <a:pPr marL="0" indent="0">
              <a:buNone/>
            </a:pPr>
            <a:endParaRPr lang="en-US" sz="2800" dirty="0">
              <a:ea typeface="Verdana" panose="020B0604030504040204" pitchFamily="34" charset="0"/>
              <a:cs typeface="Verdana" panose="020B0604030504040204" pitchFamily="34" charset="0"/>
            </a:endParaRPr>
          </a:p>
          <a:p>
            <a:pPr>
              <a:buFont typeface="Wingdings" panose="05000000000000000000" pitchFamily="2" charset="2"/>
              <a:buChar char="§"/>
            </a:pPr>
            <a:r>
              <a:rPr lang="en-US" sz="2800" dirty="0">
                <a:ea typeface="Verdana" panose="020B0604030504040204" pitchFamily="34" charset="0"/>
                <a:cs typeface="Verdana" panose="020B0604030504040204" pitchFamily="34" charset="0"/>
              </a:rPr>
              <a:t>Meet with elected officials to discuss INFRASTRUCTURE and other CE topics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288" y="0"/>
            <a:ext cx="4246440" cy="6858000"/>
          </a:xfrm>
          <a:prstGeom prst="rect">
            <a:avLst/>
          </a:prstGeom>
        </p:spPr>
      </p:pic>
      <p:sp>
        <p:nvSpPr>
          <p:cNvPr id="6" name="Title 1"/>
          <p:cNvSpPr>
            <a:spLocks noGrp="1"/>
          </p:cNvSpPr>
          <p:nvPr>
            <p:ph type="title"/>
          </p:nvPr>
        </p:nvSpPr>
        <p:spPr>
          <a:xfrm>
            <a:off x="400802" y="441502"/>
            <a:ext cx="6245095" cy="970450"/>
          </a:xfrm>
        </p:spPr>
        <p:txBody>
          <a:bodyPr/>
          <a:lstStyle/>
          <a:p>
            <a:r>
              <a:rPr lang="en-US" i="0" dirty="0">
                <a:solidFill>
                  <a:srgbClr val="0070C0"/>
                </a:solidFill>
                <a:latin typeface="+mn-lt"/>
              </a:rPr>
              <a:t>Legislative Drive-In</a:t>
            </a:r>
          </a:p>
        </p:txBody>
      </p:sp>
      <p:sp>
        <p:nvSpPr>
          <p:cNvPr id="7" name="TextBox 6"/>
          <p:cNvSpPr txBox="1"/>
          <p:nvPr/>
        </p:nvSpPr>
        <p:spPr>
          <a:xfrm>
            <a:off x="5872495" y="1411952"/>
            <a:ext cx="2862943" cy="369332"/>
          </a:xfrm>
          <a:prstGeom prst="rect">
            <a:avLst/>
          </a:prstGeom>
          <a:noFill/>
        </p:spPr>
        <p:txBody>
          <a:bodyPr wrap="square" rtlCol="0">
            <a:spAutoFit/>
          </a:bodyPr>
          <a:lstStyle/>
          <a:p>
            <a:r>
              <a:rPr lang="en-US" dirty="0"/>
              <a:t>TexASCE.org</a:t>
            </a:r>
          </a:p>
        </p:txBody>
      </p:sp>
    </p:spTree>
    <p:extLst>
      <p:ext uri="{BB962C8B-B14F-4D97-AF65-F5344CB8AC3E}">
        <p14:creationId xmlns:p14="http://schemas.microsoft.com/office/powerpoint/2010/main" val="225280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EED01E7-9F17-D844-9B4C-6630E81D20AB}"/>
              </a:ext>
            </a:extLst>
          </p:cNvPr>
          <p:cNvPicPr>
            <a:picLocks noChangeAspect="1"/>
          </p:cNvPicPr>
          <p:nvPr/>
        </p:nvPicPr>
        <p:blipFill>
          <a:blip r:embed="rId3"/>
          <a:stretch>
            <a:fillRect/>
          </a:stretch>
        </p:blipFill>
        <p:spPr>
          <a:xfrm>
            <a:off x="6350" y="0"/>
            <a:ext cx="12185650" cy="6858000"/>
          </a:xfrm>
          <a:prstGeom prst="rect">
            <a:avLst/>
          </a:prstGeom>
        </p:spPr>
      </p:pic>
    </p:spTree>
    <p:extLst>
      <p:ext uri="{BB962C8B-B14F-4D97-AF65-F5344CB8AC3E}">
        <p14:creationId xmlns:p14="http://schemas.microsoft.com/office/powerpoint/2010/main" val="1692244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3310" y="2073663"/>
            <a:ext cx="2862943" cy="369332"/>
          </a:xfrm>
          <a:prstGeom prst="rect">
            <a:avLst/>
          </a:prstGeom>
          <a:noFill/>
        </p:spPr>
        <p:txBody>
          <a:bodyPr wrap="square" rtlCol="0">
            <a:spAutoFit/>
          </a:bodyPr>
          <a:lstStyle/>
          <a:p>
            <a:r>
              <a:rPr lang="en-US" dirty="0"/>
              <a:t>TexASCE.org</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9420" y="605019"/>
            <a:ext cx="6303317" cy="420221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074" t="281" r="28028"/>
          <a:stretch/>
        </p:blipFill>
        <p:spPr>
          <a:xfrm>
            <a:off x="4810159" y="5412250"/>
            <a:ext cx="7381841" cy="730641"/>
          </a:xfrm>
          <a:prstGeom prst="rect">
            <a:avLst/>
          </a:prstGeom>
        </p:spPr>
      </p:pic>
      <p:pic>
        <p:nvPicPr>
          <p:cNvPr id="5" name="Content Placeholder 4"/>
          <p:cNvPicPr>
            <a:picLocks noGrp="1" noChangeAspect="1"/>
          </p:cNvPicPr>
          <p:nvPr>
            <p:ph idx="4294967295"/>
          </p:nvPr>
        </p:nvPicPr>
        <p:blipFill>
          <a:blip r:embed="rId5" cstate="print">
            <a:extLst>
              <a:ext uri="{28A0092B-C50C-407E-A947-70E740481C1C}">
                <a14:useLocalDpi xmlns:a14="http://schemas.microsoft.com/office/drawing/2010/main" val="0"/>
              </a:ext>
            </a:extLst>
          </a:blip>
          <a:stretch>
            <a:fillRect/>
          </a:stretch>
        </p:blipFill>
        <p:spPr>
          <a:xfrm>
            <a:off x="0" y="-1"/>
            <a:ext cx="4857684" cy="6869723"/>
          </a:xfrm>
          <a:prstGeom prst="rect">
            <a:avLst/>
          </a:prstGeom>
          <a:ln>
            <a:noFill/>
          </a:ln>
          <a:effectLst/>
        </p:spPr>
      </p:pic>
    </p:spTree>
    <p:extLst>
      <p:ext uri="{BB962C8B-B14F-4D97-AF65-F5344CB8AC3E}">
        <p14:creationId xmlns:p14="http://schemas.microsoft.com/office/powerpoint/2010/main" val="24371292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 y="-39376"/>
            <a:ext cx="12259324" cy="7328372"/>
          </a:xfrm>
          <a:prstGeom prst="rect">
            <a:avLst/>
          </a:prstGeom>
        </p:spPr>
      </p:pic>
      <p:sp>
        <p:nvSpPr>
          <p:cNvPr id="6" name="Rectangle 5"/>
          <p:cNvSpPr/>
          <p:nvPr/>
        </p:nvSpPr>
        <p:spPr>
          <a:xfrm>
            <a:off x="6627058" y="6125129"/>
            <a:ext cx="3286747" cy="738664"/>
          </a:xfrm>
          <a:prstGeom prst="rect">
            <a:avLst/>
          </a:prstGeom>
          <a:ln>
            <a:solidFill>
              <a:schemeClr val="tx1"/>
            </a:solidFill>
          </a:ln>
        </p:spPr>
        <p:txBody>
          <a:bodyPr wrap="square">
            <a:spAutoFit/>
          </a:bodyPr>
          <a:lstStyle/>
          <a:p>
            <a:pPr defTabSz="457189"/>
            <a:r>
              <a:rPr lang="en-US" sz="1400" b="1" i="1" dirty="0">
                <a:solidFill>
                  <a:srgbClr val="0070C0"/>
                </a:solidFill>
                <a:ea typeface="Verdana" panose="020B0604030504040204" pitchFamily="34" charset="0"/>
                <a:cs typeface="Verdana" panose="020B0604030504040204" pitchFamily="34" charset="0"/>
              </a:rPr>
              <a:t>Region 6 includes the MEXICO, Oklahoma, New Mexico, and Texas Sections</a:t>
            </a:r>
          </a:p>
        </p:txBody>
      </p:sp>
      <p:cxnSp>
        <p:nvCxnSpPr>
          <p:cNvPr id="7" name="Straight Arrow Connector 6"/>
          <p:cNvCxnSpPr/>
          <p:nvPr/>
        </p:nvCxnSpPr>
        <p:spPr>
          <a:xfrm flipH="1" flipV="1">
            <a:off x="5715372" y="5214221"/>
            <a:ext cx="911686" cy="1046457"/>
          </a:xfrm>
          <a:prstGeom prst="straightConnector1">
            <a:avLst/>
          </a:prstGeom>
          <a:ln w="38100">
            <a:solidFill>
              <a:srgbClr val="0070C0">
                <a:alpha val="75000"/>
              </a:srgbClr>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852221" y="447188"/>
            <a:ext cx="1811004" cy="788843"/>
          </a:xfrm>
          <a:prstGeom prst="rect">
            <a:avLst/>
          </a:prstGeom>
        </p:spPr>
      </p:pic>
    </p:spTree>
    <p:extLst>
      <p:ext uri="{BB962C8B-B14F-4D97-AF65-F5344CB8AC3E}">
        <p14:creationId xmlns:p14="http://schemas.microsoft.com/office/powerpoint/2010/main" val="2972003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7694" y="0"/>
            <a:ext cx="9095620" cy="6858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55643" y="3529492"/>
            <a:ext cx="693523" cy="111614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0253" y="709652"/>
            <a:ext cx="789060" cy="1269894"/>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6690" y="2136634"/>
            <a:ext cx="688868" cy="1108648"/>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9592" y="3429000"/>
            <a:ext cx="755966" cy="1216634"/>
          </a:xfrm>
          <a:prstGeom prst="rect">
            <a:avLst/>
          </a:prstGeom>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3973" y="1780442"/>
            <a:ext cx="776864" cy="125026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65837" y="4829352"/>
            <a:ext cx="883476" cy="1421845"/>
          </a:xfrm>
          <a:prstGeom prst="rect">
            <a:avLst/>
          </a:prstGeom>
        </p:spPr>
      </p:pic>
    </p:spTree>
    <p:extLst>
      <p:ext uri="{BB962C8B-B14F-4D97-AF65-F5344CB8AC3E}">
        <p14:creationId xmlns:p14="http://schemas.microsoft.com/office/powerpoint/2010/main" val="3487228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58" y="272335"/>
            <a:ext cx="4463028" cy="679183"/>
          </a:xfrm>
        </p:spPr>
        <p:txBody>
          <a:bodyPr>
            <a:normAutofit/>
          </a:bodyPr>
          <a:lstStyle/>
          <a:p>
            <a:r>
              <a:rPr lang="en-US" sz="3600" u="sng" dirty="0">
                <a:solidFill>
                  <a:srgbClr val="0070C0"/>
                </a:solidFill>
                <a:latin typeface="+mn-lt"/>
              </a:rPr>
              <a:t>Texas Section Vision</a:t>
            </a:r>
          </a:p>
        </p:txBody>
      </p:sp>
      <p:sp>
        <p:nvSpPr>
          <p:cNvPr id="3" name="TextBox 2"/>
          <p:cNvSpPr txBox="1"/>
          <p:nvPr/>
        </p:nvSpPr>
        <p:spPr>
          <a:xfrm>
            <a:off x="0" y="889316"/>
            <a:ext cx="4280170" cy="2785378"/>
          </a:xfrm>
          <a:prstGeom prst="rect">
            <a:avLst/>
          </a:prstGeom>
          <a:noFill/>
        </p:spPr>
        <p:txBody>
          <a:bodyPr wrap="square" rtlCol="0">
            <a:spAutoFit/>
          </a:bodyPr>
          <a:lstStyle/>
          <a:p>
            <a:pPr lvl="1" algn="ctr">
              <a:spcAft>
                <a:spcPts val="600"/>
              </a:spcAft>
            </a:pPr>
            <a:r>
              <a:rPr lang="en-US" sz="2400" dirty="0"/>
              <a:t>Texas civil engineers are leaders in their communities building a better quality of life across the street and around the world.</a:t>
            </a:r>
          </a:p>
          <a:p>
            <a:pPr marL="742950" lvl="1" indent="-285750">
              <a:buFont typeface="Arial" panose="020B0604020202020204" pitchFamily="34" charset="0"/>
              <a:buChar char="•"/>
            </a:pPr>
            <a:endParaRPr lang="en-US" sz="3200" dirty="0"/>
          </a:p>
          <a:p>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3000" y="190238"/>
            <a:ext cx="6697200" cy="3924561"/>
          </a:xfrm>
          <a:prstGeom prst="rect">
            <a:avLst/>
          </a:prstGeom>
        </p:spPr>
      </p:pic>
      <p:sp>
        <p:nvSpPr>
          <p:cNvPr id="9" name="Title 1"/>
          <p:cNvSpPr txBox="1">
            <a:spLocks/>
          </p:cNvSpPr>
          <p:nvPr/>
        </p:nvSpPr>
        <p:spPr>
          <a:xfrm>
            <a:off x="-91429" y="3645941"/>
            <a:ext cx="4463028" cy="67918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a:lstStyle>
          <a:p>
            <a:r>
              <a:rPr lang="en-US" sz="3600" u="sng" dirty="0" smtClean="0">
                <a:solidFill>
                  <a:srgbClr val="0070C0"/>
                </a:solidFill>
                <a:latin typeface="+mn-lt"/>
              </a:rPr>
              <a:t>Texas Section Mission</a:t>
            </a:r>
            <a:endParaRPr lang="en-US" sz="3600" u="sng" dirty="0">
              <a:solidFill>
                <a:srgbClr val="0070C0"/>
              </a:solidFill>
              <a:latin typeface="+mn-lt"/>
            </a:endParaRPr>
          </a:p>
        </p:txBody>
      </p:sp>
      <p:sp>
        <p:nvSpPr>
          <p:cNvPr id="10" name="TextBox 9"/>
          <p:cNvSpPr txBox="1"/>
          <p:nvPr/>
        </p:nvSpPr>
        <p:spPr>
          <a:xfrm>
            <a:off x="390115" y="4246107"/>
            <a:ext cx="7780109" cy="1200329"/>
          </a:xfrm>
          <a:prstGeom prst="rect">
            <a:avLst/>
          </a:prstGeom>
          <a:noFill/>
        </p:spPr>
        <p:txBody>
          <a:bodyPr wrap="square" rtlCol="0">
            <a:spAutoFit/>
          </a:bodyPr>
          <a:lstStyle/>
          <a:p>
            <a:pPr marL="0" lvl="2"/>
            <a:r>
              <a:rPr lang="en-US" sz="2400" dirty="0"/>
              <a:t>The ASCE Texas Section advances our communities through the development of civil engineers as leaders who create a legacy of Service through:</a:t>
            </a:r>
          </a:p>
        </p:txBody>
      </p:sp>
      <p:sp>
        <p:nvSpPr>
          <p:cNvPr id="11" name="Rectangle 10"/>
          <p:cNvSpPr/>
          <p:nvPr/>
        </p:nvSpPr>
        <p:spPr>
          <a:xfrm>
            <a:off x="-690665" y="5417684"/>
            <a:ext cx="6303473" cy="1200329"/>
          </a:xfrm>
          <a:prstGeom prst="rect">
            <a:avLst/>
          </a:prstGeom>
        </p:spPr>
        <p:txBody>
          <a:bodyPr wrap="square">
            <a:spAutoFit/>
          </a:bodyPr>
          <a:lstStyle/>
          <a:p>
            <a:pPr marL="2286000" lvl="4" indent="-457200">
              <a:buFont typeface="Arial" panose="020B0604020202020204" pitchFamily="34" charset="0"/>
              <a:buChar char="•"/>
            </a:pPr>
            <a:r>
              <a:rPr lang="en-US" sz="2400" dirty="0"/>
              <a:t>Technical proficiency</a:t>
            </a:r>
          </a:p>
          <a:p>
            <a:pPr marL="2286000" lvl="4" indent="-457200">
              <a:buFont typeface="Arial" panose="020B0604020202020204" pitchFamily="34" charset="0"/>
              <a:buChar char="•"/>
            </a:pPr>
            <a:r>
              <a:rPr lang="en-US" sz="2400" dirty="0"/>
              <a:t>Educational opportunities </a:t>
            </a:r>
          </a:p>
          <a:p>
            <a:pPr marL="2286000" lvl="4" indent="-457200">
              <a:buFont typeface="Arial" panose="020B0604020202020204" pitchFamily="34" charset="0"/>
              <a:buChar char="•"/>
            </a:pPr>
            <a:r>
              <a:rPr lang="en-US" sz="2400" dirty="0"/>
              <a:t>Professional advocacy</a:t>
            </a:r>
          </a:p>
        </p:txBody>
      </p:sp>
    </p:spTree>
    <p:extLst>
      <p:ext uri="{BB962C8B-B14F-4D97-AF65-F5344CB8AC3E}">
        <p14:creationId xmlns:p14="http://schemas.microsoft.com/office/powerpoint/2010/main" val="21826189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293" y="559678"/>
            <a:ext cx="4958947" cy="4952492"/>
          </a:xfrm>
        </p:spPr>
        <p:txBody>
          <a:bodyPr/>
          <a:lstStyle/>
          <a:p>
            <a:r>
              <a:rPr lang="en-US" i="0" dirty="0" smtClean="0">
                <a:solidFill>
                  <a:srgbClr val="0070C0"/>
                </a:solidFill>
                <a:latin typeface="+mn-lt"/>
              </a:rPr>
              <a:t>ASCE 2017 Infrastructure Report Card</a:t>
            </a:r>
            <a:endParaRPr lang="en-US" i="0" dirty="0">
              <a:solidFill>
                <a:srgbClr val="0070C0"/>
              </a:solidFill>
              <a:latin typeface="+mn-l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36539611"/>
              </p:ext>
            </p:extLst>
          </p:nvPr>
        </p:nvGraphicFramePr>
        <p:xfrm>
          <a:off x="5793122" y="317120"/>
          <a:ext cx="3812114" cy="5990214"/>
        </p:xfrm>
        <a:graphic>
          <a:graphicData uri="http://schemas.openxmlformats.org/presentationml/2006/ole">
            <mc:AlternateContent xmlns:mc="http://schemas.openxmlformats.org/markup-compatibility/2006">
              <mc:Choice xmlns:v="urn:schemas-microsoft-com:vml" Requires="v">
                <p:oleObj spid="_x0000_s1055" name="Acrobat Document" r:id="rId4" imgW="4800600" imgH="7543800" progId="AcroExch.Document.DC">
                  <p:embed/>
                </p:oleObj>
              </mc:Choice>
              <mc:Fallback>
                <p:oleObj name="Acrobat Document" r:id="rId4" imgW="4800600" imgH="7543800" progId="AcroExch.Document.DC">
                  <p:embed/>
                  <p:pic>
                    <p:nvPicPr>
                      <p:cNvPr id="0" name=""/>
                      <p:cNvPicPr/>
                      <p:nvPr/>
                    </p:nvPicPr>
                    <p:blipFill>
                      <a:blip r:embed="rId5"/>
                      <a:stretch>
                        <a:fillRect/>
                      </a:stretch>
                    </p:blipFill>
                    <p:spPr>
                      <a:xfrm>
                        <a:off x="5793122" y="317120"/>
                        <a:ext cx="3812114" cy="5990214"/>
                      </a:xfrm>
                      <a:prstGeom prst="rect">
                        <a:avLst/>
                      </a:prstGeom>
                    </p:spPr>
                  </p:pic>
                </p:oleObj>
              </mc:Fallback>
            </mc:AlternateContent>
          </a:graphicData>
        </a:graphic>
      </p:graphicFrame>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1733326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1" y="559678"/>
            <a:ext cx="4565308" cy="4952492"/>
          </a:xfrm>
        </p:spPr>
        <p:txBody>
          <a:bodyPr>
            <a:normAutofit/>
          </a:bodyPr>
          <a:lstStyle/>
          <a:p>
            <a:r>
              <a:rPr lang="en-US" sz="4800" i="0" dirty="0" smtClean="0">
                <a:solidFill>
                  <a:srgbClr val="0070C0"/>
                </a:solidFill>
                <a:latin typeface="+mn-lt"/>
              </a:rPr>
              <a:t>Cumulative</a:t>
            </a:r>
            <a:br>
              <a:rPr lang="en-US" sz="4800" i="0" dirty="0" smtClean="0">
                <a:solidFill>
                  <a:srgbClr val="0070C0"/>
                </a:solidFill>
                <a:latin typeface="+mn-lt"/>
              </a:rPr>
            </a:br>
            <a:r>
              <a:rPr lang="en-US" sz="4800" i="0" dirty="0" smtClean="0">
                <a:solidFill>
                  <a:srgbClr val="0070C0"/>
                </a:solidFill>
                <a:latin typeface="+mn-lt"/>
              </a:rPr>
              <a:t>Infrastructure</a:t>
            </a:r>
            <a:br>
              <a:rPr lang="en-US" sz="4800" i="0" dirty="0" smtClean="0">
                <a:solidFill>
                  <a:srgbClr val="0070C0"/>
                </a:solidFill>
                <a:latin typeface="+mn-lt"/>
              </a:rPr>
            </a:br>
            <a:r>
              <a:rPr lang="en-US" sz="4800" i="0" dirty="0" smtClean="0">
                <a:solidFill>
                  <a:srgbClr val="0070C0"/>
                </a:solidFill>
                <a:latin typeface="+mn-lt"/>
              </a:rPr>
              <a:t>GPA</a:t>
            </a:r>
            <a:endParaRPr lang="en-US" sz="4800" i="0" dirty="0">
              <a:solidFill>
                <a:srgbClr val="0070C0"/>
              </a:solidFill>
              <a:latin typeface="+mn-lt"/>
            </a:endParaRPr>
          </a:p>
        </p:txBody>
      </p:sp>
      <p:sp>
        <p:nvSpPr>
          <p:cNvPr id="5" name="TextBox 4"/>
          <p:cNvSpPr txBox="1"/>
          <p:nvPr/>
        </p:nvSpPr>
        <p:spPr>
          <a:xfrm>
            <a:off x="4839629" y="3666148"/>
            <a:ext cx="5921297" cy="954107"/>
          </a:xfrm>
          <a:prstGeom prst="rect">
            <a:avLst/>
          </a:prstGeom>
          <a:noFill/>
        </p:spPr>
        <p:txBody>
          <a:bodyPr wrap="square" rtlCol="0">
            <a:spAutoFit/>
          </a:bodyPr>
          <a:lstStyle/>
          <a:p>
            <a:r>
              <a:rPr lang="en-US" sz="2800" b="1" dirty="0">
                <a:latin typeface="Futura PT Heavy" panose="020B0802020204020303" pitchFamily="34" charset="0"/>
              </a:rPr>
              <a:t>As in </a:t>
            </a:r>
            <a:r>
              <a:rPr lang="en-US" sz="2800" b="1" dirty="0" smtClean="0">
                <a:latin typeface="Futura PT Heavy" panose="020B0802020204020303" pitchFamily="34" charset="0"/>
              </a:rPr>
              <a:t>2017, </a:t>
            </a:r>
            <a:r>
              <a:rPr lang="en-US" sz="2800" b="1" dirty="0">
                <a:latin typeface="Futura PT Heavy" panose="020B0802020204020303" pitchFamily="34" charset="0"/>
              </a:rPr>
              <a:t>America’s cumulative GPA is once again a D+.</a:t>
            </a:r>
            <a:endParaRPr lang="en-US" sz="2800" dirty="0">
              <a:latin typeface="Futura PT Heavy" panose="020B0802020204020303" pitchFamily="34" charset="0"/>
            </a:endParaRPr>
          </a:p>
        </p:txBody>
      </p:sp>
      <p:pic>
        <p:nvPicPr>
          <p:cNvPr id="6" name="Picture 5"/>
          <p:cNvPicPr>
            <a:picLocks noChangeAspect="1"/>
          </p:cNvPicPr>
          <p:nvPr/>
        </p:nvPicPr>
        <p:blipFill>
          <a:blip r:embed="rId3"/>
          <a:stretch>
            <a:fillRect/>
          </a:stretch>
        </p:blipFill>
        <p:spPr>
          <a:xfrm>
            <a:off x="5244510" y="710410"/>
            <a:ext cx="6807636" cy="24535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3389703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0293" y="559678"/>
            <a:ext cx="4449335" cy="4952492"/>
          </a:xfrm>
        </p:spPr>
        <p:txBody>
          <a:bodyPr/>
          <a:lstStyle/>
          <a:p>
            <a:r>
              <a:rPr lang="en-US" i="0" dirty="0" smtClean="0">
                <a:solidFill>
                  <a:srgbClr val="0070C0"/>
                </a:solidFill>
                <a:latin typeface="+mn-lt"/>
              </a:rPr>
              <a:t>America’s</a:t>
            </a:r>
            <a:br>
              <a:rPr lang="en-US" i="0" dirty="0" smtClean="0">
                <a:solidFill>
                  <a:srgbClr val="0070C0"/>
                </a:solidFill>
                <a:latin typeface="+mn-lt"/>
              </a:rPr>
            </a:br>
            <a:r>
              <a:rPr lang="en-US" i="0" dirty="0" smtClean="0">
                <a:solidFill>
                  <a:srgbClr val="0070C0"/>
                </a:solidFill>
                <a:latin typeface="+mn-lt"/>
              </a:rPr>
              <a:t>Report Card</a:t>
            </a:r>
            <a:endParaRPr lang="en-US" i="0" dirty="0">
              <a:solidFill>
                <a:srgbClr val="0070C0"/>
              </a:solidFill>
              <a:latin typeface="+mn-lt"/>
            </a:endParaRPr>
          </a:p>
        </p:txBody>
      </p:sp>
      <p:pic>
        <p:nvPicPr>
          <p:cNvPr id="3" name="Picture 2"/>
          <p:cNvPicPr>
            <a:picLocks noChangeAspect="1"/>
          </p:cNvPicPr>
          <p:nvPr/>
        </p:nvPicPr>
        <p:blipFill>
          <a:blip r:embed="rId3"/>
          <a:stretch>
            <a:fillRect/>
          </a:stretch>
        </p:blipFill>
        <p:spPr>
          <a:xfrm>
            <a:off x="5334636" y="0"/>
            <a:ext cx="4415883" cy="668162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585" y="5512170"/>
            <a:ext cx="1750625" cy="978486"/>
          </a:xfrm>
          <a:prstGeom prst="rect">
            <a:avLst/>
          </a:prstGeom>
        </p:spPr>
      </p:pic>
    </p:spTree>
    <p:extLst>
      <p:ext uri="{BB962C8B-B14F-4D97-AF65-F5344CB8AC3E}">
        <p14:creationId xmlns:p14="http://schemas.microsoft.com/office/powerpoint/2010/main" val="149705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1969" y="2328211"/>
            <a:ext cx="9472277" cy="4275789"/>
          </a:xfrm>
        </p:spPr>
        <p:txBody>
          <a:bodyPr>
            <a:normAutofit/>
          </a:bodyPr>
          <a:lstStyle/>
          <a:p>
            <a:pPr>
              <a:buFont typeface="Wingdings" panose="05000000000000000000" pitchFamily="2" charset="2"/>
              <a:buChar char="§"/>
            </a:pPr>
            <a:endParaRPr lang="en-US" sz="2400" dirty="0" smtClean="0">
              <a:ea typeface="Verdana" panose="020B0604030504040204" pitchFamily="34" charset="0"/>
              <a:cs typeface="Verdana" panose="020B0604030504040204" pitchFamily="34" charset="0"/>
            </a:endParaRPr>
          </a:p>
          <a:p>
            <a:pPr>
              <a:buFont typeface="Wingdings" panose="05000000000000000000" pitchFamily="2" charset="2"/>
              <a:buChar char="§"/>
            </a:pPr>
            <a:r>
              <a:rPr lang="en-US" sz="2400" b="1" dirty="0" smtClean="0">
                <a:ea typeface="Verdana" panose="020B0604030504040204" pitchFamily="34" charset="0"/>
                <a:cs typeface="Verdana" panose="020B0604030504040204" pitchFamily="34" charset="0"/>
              </a:rPr>
              <a:t>Texas’ GPA = C-</a:t>
            </a:r>
            <a:endParaRPr lang="en-US" sz="2400" b="1" dirty="0">
              <a:ea typeface="Verdana" panose="020B0604030504040204" pitchFamily="34" charset="0"/>
              <a:cs typeface="Verdana" panose="020B0604030504040204" pitchFamily="34" charset="0"/>
            </a:endParaRPr>
          </a:p>
          <a:p>
            <a:pPr>
              <a:buFont typeface="Wingdings" panose="05000000000000000000" pitchFamily="2" charset="2"/>
              <a:buChar char="§"/>
            </a:pPr>
            <a:r>
              <a:rPr lang="en-US" sz="2400" dirty="0" smtClean="0">
                <a:ea typeface="Verdana" panose="020B0604030504040204" pitchFamily="34" charset="0"/>
                <a:cs typeface="Verdana" panose="020B0604030504040204" pitchFamily="34" charset="0"/>
              </a:rPr>
              <a:t>Report </a:t>
            </a:r>
            <a:r>
              <a:rPr lang="en-US" sz="2400" dirty="0">
                <a:ea typeface="Verdana" panose="020B0604030504040204" pitchFamily="34" charset="0"/>
                <a:cs typeface="Verdana" panose="020B0604030504040204" pitchFamily="34" charset="0"/>
              </a:rPr>
              <a:t>Card is released </a:t>
            </a:r>
            <a:r>
              <a:rPr lang="en-US" sz="2400" dirty="0" smtClean="0">
                <a:ea typeface="Verdana" panose="020B0604030504040204" pitchFamily="34" charset="0"/>
                <a:cs typeface="Verdana" panose="020B0604030504040204" pitchFamily="34" charset="0"/>
              </a:rPr>
              <a:t>every </a:t>
            </a:r>
            <a:r>
              <a:rPr lang="en-US" sz="2400" dirty="0">
                <a:ea typeface="Verdana" panose="020B0604030504040204" pitchFamily="34" charset="0"/>
                <a:cs typeface="Verdana" panose="020B0604030504040204" pitchFamily="34" charset="0"/>
              </a:rPr>
              <a:t>4 years</a:t>
            </a:r>
          </a:p>
          <a:p>
            <a:pPr>
              <a:buFont typeface="Wingdings" panose="05000000000000000000" pitchFamily="2" charset="2"/>
              <a:buChar char="§"/>
            </a:pPr>
            <a:r>
              <a:rPr lang="en-US" sz="2400" dirty="0" smtClean="0">
                <a:ea typeface="Verdana" panose="020B0604030504040204" pitchFamily="34" charset="0"/>
                <a:cs typeface="Verdana" panose="020B0604030504040204" pitchFamily="34" charset="0"/>
              </a:rPr>
              <a:t>2017 Report Card </a:t>
            </a:r>
            <a:r>
              <a:rPr lang="en-US" sz="2400" dirty="0">
                <a:ea typeface="Verdana" panose="020B0604030504040204" pitchFamily="34" charset="0"/>
                <a:cs typeface="Verdana" panose="020B0604030504040204" pitchFamily="34" charset="0"/>
              </a:rPr>
              <a:t>builds on </a:t>
            </a:r>
            <a:r>
              <a:rPr lang="en-US" sz="2400" dirty="0" smtClean="0">
                <a:ea typeface="Verdana" panose="020B0604030504040204" pitchFamily="34" charset="0"/>
                <a:cs typeface="Verdana" panose="020B0604030504040204" pitchFamily="34" charset="0"/>
              </a:rPr>
              <a:t>10+ years</a:t>
            </a:r>
          </a:p>
          <a:p>
            <a:pPr marL="0" indent="0">
              <a:buNone/>
            </a:pPr>
            <a:r>
              <a:rPr lang="en-US" sz="2400" dirty="0" smtClean="0">
                <a:ea typeface="Verdana" panose="020B0604030504040204" pitchFamily="34" charset="0"/>
                <a:cs typeface="Verdana" panose="020B0604030504040204" pitchFamily="34" charset="0"/>
              </a:rPr>
              <a:t>    of </a:t>
            </a:r>
            <a:r>
              <a:rPr lang="en-US" sz="2400" dirty="0">
                <a:ea typeface="Verdana" panose="020B0604030504040204" pitchFamily="34" charset="0"/>
                <a:cs typeface="Verdana" panose="020B0604030504040204" pitchFamily="34" charset="0"/>
              </a:rPr>
              <a:t>infrastructure evaluations </a:t>
            </a:r>
            <a:endParaRPr lang="en-US" sz="2400" dirty="0" smtClean="0">
              <a:ea typeface="Verdana" panose="020B0604030504040204" pitchFamily="34" charset="0"/>
              <a:cs typeface="Verdana" panose="020B0604030504040204" pitchFamily="34" charset="0"/>
            </a:endParaRPr>
          </a:p>
          <a:p>
            <a:pPr>
              <a:buFont typeface="Wingdings" panose="05000000000000000000" pitchFamily="2" charset="2"/>
              <a:buChar char="§"/>
            </a:pPr>
            <a:r>
              <a:rPr lang="en-US" sz="2400" dirty="0" smtClean="0">
                <a:ea typeface="Verdana" panose="020B0604030504040204" pitchFamily="34" charset="0"/>
                <a:cs typeface="Verdana" panose="020B0604030504040204" pitchFamily="34" charset="0"/>
              </a:rPr>
              <a:t>Continues </a:t>
            </a:r>
            <a:r>
              <a:rPr lang="en-US" sz="2400" dirty="0">
                <a:ea typeface="Verdana" panose="020B0604030504040204" pitchFamily="34" charset="0"/>
                <a:cs typeface="Verdana" panose="020B0604030504040204" pitchFamily="34" charset="0"/>
              </a:rPr>
              <a:t>the Society’s mission to bring the declining state of America’s infrastructure to the attention of the public and our elected </a:t>
            </a:r>
            <a:r>
              <a:rPr lang="en-US" sz="2400" dirty="0" smtClean="0">
                <a:ea typeface="Verdana" panose="020B0604030504040204" pitchFamily="34" charset="0"/>
                <a:cs typeface="Verdana" panose="020B0604030504040204" pitchFamily="34" charset="0"/>
              </a:rPr>
              <a:t>leaders</a:t>
            </a:r>
          </a:p>
        </p:txBody>
      </p:sp>
      <p:sp>
        <p:nvSpPr>
          <p:cNvPr id="6" name="TextBox 5"/>
          <p:cNvSpPr txBox="1"/>
          <p:nvPr/>
        </p:nvSpPr>
        <p:spPr>
          <a:xfrm>
            <a:off x="8430378" y="756805"/>
            <a:ext cx="2862943" cy="461665"/>
          </a:xfrm>
          <a:prstGeom prst="rect">
            <a:avLst/>
          </a:prstGeom>
          <a:noFill/>
        </p:spPr>
        <p:txBody>
          <a:bodyPr wrap="square" rtlCol="0">
            <a:spAutoFit/>
          </a:bodyPr>
          <a:lstStyle/>
          <a:p>
            <a:r>
              <a:rPr lang="en-US" sz="2400" dirty="0"/>
              <a:t>TexASCE.org</a:t>
            </a:r>
            <a:r>
              <a:rPr lang="en-US" sz="2400" b="1" dirty="0"/>
              <a:t>/IRC</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961" y="108729"/>
            <a:ext cx="2998983" cy="2782076"/>
          </a:xfrm>
          <a:prstGeom prst="rect">
            <a:avLst/>
          </a:prstGeom>
          <a:effectLst>
            <a:outerShdw blurRad="50800" dist="38100" dir="18900000" algn="bl" rotWithShape="0">
              <a:prstClr val="black">
                <a:alpha val="40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4092" y="2328211"/>
            <a:ext cx="3653032" cy="2524512"/>
          </a:xfrm>
          <a:prstGeom prst="rect">
            <a:avLst/>
          </a:prstGeom>
        </p:spPr>
      </p:pic>
    </p:spTree>
    <p:extLst>
      <p:ext uri="{BB962C8B-B14F-4D97-AF65-F5344CB8AC3E}">
        <p14:creationId xmlns:p14="http://schemas.microsoft.com/office/powerpoint/2010/main" val="3827874297"/>
      </p:ext>
    </p:extLst>
  </p:cSld>
  <p:clrMapOvr>
    <a:masterClrMapping/>
  </p:clrMapOvr>
  <p:timing>
    <p:tnLst>
      <p:par>
        <p:cTn id="1" dur="indefinite" restart="never" nodeType="tmRoot"/>
      </p:par>
    </p:tn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EBB951-DE64-4CB8-9E1C-184A357AD7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1BD8E5-A18E-435C-B431-90A6B59F4B6F}">
  <ds:schemaRefs>
    <ds:schemaRef ds:uri="a4f35948-e619-41b3-aa29-22878b09cfd2"/>
    <ds:schemaRef ds:uri="http://schemas.microsoft.com/office/infopath/2007/PartnerControls"/>
    <ds:schemaRef ds:uri="http://purl.org/dc/terms/"/>
    <ds:schemaRef ds:uri="http://schemas.microsoft.com/office/2006/metadata/properties"/>
    <ds:schemaRef ds:uri="http://purl.org/dc/dcmitype/"/>
    <ds:schemaRef ds:uri="http://schemas.microsoft.com/office/2006/documentManagement/types"/>
    <ds:schemaRef ds:uri="http://schemas.openxmlformats.org/package/2006/metadata/core-properties"/>
    <ds:schemaRef ds:uri="40262f94-9f35-4ac3-9a90-690165a166b7"/>
    <ds:schemaRef ds:uri="http://www.w3.org/XML/1998/namespace"/>
    <ds:schemaRef ds:uri="http://purl.org/dc/elements/1.1/"/>
  </ds:schemaRefs>
</ds:datastoreItem>
</file>

<file path=customXml/itemProps3.xml><?xml version="1.0" encoding="utf-8"?>
<ds:datastoreItem xmlns:ds="http://schemas.openxmlformats.org/officeDocument/2006/customXml" ds:itemID="{05EEE0F9-7BC9-4998-8617-7CC115AD97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312</TotalTime>
  <Words>2570</Words>
  <Application>Microsoft Office PowerPoint</Application>
  <PresentationFormat>Widescreen</PresentationFormat>
  <Paragraphs>229</Paragraphs>
  <Slides>25</Slides>
  <Notes>25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Century Schoolbook</vt:lpstr>
      <vt:lpstr>Corbel</vt:lpstr>
      <vt:lpstr>Futura PT Heavy</vt:lpstr>
      <vt:lpstr>Lucida Sans</vt:lpstr>
      <vt:lpstr>Times New Roman</vt:lpstr>
      <vt:lpstr>Verdana</vt:lpstr>
      <vt:lpstr>Wingdings</vt:lpstr>
      <vt:lpstr>Headlines</vt:lpstr>
      <vt:lpstr>Acrobat Document</vt:lpstr>
      <vt:lpstr>Asce Texas Section</vt:lpstr>
      <vt:lpstr>PowerPoint Presentation</vt:lpstr>
      <vt:lpstr>PowerPoint Presentation</vt:lpstr>
      <vt:lpstr>PowerPoint Presentation</vt:lpstr>
      <vt:lpstr>Texas Section Vision</vt:lpstr>
      <vt:lpstr>ASCE 2017 Infrastructure Report Card</vt:lpstr>
      <vt:lpstr>Cumulative Infrastructure GPA</vt:lpstr>
      <vt:lpstr>America’s Report Card</vt:lpstr>
      <vt:lpstr>PowerPoint Presentation</vt:lpstr>
      <vt:lpstr>Economic Consequences</vt:lpstr>
      <vt:lpstr>PowerPoint Presentation</vt:lpstr>
      <vt:lpstr>Relevant Policy Statements</vt:lpstr>
      <vt:lpstr>PowerPoint Presentation</vt:lpstr>
      <vt:lpstr>Innovation in Sustainable  Engineering Award  </vt:lpstr>
      <vt:lpstr>Sustainable Development Award</vt:lpstr>
      <vt:lpstr>PowerPoint Presentation</vt:lpstr>
      <vt:lpstr>PowerPoint Presentation</vt:lpstr>
      <vt:lpstr>ASCE Grand Challenge</vt:lpstr>
      <vt:lpstr>What does the Grand Challenge mean?</vt:lpstr>
      <vt:lpstr>Closing the Infrastructure Gap</vt:lpstr>
      <vt:lpstr>What will it take to meet the Grand Challenge?</vt:lpstr>
      <vt:lpstr>How is ASCE addressing the Grand Challenge?</vt:lpstr>
      <vt:lpstr>Legislative Drive-In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Asce Texas Section</dc:title>
  <dc:creator>Annemarie Gasser</dc:creator>
  <cp:lastModifiedBy>Craig Thompson</cp:lastModifiedBy>
  <cp:revision>54</cp:revision>
  <cp:lastPrinted>2017-05-24T09:23:42Z</cp:lastPrinted>
  <dcterms:created xsi:type="dcterms:W3CDTF">2017-05-17T16:52:29Z</dcterms:created>
  <dcterms:modified xsi:type="dcterms:W3CDTF">2018-05-16T09:02:47Z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