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notesMasterIdLst>
    <p:notesMasterId r:id="rId39"/>
  </p:notesMasterIdLst>
  <p:handoutMasterIdLst>
    <p:handoutMasterId r:id="rId40"/>
  </p:handoutMasterIdLst>
  <p:sldIdLst>
    <p:sldId id="334" r:id="rId3"/>
    <p:sldId id="277" r:id="rId4"/>
    <p:sldId id="367" r:id="rId5"/>
    <p:sldId id="332" r:id="rId6"/>
    <p:sldId id="341" r:id="rId7"/>
    <p:sldId id="342" r:id="rId8"/>
    <p:sldId id="364" r:id="rId9"/>
    <p:sldId id="365" r:id="rId10"/>
    <p:sldId id="375" r:id="rId11"/>
    <p:sldId id="327" r:id="rId12"/>
    <p:sldId id="381" r:id="rId13"/>
    <p:sldId id="380" r:id="rId14"/>
    <p:sldId id="389" r:id="rId15"/>
    <p:sldId id="382" r:id="rId16"/>
    <p:sldId id="383" r:id="rId17"/>
    <p:sldId id="384" r:id="rId18"/>
    <p:sldId id="359" r:id="rId19"/>
    <p:sldId id="360" r:id="rId20"/>
    <p:sldId id="361" r:id="rId21"/>
    <p:sldId id="391" r:id="rId22"/>
    <p:sldId id="387" r:id="rId23"/>
    <p:sldId id="362" r:id="rId24"/>
    <p:sldId id="356" r:id="rId25"/>
    <p:sldId id="390" r:id="rId26"/>
    <p:sldId id="386" r:id="rId27"/>
    <p:sldId id="366" r:id="rId28"/>
    <p:sldId id="388" r:id="rId29"/>
    <p:sldId id="378" r:id="rId30"/>
    <p:sldId id="379" r:id="rId31"/>
    <p:sldId id="368" r:id="rId32"/>
    <p:sldId id="369" r:id="rId33"/>
    <p:sldId id="370" r:id="rId34"/>
    <p:sldId id="371" r:id="rId35"/>
    <p:sldId id="372" r:id="rId36"/>
    <p:sldId id="376" r:id="rId37"/>
    <p:sldId id="377" r:id="rId3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68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2071" autoAdjust="0"/>
  </p:normalViewPr>
  <p:slideViewPr>
    <p:cSldViewPr>
      <p:cViewPr varScale="1">
        <p:scale>
          <a:sx n="114" d="100"/>
          <a:sy n="114" d="100"/>
        </p:scale>
        <p:origin x="152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382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45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DA3B822-89A5-44C3-A293-8014755514EE}" type="datetimeFigureOut">
              <a:rPr lang="en-US" smtClean="0"/>
              <a:t>5/18/2018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11C813E-2E49-4E9C-B5BF-387BA790FF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1257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FDF988B-13BB-4AF2-A297-7E48ADE0541F}" type="datetimeFigureOut">
              <a:rPr lang="en-US" smtClean="0"/>
              <a:t>5/18/2018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D1EBAFC-AAFC-46C2-AD6E-F36C394B659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384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E19B2-5B46-41CE-B75A-D9797F344EB3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AFC-AAFC-46C2-AD6E-F36C394B659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4679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B2500-171B-4181-B7C9-30FF8F808F6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1109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I’d like to make a point that, while routine monitoring can give us a general picture of persistent (more accurately consistent) water quality problems and trends</a:t>
            </a:r>
          </a:p>
          <a:p>
            <a:endParaRPr lang="en-US" dirty="0"/>
          </a:p>
          <a:p>
            <a:r>
              <a:rPr lang="en-US" dirty="0"/>
              <a:t>Routine monitoring is not always able to capture sporadic upsets, or pulse events</a:t>
            </a:r>
          </a:p>
          <a:p>
            <a:endParaRPr lang="en-US" dirty="0"/>
          </a:p>
          <a:p>
            <a:r>
              <a:rPr lang="en-US" dirty="0"/>
              <a:t>A good example is a synoptic survey we conducted in 2014 as part of a binational project I’ve been working on for a while now.</a:t>
            </a:r>
          </a:p>
          <a:p>
            <a:endParaRPr lang="en-US" dirty="0"/>
          </a:p>
          <a:p>
            <a:r>
              <a:rPr lang="en-US" dirty="0"/>
              <a:t>We sampled sixteen sites on the river, one US tributary (Arroyo Los Olmos) and eleven US wastewater treatment facilities.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B2500-171B-4181-B7C9-30FF8F808F6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7035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B2500-171B-4181-B7C9-30FF8F808F6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6452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AFC-AAFC-46C2-AD6E-F36C394B659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4730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AFC-AAFC-46C2-AD6E-F36C394B6594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8817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AFC-AAFC-46C2-AD6E-F36C394B6594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0555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AFC-AAFC-46C2-AD6E-F36C394B6594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6587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AFC-AAFC-46C2-AD6E-F36C394B6594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8481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AFC-AAFC-46C2-AD6E-F36C394B6594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920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AFC-AAFC-46C2-AD6E-F36C394B659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6478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AFC-AAFC-46C2-AD6E-F36C394B6594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0338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AFC-AAFC-46C2-AD6E-F36C394B6594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7828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AFC-AAFC-46C2-AD6E-F36C394B6594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0130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AFC-AAFC-46C2-AD6E-F36C394B6594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1567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AFC-AAFC-46C2-AD6E-F36C394B6594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2482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AFC-AAFC-46C2-AD6E-F36C394B6594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6161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the results showed high bacteria levels in the river around the Hidalgo-Reynosa area and Brownsville-Matamoros area</a:t>
            </a:r>
          </a:p>
          <a:p>
            <a:endParaRPr lang="en-US" dirty="0"/>
          </a:p>
          <a:p>
            <a:r>
              <a:rPr lang="en-US" dirty="0"/>
              <a:t>These AUs are not listed for bacteria impairments nor do they show concerns for indicator bacteria.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B2500-171B-4181-B7C9-30FF8F808F6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236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Similarly, we found high ammonia in the Reynosa-Hidalgo area and high dissolved solids downstream of the Reynosa-Hidalgo area .</a:t>
            </a:r>
          </a:p>
          <a:p>
            <a:endParaRPr lang="en-US" dirty="0"/>
          </a:p>
          <a:p>
            <a:r>
              <a:rPr lang="en-US" dirty="0"/>
              <a:t>Again, concerns for the these parameters are not reported for these AUs</a:t>
            </a:r>
          </a:p>
          <a:p>
            <a:endParaRPr lang="en-US" dirty="0"/>
          </a:p>
          <a:p>
            <a:r>
              <a:rPr lang="en-US" dirty="0"/>
              <a:t>So, the WQ snapshot we took of the river in 2014 shows that there can be conditions on the river, perhaps temporary ones, that can affect water quality</a:t>
            </a:r>
          </a:p>
          <a:p>
            <a:endParaRPr lang="en-US" dirty="0"/>
          </a:p>
          <a:p>
            <a:r>
              <a:rPr lang="en-US" dirty="0"/>
              <a:t>And these conditions may not be captured by routine monitoring.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B2500-171B-4181-B7C9-30FF8F808F6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4412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I’d like to make a point that, while routine monitoring can give us a general picture of persistent (more accurately consistent) water quality problems and trends</a:t>
            </a:r>
          </a:p>
          <a:p>
            <a:endParaRPr lang="en-US" dirty="0"/>
          </a:p>
          <a:p>
            <a:r>
              <a:rPr lang="en-US" dirty="0"/>
              <a:t>Routine monitoring is not always able to capture sporadic upsets, or pulse events</a:t>
            </a:r>
          </a:p>
          <a:p>
            <a:endParaRPr lang="en-US" dirty="0"/>
          </a:p>
          <a:p>
            <a:r>
              <a:rPr lang="en-US" dirty="0"/>
              <a:t>A good example is a synoptic survey we conducted in 2014 as part of a binational project I’ve been working on for a while now.</a:t>
            </a:r>
          </a:p>
          <a:p>
            <a:endParaRPr lang="en-US" dirty="0"/>
          </a:p>
          <a:p>
            <a:r>
              <a:rPr lang="en-US" dirty="0"/>
              <a:t>We sampled sixteen sites on the river, one US tributary (Arroyo Los Olmos) and eleven US wastewater treatment facilities.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B2500-171B-4181-B7C9-30FF8F808F6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4698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kind of WQ parameters collected at these stations are shown on this list. The parameters are grouped into three categories, </a:t>
            </a:r>
          </a:p>
          <a:p>
            <a:endParaRPr lang="en-US" dirty="0"/>
          </a:p>
          <a:p>
            <a:r>
              <a:rPr lang="en-US" dirty="0"/>
              <a:t>field parameters, which includes, well things one can measure in the field like temperature, pH, dissolved oxygen (which you’ll see referred to as DO), etc.</a:t>
            </a:r>
          </a:p>
          <a:p>
            <a:endParaRPr lang="en-US" dirty="0"/>
          </a:p>
          <a:p>
            <a:r>
              <a:rPr lang="en-US" dirty="0"/>
              <a:t>Conventional parameters, which include things like dissolved solids, nutrients and even indicator bacteria, such as </a:t>
            </a:r>
            <a:r>
              <a:rPr lang="en-US" i="1" dirty="0"/>
              <a:t>E. coli</a:t>
            </a:r>
            <a:r>
              <a:rPr lang="en-US" dirty="0"/>
              <a:t> or Enterococcus. </a:t>
            </a:r>
          </a:p>
          <a:p>
            <a:endParaRPr lang="en-US" dirty="0"/>
          </a:p>
          <a:p>
            <a:r>
              <a:rPr lang="en-US" dirty="0"/>
              <a:t>And non-conventional parameters, such as metals, organics (such as pesticides and other toxic chemicals) and toxicity (which helps us know if there might be something causing a problem that we’re not testing for).</a:t>
            </a:r>
          </a:p>
          <a:p>
            <a:endParaRPr lang="en-US" dirty="0"/>
          </a:p>
          <a:p>
            <a:r>
              <a:rPr lang="en-US" dirty="0"/>
              <a:t>On occasion we will also conduct biological sampling to assess the health of fish and benthic communities and we’ll also sample sediment and edible fish tissue.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B2500-171B-4181-B7C9-30FF8F808F6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05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AFC-AAFC-46C2-AD6E-F36C394B659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070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AFC-AAFC-46C2-AD6E-F36C394B659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924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AFC-AAFC-46C2-AD6E-F36C394B659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694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AFC-AAFC-46C2-AD6E-F36C394B659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9201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AFC-AAFC-46C2-AD6E-F36C394B659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984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AFC-AAFC-46C2-AD6E-F36C394B659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1223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AFC-AAFC-46C2-AD6E-F36C394B659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625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F4F9-803A-41DC-95FF-B4D29DB2733E}" type="datetimeFigureOut">
              <a:rPr lang="en-US" smtClean="0"/>
              <a:t>5/18/2018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D9EE8-03F9-4EE4-88B2-BF54E651AC0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F4F9-803A-41DC-95FF-B4D29DB2733E}" type="datetimeFigureOut">
              <a:rPr lang="en-US" smtClean="0"/>
              <a:t>5/18/2018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D9EE8-03F9-4EE4-88B2-BF54E651AC0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F4F9-803A-41DC-95FF-B4D29DB2733E}" type="datetimeFigureOut">
              <a:rPr lang="en-US" smtClean="0"/>
              <a:t>5/18/2018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D9EE8-03F9-4EE4-88B2-BF54E651AC0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CE3BE-AB04-4F54-9B7C-96C171B9181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FA966-7BFA-46C4-80A5-F9F7636F173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7149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CE3BE-AB04-4F54-9B7C-96C171B9181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FA966-7BFA-46C4-80A5-F9F7636F173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2705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CE3BE-AB04-4F54-9B7C-96C171B9181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FA966-7BFA-46C4-80A5-F9F7636F173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869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CE3BE-AB04-4F54-9B7C-96C171B9181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FA966-7BFA-46C4-80A5-F9F7636F173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684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CE3BE-AB04-4F54-9B7C-96C171B9181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FA966-7BFA-46C4-80A5-F9F7636F173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8394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CE3BE-AB04-4F54-9B7C-96C171B9181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FA966-7BFA-46C4-80A5-F9F7636F173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0387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CE3BE-AB04-4F54-9B7C-96C171B9181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FA966-7BFA-46C4-80A5-F9F7636F173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4999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CE3BE-AB04-4F54-9B7C-96C171B9181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FA966-7BFA-46C4-80A5-F9F7636F173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538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F4F9-803A-41DC-95FF-B4D29DB2733E}" type="datetimeFigureOut">
              <a:rPr lang="en-US" smtClean="0"/>
              <a:t>5/18/2018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D9EE8-03F9-4EE4-88B2-BF54E651AC0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CE3BE-AB04-4F54-9B7C-96C171B9181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FA966-7BFA-46C4-80A5-F9F7636F173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1516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CE3BE-AB04-4F54-9B7C-96C171B9181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FA966-7BFA-46C4-80A5-F9F7636F173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8883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CE3BE-AB04-4F54-9B7C-96C171B9181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FA966-7BFA-46C4-80A5-F9F7636F173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590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F4F9-803A-41DC-95FF-B4D29DB2733E}" type="datetimeFigureOut">
              <a:rPr lang="en-US" smtClean="0"/>
              <a:t>5/18/2018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D9EE8-03F9-4EE4-88B2-BF54E651AC0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F4F9-803A-41DC-95FF-B4D29DB2733E}" type="datetimeFigureOut">
              <a:rPr lang="en-US" smtClean="0"/>
              <a:t>5/18/2018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D9EE8-03F9-4EE4-88B2-BF54E651AC0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F4F9-803A-41DC-95FF-B4D29DB2733E}" type="datetimeFigureOut">
              <a:rPr lang="en-US" smtClean="0"/>
              <a:t>5/18/2018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D9EE8-03F9-4EE4-88B2-BF54E651AC0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F4F9-803A-41DC-95FF-B4D29DB2733E}" type="datetimeFigureOut">
              <a:rPr lang="en-US" smtClean="0"/>
              <a:t>5/18/2018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D9EE8-03F9-4EE4-88B2-BF54E651AC0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F4F9-803A-41DC-95FF-B4D29DB2733E}" type="datetimeFigureOut">
              <a:rPr lang="en-US" smtClean="0"/>
              <a:t>5/18/2018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D9EE8-03F9-4EE4-88B2-BF54E651AC0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F4F9-803A-41DC-95FF-B4D29DB2733E}" type="datetimeFigureOut">
              <a:rPr lang="en-US" smtClean="0"/>
              <a:t>5/18/2018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D9EE8-03F9-4EE4-88B2-BF54E651AC0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F4F9-803A-41DC-95FF-B4D29DB2733E}" type="datetimeFigureOut">
              <a:rPr lang="en-US" smtClean="0"/>
              <a:t>5/18/2018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D9EE8-03F9-4EE4-88B2-BF54E651AC0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1FFF4F9-803A-41DC-95FF-B4D29DB2733E}" type="datetimeFigureOut">
              <a:rPr lang="en-US" smtClean="0"/>
              <a:t>5/18/2018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87D9EE8-03F9-4EE4-88B2-BF54E651AC00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CE3BE-AB04-4F54-9B7C-96C171B9181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FA966-7BFA-46C4-80A5-F9F7636F173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7837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1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2.jpeg"/><Relationship Id="rId4" Type="http://schemas.microsoft.com/office/2007/relationships/hdphoto" Target="../media/hdphoto2.wdp"/><Relationship Id="rId9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990600"/>
            <a:ext cx="6924675" cy="5193506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5145405"/>
            <a:ext cx="4648200" cy="1752600"/>
          </a:xfrm>
        </p:spPr>
        <p:txBody>
          <a:bodyPr>
            <a:noAutofit/>
          </a:bodyPr>
          <a:lstStyle/>
          <a:p>
            <a:pPr algn="l"/>
            <a:r>
              <a:rPr lang="en-US" sz="1400" dirty="0">
                <a:solidFill>
                  <a:srgbClr val="5968B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Roger Miranda, P.G.</a:t>
            </a:r>
          </a:p>
          <a:p>
            <a:endParaRPr lang="en-US" sz="1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400" dirty="0">
                <a:solidFill>
                  <a:srgbClr val="5968B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Texas Commission on Environmental Quality</a:t>
            </a:r>
          </a:p>
          <a:p>
            <a:endParaRPr lang="en-US" sz="1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17760" y="1467796"/>
            <a:ext cx="297344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altLang="en-US" sz="2000" kern="0" dirty="0">
                <a:solidFill>
                  <a:srgbClr val="5968B0"/>
                </a:solidFill>
              </a:rPr>
              <a:t>20</a:t>
            </a:r>
            <a:r>
              <a:rPr lang="en-US" altLang="en-US" sz="2000" kern="0" baseline="30000" dirty="0">
                <a:solidFill>
                  <a:srgbClr val="5968B0"/>
                </a:solidFill>
              </a:rPr>
              <a:t>th</a:t>
            </a:r>
            <a:r>
              <a:rPr lang="en-US" altLang="en-US" sz="2000" kern="0" dirty="0">
                <a:solidFill>
                  <a:srgbClr val="5968B0"/>
                </a:solidFill>
              </a:rPr>
              <a:t> Annual Lower Rio Grande Valley Water Quality Management and Planning Conference</a:t>
            </a:r>
          </a:p>
          <a:p>
            <a:endParaRPr lang="en-US" sz="1200" dirty="0">
              <a:solidFill>
                <a:srgbClr val="5968B0"/>
              </a:solidFill>
            </a:endParaRPr>
          </a:p>
          <a:p>
            <a:pPr algn="ctr"/>
            <a:r>
              <a:rPr lang="en-US" sz="1400" dirty="0">
                <a:solidFill>
                  <a:srgbClr val="5968B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18, 2018</a:t>
            </a:r>
          </a:p>
          <a:p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00845"/>
            <a:ext cx="1880886" cy="99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505200"/>
            <a:ext cx="1880885" cy="107274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856163E-0247-43A5-B8BE-E32BCF69BD3C}"/>
              </a:ext>
            </a:extLst>
          </p:cNvPr>
          <p:cNvSpPr txBox="1">
            <a:spLocks/>
          </p:cNvSpPr>
          <p:nvPr/>
        </p:nvSpPr>
        <p:spPr>
          <a:xfrm>
            <a:off x="1002792" y="307181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5968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The Lower Rio Grande /Río Bravo Water Quality Initiative (LRGWQI)</a:t>
            </a:r>
            <a:br>
              <a:rPr lang="en-US" sz="3600" dirty="0">
                <a:solidFill>
                  <a:srgbClr val="5968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</a:br>
            <a:endParaRPr lang="en-US" sz="3600" dirty="0">
              <a:solidFill>
                <a:srgbClr val="5968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1" name="Picture 48" descr="Tceq">
            <a:extLst>
              <a:ext uri="{FF2B5EF4-FFF2-40B4-BE49-F238E27FC236}">
                <a16:creationId xmlns:a16="http://schemas.microsoft.com/office/drawing/2014/main" id="{5BF26A8D-6BF4-4451-9390-ECCBE6DAF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00254" y="5479256"/>
            <a:ext cx="408452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8385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942975" y="4572000"/>
            <a:ext cx="3276600" cy="1371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5968B0"/>
              </a:buClr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08" y="236220"/>
            <a:ext cx="4257040" cy="31927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1" y="228600"/>
            <a:ext cx="4353058" cy="3200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9087" y="3507105"/>
            <a:ext cx="4264660" cy="31984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730" y="3507105"/>
            <a:ext cx="4371339" cy="327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929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A9E7333-DA5F-4C95-847F-79FD8083B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82" y="76200"/>
            <a:ext cx="4630918" cy="365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98E691-809D-467C-82F3-E822279EC0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00" y="2362200"/>
            <a:ext cx="5994400" cy="449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1C991E-3156-4773-A03F-0BD4A2A603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800" y="76200"/>
            <a:ext cx="6096000" cy="3429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130494-89D3-4422-ADC0-27F7DD3514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5400" y="3733800"/>
            <a:ext cx="31242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966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00947" y="228600"/>
            <a:ext cx="7028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Binational Synoptic Surveys of the Lower Rio Grande – March 2015, August 2015, November 2015 and April 2016</a:t>
            </a:r>
          </a:p>
        </p:txBody>
      </p:sp>
      <p:pic>
        <p:nvPicPr>
          <p:cNvPr id="5" name="Picture 4" descr="C:\Users\HHarper\Desktop\_____ALLforRoger\GIS\Maps\MAPS from DATA Analyses\SYNOPTIC Data\JPGs\July2014_USsynopticsites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8305800" cy="4953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33400" y="5943600"/>
            <a:ext cx="86542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968B0"/>
                </a:solidFill>
              </a:rPr>
              <a:t>15 sites on the Lower Rio Grande – 10 tributaries (3 US and 7 MX )</a:t>
            </a:r>
          </a:p>
          <a:p>
            <a:pPr algn="ctr"/>
            <a:r>
              <a:rPr lang="en-US" dirty="0">
                <a:solidFill>
                  <a:srgbClr val="5968B0"/>
                </a:solidFill>
              </a:rPr>
              <a:t>16 Wastewater Treatment Facilities (10 US and 6 MX ) – 4 untreated Outfalls (MX) </a:t>
            </a:r>
          </a:p>
          <a:p>
            <a:pPr algn="ctr"/>
            <a:r>
              <a:rPr lang="en-US" dirty="0">
                <a:solidFill>
                  <a:srgbClr val="5968B0"/>
                </a:solidFill>
              </a:rPr>
              <a:t> </a:t>
            </a:r>
          </a:p>
        </p:txBody>
      </p:sp>
      <p:pic>
        <p:nvPicPr>
          <p:cNvPr id="7" name="Picture 6" descr="C:\Users\HHarper\Documents\WaterQualityCharacterizationReport\SynopticData\4Binational_MXsynopticdata\4Binational_MXsynopticdata.jpg">
            <a:extLst>
              <a:ext uri="{FF2B5EF4-FFF2-40B4-BE49-F238E27FC236}">
                <a16:creationId xmlns:a16="http://schemas.microsoft.com/office/drawing/2014/main" id="{79D7083D-612C-4C13-BC26-3C7EACF1F9A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6" y="913614"/>
            <a:ext cx="8290874" cy="49537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9350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14600" y="76200"/>
            <a:ext cx="3947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Water Quality Parameters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46173CD-37A0-4B8D-B942-8011D37531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771900"/>
              </p:ext>
            </p:extLst>
          </p:nvPr>
        </p:nvGraphicFramePr>
        <p:xfrm>
          <a:off x="1954907" y="685800"/>
          <a:ext cx="4953000" cy="57912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956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Field</a:t>
                      </a:r>
                      <a:r>
                        <a:rPr lang="en-US" sz="1400" baseline="0" dirty="0"/>
                        <a:t> Parameters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 dirty="0"/>
                        <a:t>Temperature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 dirty="0"/>
                        <a:t>pH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 dirty="0"/>
                        <a:t>Specific Conductance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 dirty="0"/>
                        <a:t>Dissolved</a:t>
                      </a:r>
                      <a:r>
                        <a:rPr lang="en-US" sz="1400" baseline="0" dirty="0"/>
                        <a:t> Oxygen (grab and 24 hr)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 dirty="0"/>
                        <a:t>Secchi</a:t>
                      </a:r>
                      <a:r>
                        <a:rPr lang="en-US" sz="1400" baseline="0" dirty="0"/>
                        <a:t> Depth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 dirty="0"/>
                        <a:t>Instantaneous Stream Flow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Conventional Parameters and Bacteria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Total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dirty="0"/>
                        <a:t>Dissolved Solids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 dirty="0"/>
                        <a:t>Chloride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 dirty="0"/>
                        <a:t>Sulfate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 dirty="0"/>
                        <a:t>Total</a:t>
                      </a:r>
                      <a:r>
                        <a:rPr lang="en-US" sz="1400" baseline="0" dirty="0"/>
                        <a:t> Suspended Solids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 dirty="0"/>
                        <a:t>Nutrients (Ammonia</a:t>
                      </a:r>
                      <a:r>
                        <a:rPr lang="en-US" sz="1400" baseline="0" dirty="0"/>
                        <a:t> Nitrogen, NO</a:t>
                      </a:r>
                      <a:r>
                        <a:rPr lang="en-US" sz="1400" baseline="-25000" dirty="0"/>
                        <a:t>2</a:t>
                      </a:r>
                      <a:r>
                        <a:rPr lang="en-US" sz="1400" baseline="0" dirty="0"/>
                        <a:t>+NO</a:t>
                      </a:r>
                      <a:r>
                        <a:rPr lang="en-US" sz="1400" baseline="-25000" dirty="0"/>
                        <a:t>3</a:t>
                      </a:r>
                      <a:r>
                        <a:rPr lang="en-US" sz="1400" baseline="0" dirty="0"/>
                        <a:t>, PO</a:t>
                      </a:r>
                      <a:r>
                        <a:rPr lang="en-US" sz="1400" baseline="-25000" dirty="0"/>
                        <a:t>4</a:t>
                      </a:r>
                      <a:r>
                        <a:rPr lang="en-US" sz="1400" baseline="0" dirty="0"/>
                        <a:t>-P, TN, TP)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 dirty="0"/>
                        <a:t>Chlorophyll</a:t>
                      </a:r>
                      <a:r>
                        <a:rPr lang="en-US" sz="1400" baseline="0" dirty="0"/>
                        <a:t> a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 dirty="0"/>
                        <a:t>Bacteria (Fecal Coliform, E. coli and </a:t>
                      </a:r>
                      <a:r>
                        <a:rPr lang="en-US" sz="1400" baseline="0" dirty="0"/>
                        <a:t>Enterococcus)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Non-Conventional Parameters and Toxicity*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 dirty="0"/>
                        <a:t>Metals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 dirty="0"/>
                        <a:t>Organics (e.g.,</a:t>
                      </a:r>
                      <a:r>
                        <a:rPr lang="en-US" sz="1400" baseline="0" dirty="0"/>
                        <a:t> vocs, svocs, pesticides, etc.)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 dirty="0"/>
                        <a:t>Toxicity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4957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4-7. Map of Geospatial Analysis of US Residential Nonpoint Sources in the &#10;LRG/RB Watershed&#10;">
            <a:extLst>
              <a:ext uri="{FF2B5EF4-FFF2-40B4-BE49-F238E27FC236}">
                <a16:creationId xmlns:a16="http://schemas.microsoft.com/office/drawing/2014/main" id="{2834BB65-B75C-4DE3-B5CD-35CDFA0CF2A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8153400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A8DFAD-D9DD-4C12-B6B0-5945F57E4762}"/>
              </a:ext>
            </a:extLst>
          </p:cNvPr>
          <p:cNvSpPr txBox="1"/>
          <p:nvPr/>
        </p:nvSpPr>
        <p:spPr>
          <a:xfrm>
            <a:off x="914400" y="5486400"/>
            <a:ext cx="7620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5968B0"/>
                </a:solidFill>
              </a:rPr>
              <a:t>Geospatial Analysis of US Residential Nonpoint Sources in the LRG/RB Watershed</a:t>
            </a:r>
          </a:p>
          <a:p>
            <a:pPr algn="ctr"/>
            <a:r>
              <a:rPr lang="en-US" dirty="0">
                <a:solidFill>
                  <a:srgbClr val="5968B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286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ure 4-10. Map of Grazing Habitat for Livestock and Domestic Animal in the &#10;LRG/RB Watershed&#10;">
            <a:extLst>
              <a:ext uri="{FF2B5EF4-FFF2-40B4-BE49-F238E27FC236}">
                <a16:creationId xmlns:a16="http://schemas.microsoft.com/office/drawing/2014/main" id="{50F5B39C-D2BD-4171-96AA-53B9665E421F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3400" y="381000"/>
            <a:ext cx="8153400" cy="4876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BCC29E-8CCF-4D29-B457-B1E83C58A392}"/>
              </a:ext>
            </a:extLst>
          </p:cNvPr>
          <p:cNvSpPr txBox="1"/>
          <p:nvPr/>
        </p:nvSpPr>
        <p:spPr>
          <a:xfrm>
            <a:off x="1219200" y="5638800"/>
            <a:ext cx="7239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5968B0"/>
                </a:solidFill>
              </a:rPr>
              <a:t>Grazing Habitat for Livestock and Domestic Animal in the LRG/RB Watershed </a:t>
            </a:r>
          </a:p>
        </p:txBody>
      </p:sp>
    </p:spTree>
    <p:extLst>
      <p:ext uri="{BB962C8B-B14F-4D97-AF65-F5344CB8AC3E}">
        <p14:creationId xmlns:p14="http://schemas.microsoft.com/office/powerpoint/2010/main" val="33111901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ure 4-12. Map of Irrigated agricultural land in the LRG/RB Watershed">
            <a:extLst>
              <a:ext uri="{FF2B5EF4-FFF2-40B4-BE49-F238E27FC236}">
                <a16:creationId xmlns:a16="http://schemas.microsoft.com/office/drawing/2014/main" id="{005C07D4-34E1-49E0-80AB-E4772184ECB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10" y="381000"/>
            <a:ext cx="8116389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266E5E-82F7-47F5-8CB2-9985C7498B24}"/>
              </a:ext>
            </a:extLst>
          </p:cNvPr>
          <p:cNvSpPr txBox="1"/>
          <p:nvPr/>
        </p:nvSpPr>
        <p:spPr>
          <a:xfrm>
            <a:off x="1905000" y="5486400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968B0"/>
                </a:solidFill>
              </a:rPr>
              <a:t>Irrigated agricultural land in the LRG/RB Watershed</a:t>
            </a:r>
            <a:endParaRPr lang="en-US" sz="1600" dirty="0">
              <a:solidFill>
                <a:srgbClr val="5968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771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371600" y="1600200"/>
            <a:ext cx="6019800" cy="3581400"/>
            <a:chOff x="762000" y="1066800"/>
            <a:chExt cx="2833094" cy="201122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b="41335"/>
            <a:stretch/>
          </p:blipFill>
          <p:spPr bwMode="auto">
            <a:xfrm>
              <a:off x="762000" y="1066800"/>
              <a:ext cx="2833094" cy="2004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4"/>
            <p:cNvSpPr/>
            <p:nvPr/>
          </p:nvSpPr>
          <p:spPr>
            <a:xfrm>
              <a:off x="3124200" y="1524000"/>
              <a:ext cx="762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667000" y="3001820"/>
              <a:ext cx="228600" cy="76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041996" y="2022036"/>
              <a:ext cx="335280" cy="2231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544704" y="642051"/>
            <a:ext cx="1835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5968B0"/>
                </a:solidFill>
              </a:rPr>
              <a:t>LA-QUAL Model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382982" y="5971077"/>
            <a:ext cx="1417782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800600" y="3962400"/>
            <a:ext cx="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45" t="51666" r="62179" b="43840"/>
          <a:stretch/>
        </p:blipFill>
        <p:spPr bwMode="auto">
          <a:xfrm rot="7184115">
            <a:off x="4644646" y="3930468"/>
            <a:ext cx="371764" cy="273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619625" y="4204156"/>
            <a:ext cx="24397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381847-1DF6-440B-A69E-7C548B87EDB1}"/>
              </a:ext>
            </a:extLst>
          </p:cNvPr>
          <p:cNvSpPr txBox="1"/>
          <p:nvPr/>
        </p:nvSpPr>
        <p:spPr>
          <a:xfrm>
            <a:off x="3429000" y="5466608"/>
            <a:ext cx="2066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5968B0"/>
                </a:solidFill>
              </a:rPr>
              <a:t>One - Dimensional</a:t>
            </a:r>
          </a:p>
          <a:p>
            <a:pPr algn="ctr"/>
            <a:r>
              <a:rPr lang="en-US" dirty="0">
                <a:solidFill>
                  <a:srgbClr val="5968B0"/>
                </a:solidFill>
              </a:rPr>
              <a:t>Steady- State</a:t>
            </a:r>
          </a:p>
        </p:txBody>
      </p:sp>
    </p:spTree>
    <p:extLst>
      <p:ext uri="{BB962C8B-B14F-4D97-AF65-F5344CB8AC3E}">
        <p14:creationId xmlns:p14="http://schemas.microsoft.com/office/powerpoint/2010/main" val="3970057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76200"/>
            <a:ext cx="6096000" cy="6632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638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33236" y="381000"/>
            <a:ext cx="69723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968B0"/>
                </a:solidFill>
              </a:rPr>
              <a:t>LRGWQI Decision Support System</a:t>
            </a:r>
          </a:p>
        </p:txBody>
      </p:sp>
      <p:sp>
        <p:nvSpPr>
          <p:cNvPr id="5" name="Rectangle 4"/>
          <p:cNvSpPr/>
          <p:nvPr/>
        </p:nvSpPr>
        <p:spPr>
          <a:xfrm>
            <a:off x="599575" y="860953"/>
            <a:ext cx="8239621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endParaRPr lang="en-US" sz="800" dirty="0">
              <a:solidFill>
                <a:srgbClr val="5968B0"/>
              </a:solidFill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968B0"/>
                </a:solidFill>
              </a:rPr>
              <a:t>TCEQ effort to develop a decision support tool for the LRGWQI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968B0"/>
                </a:solidFill>
              </a:rPr>
              <a:t>Nonproprietary software (Open Source Libraries)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968B0"/>
                </a:solidFill>
              </a:rPr>
              <a:t>Generate LA-QUAL input file from user input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968B0"/>
                </a:solidFill>
              </a:rPr>
              <a:t>user defined PS and NPS loading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968B0"/>
                </a:solidFill>
              </a:rPr>
              <a:t>GIS interface</a:t>
            </a:r>
          </a:p>
          <a:p>
            <a:pPr lvl="1">
              <a:lnSpc>
                <a:spcPct val="150000"/>
              </a:lnSpc>
            </a:pPr>
            <a:endParaRPr lang="en-US" sz="800" dirty="0">
              <a:solidFill>
                <a:srgbClr val="5968B0"/>
              </a:solidFill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968B0"/>
                </a:solidFill>
              </a:rPr>
              <a:t>Parse/read LA-QUAL output file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968B0"/>
                </a:solidFill>
              </a:rPr>
              <a:t>Post-processor and graphical output display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5968B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5968B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5612" y="5867400"/>
            <a:ext cx="8127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968B0"/>
                </a:solidFill>
              </a:rPr>
              <a:t>*Goal: suitable for planning needs - user needn’t be a water quality modeler</a:t>
            </a:r>
          </a:p>
        </p:txBody>
      </p:sp>
    </p:spTree>
    <p:extLst>
      <p:ext uri="{BB962C8B-B14F-4D97-AF65-F5344CB8AC3E}">
        <p14:creationId xmlns:p14="http://schemas.microsoft.com/office/powerpoint/2010/main" val="3913881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4676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>
                <a:solidFill>
                  <a:srgbClr val="5968B0"/>
                </a:solidFill>
                <a:effectLst/>
              </a:rPr>
              <a:t>The Lower Rio Grande/Río Bravo Water Quality Initiative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4400" y="1600200"/>
            <a:ext cx="7162800" cy="1524000"/>
          </a:xfrm>
        </p:spPr>
        <p:txBody>
          <a:bodyPr/>
          <a:lstStyle/>
          <a:p>
            <a:pPr>
              <a:buClr>
                <a:srgbClr val="5968B0"/>
              </a:buClr>
            </a:pPr>
            <a:r>
              <a:rPr lang="en-US" u="sng" dirty="0">
                <a:solidFill>
                  <a:srgbClr val="5968B0"/>
                </a:solidFill>
              </a:rPr>
              <a:t>Binational</a:t>
            </a:r>
            <a:r>
              <a:rPr lang="en-US" dirty="0">
                <a:solidFill>
                  <a:srgbClr val="5968B0"/>
                </a:solidFill>
              </a:rPr>
              <a:t> effort to restore and protect water quality in the Lower Rio Grande/Río Bravo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14400" y="2590800"/>
            <a:ext cx="7239000" cy="1905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5968B0"/>
              </a:buClr>
            </a:pPr>
            <a:r>
              <a:rPr lang="en-US" dirty="0">
                <a:solidFill>
                  <a:srgbClr val="5968B0"/>
                </a:solidFill>
              </a:rPr>
              <a:t>Conducted under the auspices of the International Boundary and Water Commission (CILA/IBWC)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14400" y="3511169"/>
            <a:ext cx="7958138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5968B0"/>
              </a:buClr>
            </a:pPr>
            <a:r>
              <a:rPr lang="en-US" dirty="0">
                <a:solidFill>
                  <a:srgbClr val="5968B0"/>
                </a:solidFill>
              </a:rPr>
              <a:t>Six agencies involved:</a:t>
            </a:r>
          </a:p>
          <a:p>
            <a:pPr marL="45720" indent="0">
              <a:buClr>
                <a:srgbClr val="5968B0"/>
              </a:buClr>
              <a:buNone/>
            </a:pPr>
            <a:endParaRPr lang="en-US" dirty="0">
              <a:solidFill>
                <a:srgbClr val="5968B0"/>
              </a:solidFill>
            </a:endParaRPr>
          </a:p>
          <a:p>
            <a:pPr marL="45720" indent="0">
              <a:buClr>
                <a:srgbClr val="5968B0"/>
              </a:buClr>
              <a:buNone/>
              <a:tabLst>
                <a:tab pos="1203325" algn="l"/>
              </a:tabLst>
            </a:pPr>
            <a:r>
              <a:rPr lang="en-US" dirty="0">
                <a:solidFill>
                  <a:srgbClr val="5968B0"/>
                </a:solidFill>
              </a:rPr>
              <a:t>	</a:t>
            </a:r>
            <a:r>
              <a:rPr lang="en-US" u="sng" dirty="0">
                <a:solidFill>
                  <a:srgbClr val="5968B0"/>
                </a:solidFill>
              </a:rPr>
              <a:t>US</a:t>
            </a:r>
            <a:r>
              <a:rPr lang="en-US" dirty="0">
                <a:solidFill>
                  <a:srgbClr val="5968B0"/>
                </a:solidFill>
              </a:rPr>
              <a:t>				</a:t>
            </a:r>
            <a:r>
              <a:rPr lang="en-US" u="sng" dirty="0">
                <a:solidFill>
                  <a:srgbClr val="5968B0"/>
                </a:solidFill>
              </a:rPr>
              <a:t>Mexico</a:t>
            </a:r>
          </a:p>
          <a:p>
            <a:pPr marL="45720" indent="0">
              <a:buClr>
                <a:srgbClr val="5968B0"/>
              </a:buClr>
              <a:buNone/>
            </a:pPr>
            <a:r>
              <a:rPr lang="en-US" dirty="0">
                <a:solidFill>
                  <a:srgbClr val="5968B0"/>
                </a:solidFill>
              </a:rPr>
              <a:t>IBWC,   USEPA,   TCEQ	  CILA,  CONAGUA, SEDUMA (</a:t>
            </a:r>
            <a:r>
              <a:rPr lang="en-US" sz="1400" dirty="0">
                <a:solidFill>
                  <a:srgbClr val="5968B0"/>
                </a:solidFill>
              </a:rPr>
              <a:t>SEDUMA</a:t>
            </a:r>
            <a:r>
              <a:rPr lang="en-US" dirty="0">
                <a:solidFill>
                  <a:srgbClr val="5968B0"/>
                </a:solidFill>
              </a:rPr>
              <a:t>)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109662" y="5943600"/>
            <a:ext cx="7577138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Clr>
                <a:srgbClr val="5968B0"/>
              </a:buClr>
              <a:buNone/>
            </a:pPr>
            <a:endParaRPr lang="en-US" dirty="0">
              <a:solidFill>
                <a:srgbClr val="5968B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068" y="5283578"/>
            <a:ext cx="1021080" cy="10097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206406"/>
            <a:ext cx="1195464" cy="11754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360" y="5299794"/>
            <a:ext cx="1005840" cy="1066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440764"/>
            <a:ext cx="685800" cy="9258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531" y="5320705"/>
            <a:ext cx="1195464" cy="1175428"/>
          </a:xfrm>
          <a:prstGeom prst="rect">
            <a:avLst/>
          </a:prstGeom>
        </p:spPr>
      </p:pic>
      <p:pic>
        <p:nvPicPr>
          <p:cNvPr id="13" name="Picture 48" descr="Tceq">
            <a:extLst>
              <a:ext uri="{FF2B5EF4-FFF2-40B4-BE49-F238E27FC236}">
                <a16:creationId xmlns:a16="http://schemas.microsoft.com/office/drawing/2014/main" id="{B8BFF7EA-165C-40D7-A745-9B5EC3208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74634" y="5324856"/>
            <a:ext cx="656702" cy="10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694285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020" y="1353132"/>
            <a:ext cx="5207960" cy="41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9603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/>
          <a:stretch/>
        </p:blipFill>
        <p:spPr bwMode="auto">
          <a:xfrm>
            <a:off x="457200" y="297446"/>
            <a:ext cx="4038600" cy="339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9"/>
          <a:stretch/>
        </p:blipFill>
        <p:spPr bwMode="auto">
          <a:xfrm>
            <a:off x="5191125" y="297446"/>
            <a:ext cx="341947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14800" y="2905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78846"/>
            <a:ext cx="4038600" cy="2674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3840745"/>
            <a:ext cx="3448050" cy="2712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14662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/>
        </p:nvGrpSpPr>
        <p:grpSpPr>
          <a:xfrm>
            <a:off x="2668905" y="685800"/>
            <a:ext cx="3970020" cy="5382398"/>
            <a:chOff x="2286000" y="990600"/>
            <a:chExt cx="3970020" cy="5382398"/>
          </a:xfrm>
        </p:grpSpPr>
        <p:grpSp>
          <p:nvGrpSpPr>
            <p:cNvPr id="22" name="Group 21"/>
            <p:cNvGrpSpPr/>
            <p:nvPr/>
          </p:nvGrpSpPr>
          <p:grpSpPr>
            <a:xfrm>
              <a:off x="4198620" y="4907279"/>
              <a:ext cx="228600" cy="517830"/>
              <a:chOff x="3886200" y="5614084"/>
              <a:chExt cx="228600" cy="517830"/>
            </a:xfrm>
          </p:grpSpPr>
          <p:sp>
            <p:nvSpPr>
              <p:cNvPr id="4" name="Oval 3"/>
              <p:cNvSpPr/>
              <p:nvPr/>
            </p:nvSpPr>
            <p:spPr>
              <a:xfrm flipV="1">
                <a:off x="3937635" y="5614084"/>
                <a:ext cx="124036" cy="161876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F0"/>
                  </a:solidFill>
                </a:endParaRPr>
              </a:p>
            </p:txBody>
          </p:sp>
          <p:cxnSp>
            <p:nvCxnSpPr>
              <p:cNvPr id="6" name="Straight Connector 5"/>
              <p:cNvCxnSpPr/>
              <p:nvPr/>
            </p:nvCxnSpPr>
            <p:spPr>
              <a:xfrm>
                <a:off x="4000500" y="5768340"/>
                <a:ext cx="0" cy="2286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3886200" y="5875020"/>
                <a:ext cx="2286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H="1">
                <a:off x="3944874" y="6017414"/>
                <a:ext cx="57150" cy="1145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4000500" y="6008270"/>
                <a:ext cx="76200" cy="1145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Oval 22"/>
            <p:cNvSpPr/>
            <p:nvPr/>
          </p:nvSpPr>
          <p:spPr>
            <a:xfrm>
              <a:off x="2286000" y="2552700"/>
              <a:ext cx="1531620" cy="12954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Change Existing WWTF Effluent Limits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H="1" flipV="1">
              <a:off x="3276600" y="3872815"/>
              <a:ext cx="922020" cy="1003986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3208020" y="990600"/>
              <a:ext cx="2282190" cy="12192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Modify Input File for Calibrated LRGWQI 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LA-QUAL Model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4724400" y="2514600"/>
              <a:ext cx="1531620" cy="12954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Specify Location and Effluent Limits of New WWTF</a:t>
              </a: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V="1">
              <a:off x="4427220" y="3810001"/>
              <a:ext cx="830580" cy="1066799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23" idx="0"/>
            </p:cNvCxnSpPr>
            <p:nvPr/>
          </p:nvCxnSpPr>
          <p:spPr>
            <a:xfrm flipV="1">
              <a:off x="3051810" y="2135454"/>
              <a:ext cx="685800" cy="417246"/>
            </a:xfrm>
            <a:prstGeom prst="straightConnector1">
              <a:avLst/>
            </a:prstGeom>
            <a:ln w="25400">
              <a:solidFill>
                <a:schemeClr val="accent5">
                  <a:lumMod val="40000"/>
                  <a:lumOff val="6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>
              <a:stCxn id="31" idx="0"/>
            </p:cNvCxnSpPr>
            <p:nvPr/>
          </p:nvCxnSpPr>
          <p:spPr>
            <a:xfrm flipH="1" flipV="1">
              <a:off x="4953000" y="2135454"/>
              <a:ext cx="537210" cy="379146"/>
            </a:xfrm>
            <a:prstGeom prst="straightConnector1">
              <a:avLst/>
            </a:prstGeom>
            <a:ln w="25400">
              <a:solidFill>
                <a:schemeClr val="accent5">
                  <a:lumMod val="40000"/>
                  <a:lumOff val="6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3886200" y="5486400"/>
              <a:ext cx="9300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User Inputs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286125" y="6003666"/>
              <a:ext cx="20120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Use Case Diagram</a:t>
              </a: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3186124" y="6018013"/>
            <a:ext cx="2965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Point Source Loading Module</a:t>
            </a:r>
          </a:p>
        </p:txBody>
      </p:sp>
    </p:spTree>
    <p:extLst>
      <p:ext uri="{BB962C8B-B14F-4D97-AF65-F5344CB8AC3E}">
        <p14:creationId xmlns:p14="http://schemas.microsoft.com/office/powerpoint/2010/main" val="22974420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1"/>
            <a:ext cx="4114800" cy="297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8" b="15333"/>
          <a:stretch/>
        </p:blipFill>
        <p:spPr bwMode="auto">
          <a:xfrm>
            <a:off x="4495800" y="548639"/>
            <a:ext cx="4190371" cy="2960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1"/>
          <a:stretch/>
        </p:blipFill>
        <p:spPr>
          <a:xfrm>
            <a:off x="242344" y="3699744"/>
            <a:ext cx="4101055" cy="26248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3" r="2497" b="-1"/>
          <a:stretch/>
        </p:blipFill>
        <p:spPr>
          <a:xfrm>
            <a:off x="4495800" y="3714984"/>
            <a:ext cx="4190371" cy="262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4903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20A63FA-2F2B-46AC-844D-250859CDE743}"/>
              </a:ext>
            </a:extLst>
          </p:cNvPr>
          <p:cNvGrpSpPr/>
          <p:nvPr/>
        </p:nvGrpSpPr>
        <p:grpSpPr>
          <a:xfrm>
            <a:off x="4669536" y="5212079"/>
            <a:ext cx="228600" cy="517830"/>
            <a:chOff x="3886200" y="5614084"/>
            <a:chExt cx="228600" cy="51783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B10D068-8483-4983-8793-9BBD7E6E25A6}"/>
                </a:ext>
              </a:extLst>
            </p:cNvPr>
            <p:cNvSpPr/>
            <p:nvPr/>
          </p:nvSpPr>
          <p:spPr>
            <a:xfrm flipV="1">
              <a:off x="3937635" y="5614084"/>
              <a:ext cx="124036" cy="161876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F0"/>
                </a:solidFill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A78B879-EF86-4BF5-86CC-EF5EF755269B}"/>
                </a:ext>
              </a:extLst>
            </p:cNvPr>
            <p:cNvCxnSpPr/>
            <p:nvPr/>
          </p:nvCxnSpPr>
          <p:spPr>
            <a:xfrm>
              <a:off x="4000500" y="5768340"/>
              <a:ext cx="0" cy="228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AE58C5-6B99-436B-8D81-36F0CA7C3241}"/>
                </a:ext>
              </a:extLst>
            </p:cNvPr>
            <p:cNvCxnSpPr/>
            <p:nvPr/>
          </p:nvCxnSpPr>
          <p:spPr>
            <a:xfrm>
              <a:off x="3886200" y="5875020"/>
              <a:ext cx="2286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1ED6C45-B3CF-40BC-BDDE-39AFC2C77DFD}"/>
                </a:ext>
              </a:extLst>
            </p:cNvPr>
            <p:cNvCxnSpPr/>
            <p:nvPr/>
          </p:nvCxnSpPr>
          <p:spPr>
            <a:xfrm flipH="1">
              <a:off x="3944874" y="6017414"/>
              <a:ext cx="57150" cy="1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A18A973-8BEF-4AEC-B804-BC2F5A776CD9}"/>
                </a:ext>
              </a:extLst>
            </p:cNvPr>
            <p:cNvCxnSpPr/>
            <p:nvPr/>
          </p:nvCxnSpPr>
          <p:spPr>
            <a:xfrm>
              <a:off x="4000500" y="6008270"/>
              <a:ext cx="76200" cy="1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B3AB7C7C-00D1-423E-8036-B0FF387155C9}"/>
              </a:ext>
            </a:extLst>
          </p:cNvPr>
          <p:cNvSpPr/>
          <p:nvPr/>
        </p:nvSpPr>
        <p:spPr>
          <a:xfrm>
            <a:off x="685800" y="3574973"/>
            <a:ext cx="1531620" cy="1295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Population Served by Public Sewer System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8DB1716-BA43-4049-AC95-CB93AB77DAD1}"/>
              </a:ext>
            </a:extLst>
          </p:cNvPr>
          <p:cNvCxnSpPr>
            <a:cxnSpLocks/>
            <a:endCxn id="9" idx="4"/>
          </p:cNvCxnSpPr>
          <p:nvPr/>
        </p:nvCxnSpPr>
        <p:spPr>
          <a:xfrm flipH="1" flipV="1">
            <a:off x="3109467" y="4870373"/>
            <a:ext cx="1435989" cy="50358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0369A944-5B33-40FF-B5FB-8B3D74B226A7}"/>
              </a:ext>
            </a:extLst>
          </p:cNvPr>
          <p:cNvSpPr/>
          <p:nvPr/>
        </p:nvSpPr>
        <p:spPr>
          <a:xfrm>
            <a:off x="2343657" y="3574973"/>
            <a:ext cx="1531620" cy="1295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Population Served by Onsite Sewer System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5E50A0D-07AA-441D-8881-3177317D50C9}"/>
              </a:ext>
            </a:extLst>
          </p:cNvPr>
          <p:cNvCxnSpPr>
            <a:cxnSpLocks/>
            <a:endCxn id="20" idx="4"/>
          </p:cNvCxnSpPr>
          <p:nvPr/>
        </p:nvCxnSpPr>
        <p:spPr>
          <a:xfrm flipV="1">
            <a:off x="4779900" y="4890623"/>
            <a:ext cx="0" cy="255351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DF05A4A-33E9-4D5C-8A89-A9FC594540F4}"/>
              </a:ext>
            </a:extLst>
          </p:cNvPr>
          <p:cNvCxnSpPr>
            <a:cxnSpLocks/>
            <a:stCxn id="6" idx="0"/>
            <a:endCxn id="30" idx="2"/>
          </p:cNvCxnSpPr>
          <p:nvPr/>
        </p:nvCxnSpPr>
        <p:spPr>
          <a:xfrm flipV="1">
            <a:off x="1451610" y="2802714"/>
            <a:ext cx="605790" cy="772259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DF4E738-1606-41A6-B250-BBFDDE7C5DF2}"/>
              </a:ext>
            </a:extLst>
          </p:cNvPr>
          <p:cNvCxnSpPr>
            <a:cxnSpLocks/>
            <a:stCxn id="9" idx="0"/>
            <a:endCxn id="30" idx="4"/>
          </p:cNvCxnSpPr>
          <p:nvPr/>
        </p:nvCxnSpPr>
        <p:spPr>
          <a:xfrm flipH="1" flipV="1">
            <a:off x="2823210" y="3148827"/>
            <a:ext cx="286257" cy="426146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4114253-0372-4674-8A93-E9B49FEB367E}"/>
              </a:ext>
            </a:extLst>
          </p:cNvPr>
          <p:cNvSpPr txBox="1"/>
          <p:nvPr/>
        </p:nvSpPr>
        <p:spPr>
          <a:xfrm>
            <a:off x="4269105" y="5791200"/>
            <a:ext cx="9300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User Inputs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74768F-FEB6-4D2C-B269-7A22A43227B5}"/>
              </a:ext>
            </a:extLst>
          </p:cNvPr>
          <p:cNvSpPr txBox="1"/>
          <p:nvPr/>
        </p:nvSpPr>
        <p:spPr>
          <a:xfrm>
            <a:off x="3824564" y="6019800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Case Diagram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545504E-521B-497D-9EAC-3F81F3A28E38}"/>
              </a:ext>
            </a:extLst>
          </p:cNvPr>
          <p:cNvSpPr/>
          <p:nvPr/>
        </p:nvSpPr>
        <p:spPr>
          <a:xfrm>
            <a:off x="4014090" y="3595223"/>
            <a:ext cx="1531620" cy="1295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Population with No Sanitation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7E6FC12-B3B1-4277-882D-50C6EB353E71}"/>
              </a:ext>
            </a:extLst>
          </p:cNvPr>
          <p:cNvSpPr/>
          <p:nvPr/>
        </p:nvSpPr>
        <p:spPr>
          <a:xfrm>
            <a:off x="5744973" y="3934910"/>
            <a:ext cx="1531620" cy="69222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Livestock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AF0134B-492A-46B1-9592-1F378A3F30EC}"/>
              </a:ext>
            </a:extLst>
          </p:cNvPr>
          <p:cNvSpPr/>
          <p:nvPr/>
        </p:nvSpPr>
        <p:spPr>
          <a:xfrm>
            <a:off x="7543800" y="3896810"/>
            <a:ext cx="1531620" cy="69222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Wildlife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669B581-B16B-4E3D-9846-5C0266D79988}"/>
              </a:ext>
            </a:extLst>
          </p:cNvPr>
          <p:cNvCxnSpPr>
            <a:cxnSpLocks/>
            <a:endCxn id="6" idx="4"/>
          </p:cNvCxnSpPr>
          <p:nvPr/>
        </p:nvCxnSpPr>
        <p:spPr>
          <a:xfrm flipH="1" flipV="1">
            <a:off x="1451610" y="4870373"/>
            <a:ext cx="3103627" cy="70730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61C77E6E-EEBC-4ECC-9C28-4BDE95AB250A}"/>
              </a:ext>
            </a:extLst>
          </p:cNvPr>
          <p:cNvSpPr/>
          <p:nvPr/>
        </p:nvSpPr>
        <p:spPr>
          <a:xfrm>
            <a:off x="2057400" y="2456601"/>
            <a:ext cx="1531620" cy="69222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Human Waste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DBBBC66-8EED-4AEC-AD8E-4D0C81E25FF0}"/>
              </a:ext>
            </a:extLst>
          </p:cNvPr>
          <p:cNvSpPr/>
          <p:nvPr/>
        </p:nvSpPr>
        <p:spPr>
          <a:xfrm>
            <a:off x="5953890" y="2508402"/>
            <a:ext cx="1531620" cy="69222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Animal Waste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4EC8BC8-6A89-40AE-9E14-A240C2734722}"/>
              </a:ext>
            </a:extLst>
          </p:cNvPr>
          <p:cNvCxnSpPr>
            <a:cxnSpLocks/>
            <a:stCxn id="20" idx="0"/>
            <a:endCxn id="30" idx="6"/>
          </p:cNvCxnSpPr>
          <p:nvPr/>
        </p:nvCxnSpPr>
        <p:spPr>
          <a:xfrm flipH="1" flipV="1">
            <a:off x="3589020" y="2802714"/>
            <a:ext cx="1190880" cy="792509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98C2BA9-2A04-42F2-9027-B21A2DA04CC4}"/>
              </a:ext>
            </a:extLst>
          </p:cNvPr>
          <p:cNvCxnSpPr>
            <a:cxnSpLocks/>
            <a:endCxn id="21" idx="4"/>
          </p:cNvCxnSpPr>
          <p:nvPr/>
        </p:nvCxnSpPr>
        <p:spPr>
          <a:xfrm flipV="1">
            <a:off x="5059299" y="4627136"/>
            <a:ext cx="1451484" cy="746819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52E0834-3EB1-4A8D-B1AB-4C97E563D1BC}"/>
              </a:ext>
            </a:extLst>
          </p:cNvPr>
          <p:cNvCxnSpPr>
            <a:cxnSpLocks/>
            <a:endCxn id="22" idx="4"/>
          </p:cNvCxnSpPr>
          <p:nvPr/>
        </p:nvCxnSpPr>
        <p:spPr>
          <a:xfrm flipV="1">
            <a:off x="5074328" y="4589036"/>
            <a:ext cx="3235282" cy="945869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F8C8EE6D-8CC3-432E-8DE0-48BA303E2A42}"/>
              </a:ext>
            </a:extLst>
          </p:cNvPr>
          <p:cNvSpPr/>
          <p:nvPr/>
        </p:nvSpPr>
        <p:spPr>
          <a:xfrm>
            <a:off x="1219200" y="1309223"/>
            <a:ext cx="7315200" cy="19832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2494F95-FD99-4F30-9FD4-4A6E561A0C6A}"/>
              </a:ext>
            </a:extLst>
          </p:cNvPr>
          <p:cNvCxnSpPr>
            <a:cxnSpLocks/>
            <a:stCxn id="21" idx="0"/>
          </p:cNvCxnSpPr>
          <p:nvPr/>
        </p:nvCxnSpPr>
        <p:spPr>
          <a:xfrm flipV="1">
            <a:off x="6510783" y="3143384"/>
            <a:ext cx="132060" cy="791526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7F713BAD-092A-4AA3-B0FA-5372A44B8266}"/>
              </a:ext>
            </a:extLst>
          </p:cNvPr>
          <p:cNvCxnSpPr>
            <a:cxnSpLocks/>
            <a:stCxn id="22" idx="0"/>
            <a:endCxn id="32" idx="5"/>
          </p:cNvCxnSpPr>
          <p:nvPr/>
        </p:nvCxnSpPr>
        <p:spPr>
          <a:xfrm flipH="1" flipV="1">
            <a:off x="7261209" y="3099254"/>
            <a:ext cx="1048401" cy="797556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>
            <a:extLst>
              <a:ext uri="{FF2B5EF4-FFF2-40B4-BE49-F238E27FC236}">
                <a16:creationId xmlns:a16="http://schemas.microsoft.com/office/drawing/2014/main" id="{F4F6B278-40F8-480C-B253-61A52CFD0D8B}"/>
              </a:ext>
            </a:extLst>
          </p:cNvPr>
          <p:cNvSpPr/>
          <p:nvPr/>
        </p:nvSpPr>
        <p:spPr>
          <a:xfrm>
            <a:off x="3569463" y="1662327"/>
            <a:ext cx="2424051" cy="132329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NPS Pollutant Loading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(BOD, NH3-N, Fecal Coliform, etc.)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785A696-7C72-4468-8A6D-6E8135C1E5EF}"/>
              </a:ext>
            </a:extLst>
          </p:cNvPr>
          <p:cNvSpPr txBox="1"/>
          <p:nvPr/>
        </p:nvSpPr>
        <p:spPr>
          <a:xfrm>
            <a:off x="3581400" y="1300514"/>
            <a:ext cx="2592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Load Estimation Engine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4EF8B058-35EA-4970-95D2-6F23A35CAF3A}"/>
              </a:ext>
            </a:extLst>
          </p:cNvPr>
          <p:cNvCxnSpPr>
            <a:cxnSpLocks/>
            <a:endCxn id="60" idx="2"/>
          </p:cNvCxnSpPr>
          <p:nvPr/>
        </p:nvCxnSpPr>
        <p:spPr>
          <a:xfrm flipV="1">
            <a:off x="2868930" y="2323975"/>
            <a:ext cx="700533" cy="132626"/>
          </a:xfrm>
          <a:prstGeom prst="straightConnector1">
            <a:avLst/>
          </a:prstGeom>
          <a:ln w="2540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2A3ECB5B-F90A-4DD8-B785-5071D2E47B81}"/>
              </a:ext>
            </a:extLst>
          </p:cNvPr>
          <p:cNvCxnSpPr>
            <a:cxnSpLocks/>
            <a:stCxn id="32" idx="0"/>
            <a:endCxn id="60" idx="6"/>
          </p:cNvCxnSpPr>
          <p:nvPr/>
        </p:nvCxnSpPr>
        <p:spPr>
          <a:xfrm flipH="1" flipV="1">
            <a:off x="5993514" y="2323975"/>
            <a:ext cx="726186" cy="184427"/>
          </a:xfrm>
          <a:prstGeom prst="straightConnector1">
            <a:avLst/>
          </a:prstGeom>
          <a:ln w="2540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93">
            <a:extLst>
              <a:ext uri="{FF2B5EF4-FFF2-40B4-BE49-F238E27FC236}">
                <a16:creationId xmlns:a16="http://schemas.microsoft.com/office/drawing/2014/main" id="{648E8FF4-CCC6-4A30-AE63-E5F91C8FCD91}"/>
              </a:ext>
            </a:extLst>
          </p:cNvPr>
          <p:cNvSpPr/>
          <p:nvPr/>
        </p:nvSpPr>
        <p:spPr>
          <a:xfrm>
            <a:off x="3913600" y="233173"/>
            <a:ext cx="1748942" cy="100135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Modify Input File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LA-QUAL Model</a:t>
            </a:r>
          </a:p>
        </p:txBody>
      </p: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94E6E69F-8AFE-4150-BF10-70138972B9CC}"/>
              </a:ext>
            </a:extLst>
          </p:cNvPr>
          <p:cNvCxnSpPr>
            <a:cxnSpLocks/>
            <a:endCxn id="94" idx="4"/>
          </p:cNvCxnSpPr>
          <p:nvPr/>
        </p:nvCxnSpPr>
        <p:spPr>
          <a:xfrm flipV="1">
            <a:off x="4788071" y="1234530"/>
            <a:ext cx="0" cy="427797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0068D231-6049-46D2-AFDE-7B2211D292EE}"/>
              </a:ext>
            </a:extLst>
          </p:cNvPr>
          <p:cNvSpPr txBox="1"/>
          <p:nvPr/>
        </p:nvSpPr>
        <p:spPr>
          <a:xfrm>
            <a:off x="3094600" y="6283859"/>
            <a:ext cx="3324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Nonpoint Source Loading Module</a:t>
            </a:r>
          </a:p>
        </p:txBody>
      </p:sp>
    </p:spTree>
    <p:extLst>
      <p:ext uri="{BB962C8B-B14F-4D97-AF65-F5344CB8AC3E}">
        <p14:creationId xmlns:p14="http://schemas.microsoft.com/office/powerpoint/2010/main" val="82623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33236" y="381000"/>
            <a:ext cx="69723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968B0"/>
                </a:solidFill>
              </a:rPr>
              <a:t>Next Steps in the LRGWQI</a:t>
            </a:r>
          </a:p>
        </p:txBody>
      </p:sp>
      <p:sp>
        <p:nvSpPr>
          <p:cNvPr id="5" name="Rectangle 4"/>
          <p:cNvSpPr/>
          <p:nvPr/>
        </p:nvSpPr>
        <p:spPr>
          <a:xfrm>
            <a:off x="599575" y="990600"/>
            <a:ext cx="8239621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endParaRPr lang="en-US" sz="800" dirty="0">
              <a:solidFill>
                <a:srgbClr val="5968B0"/>
              </a:solidFill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968B0"/>
                </a:solidFill>
              </a:rPr>
              <a:t>Finalization of LRGWQI DSS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968B0"/>
                </a:solidFill>
              </a:rPr>
              <a:t>Scenario Simulations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968B0"/>
                </a:solidFill>
              </a:rPr>
              <a:t>Development of Binational Recommendations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968B0"/>
                </a:solidFill>
              </a:rPr>
              <a:t>Approval and Adoption of Recommendations by LRGWQI Core Group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968B0"/>
                </a:solidFill>
              </a:rPr>
              <a:t>Completion of Binational WBP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968B0"/>
                </a:solidFill>
              </a:rPr>
              <a:t>Binational Agreement (Joint Engineering Report, Exchange of Letters or Treaty Minute)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968B0"/>
                </a:solidFill>
              </a:rPr>
              <a:t>Implementation – Stakeholder outreach, Financing, etc.</a:t>
            </a:r>
          </a:p>
        </p:txBody>
      </p:sp>
    </p:spTree>
    <p:extLst>
      <p:ext uri="{BB962C8B-B14F-4D97-AF65-F5344CB8AC3E}">
        <p14:creationId xmlns:p14="http://schemas.microsoft.com/office/powerpoint/2010/main" val="759074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4572000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5968B0"/>
                </a:solidFill>
              </a:rPr>
              <a:t>http://www.tceq.texas.gov/waterquality/tmdl</a:t>
            </a:r>
          </a:p>
        </p:txBody>
      </p:sp>
      <p:sp>
        <p:nvSpPr>
          <p:cNvPr id="6" name="Rectangle 5"/>
          <p:cNvSpPr/>
          <p:nvPr/>
        </p:nvSpPr>
        <p:spPr>
          <a:xfrm>
            <a:off x="1962150" y="1447800"/>
            <a:ext cx="52959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5968B0"/>
                </a:solidFill>
              </a:rPr>
              <a:t>Roger Miranda</a:t>
            </a:r>
          </a:p>
        </p:txBody>
      </p:sp>
      <p:pic>
        <p:nvPicPr>
          <p:cNvPr id="7" name="Picture 6" descr="TCEQ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5410200"/>
            <a:ext cx="534591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969377" y="2709386"/>
            <a:ext cx="5281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5968B0"/>
                </a:solidFill>
              </a:rPr>
              <a:t>roger.miranda@tceq.texas.gov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70631" y="3754993"/>
            <a:ext cx="2678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5968B0"/>
                </a:solidFill>
              </a:rPr>
              <a:t>(512)239-6278</a:t>
            </a:r>
          </a:p>
        </p:txBody>
      </p:sp>
    </p:spTree>
    <p:extLst>
      <p:ext uri="{BB962C8B-B14F-4D97-AF65-F5344CB8AC3E}">
        <p14:creationId xmlns:p14="http://schemas.microsoft.com/office/powerpoint/2010/main" val="19406785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BE5E14-E773-4DE7-8221-530C5FB04FCF}"/>
              </a:ext>
            </a:extLst>
          </p:cNvPr>
          <p:cNvSpPr/>
          <p:nvPr/>
        </p:nvSpPr>
        <p:spPr>
          <a:xfrm>
            <a:off x="762000" y="1447800"/>
            <a:ext cx="8001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5968B0"/>
                </a:solidFill>
              </a:rPr>
              <a:t>The Following are “Reserve Slides.” They will be presented only of there is a need to illustrate an answer to a question from the audience.</a:t>
            </a:r>
          </a:p>
        </p:txBody>
      </p:sp>
    </p:spTree>
    <p:extLst>
      <p:ext uri="{BB962C8B-B14F-4D97-AF65-F5344CB8AC3E}">
        <p14:creationId xmlns:p14="http://schemas.microsoft.com/office/powerpoint/2010/main" val="30211643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76201" y="152401"/>
            <a:ext cx="5410200" cy="3200400"/>
            <a:chOff x="76201" y="152401"/>
            <a:chExt cx="5410200" cy="3200400"/>
          </a:xfrm>
        </p:grpSpPr>
        <p:grpSp>
          <p:nvGrpSpPr>
            <p:cNvPr id="8" name="Group 7"/>
            <p:cNvGrpSpPr/>
            <p:nvPr/>
          </p:nvGrpSpPr>
          <p:grpSpPr>
            <a:xfrm>
              <a:off x="76201" y="152401"/>
              <a:ext cx="5410200" cy="3200400"/>
              <a:chOff x="1600198" y="3278088"/>
              <a:chExt cx="5724525" cy="3438525"/>
            </a:xfrm>
          </p:grpSpPr>
          <p:pic>
            <p:nvPicPr>
              <p:cNvPr id="7" name="Picture 6"/>
              <p:cNvPicPr/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00198" y="3278088"/>
                <a:ext cx="5724525" cy="3438525"/>
              </a:xfrm>
              <a:prstGeom prst="rect">
                <a:avLst/>
              </a:prstGeom>
              <a:noFill/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3846192" y="3788539"/>
                <a:ext cx="1382894" cy="2976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Hidalgo-Reynosa</a:t>
                </a: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2133601" y="182487"/>
              <a:ext cx="12954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   E. coli</a:t>
              </a:r>
            </a:p>
          </p:txBody>
        </p:sp>
        <p:cxnSp>
          <p:nvCxnSpPr>
            <p:cNvPr id="12" name="Straight Arrow Connector 11"/>
            <p:cNvCxnSpPr>
              <a:stCxn id="5" idx="2"/>
            </p:cNvCxnSpPr>
            <p:nvPr/>
          </p:nvCxnSpPr>
          <p:spPr>
            <a:xfrm>
              <a:off x="2852352" y="904501"/>
              <a:ext cx="1" cy="8609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3276600" y="3581400"/>
            <a:ext cx="5502233" cy="3114675"/>
            <a:chOff x="3276600" y="3581400"/>
            <a:chExt cx="5502233" cy="3114675"/>
          </a:xfrm>
        </p:grpSpPr>
        <p:pic>
          <p:nvPicPr>
            <p:cNvPr id="9" name="Picture 8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3581400"/>
              <a:ext cx="5486400" cy="3114675"/>
            </a:xfrm>
            <a:prstGeom prst="rect">
              <a:avLst/>
            </a:prstGeom>
            <a:noFill/>
          </p:spPr>
        </p:pic>
        <p:sp>
          <p:nvSpPr>
            <p:cNvPr id="16" name="TextBox 15"/>
            <p:cNvSpPr txBox="1"/>
            <p:nvPr/>
          </p:nvSpPr>
          <p:spPr>
            <a:xfrm>
              <a:off x="5181600" y="3962400"/>
              <a:ext cx="13069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Hidalgo-Reynosa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5867400" y="4196349"/>
              <a:ext cx="1" cy="8609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7010400" y="3962400"/>
              <a:ext cx="17684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Brownsville-Matamoros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7898028" y="4200465"/>
              <a:ext cx="1" cy="8609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5219699" y="3606114"/>
              <a:ext cx="177486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 </a:t>
              </a:r>
              <a:r>
                <a:rPr lang="en-US" dirty="0"/>
                <a:t>Fecal Coliform</a:t>
              </a:r>
              <a:endParaRPr lang="en-US" i="1" dirty="0"/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975A1982-FBDF-47FE-BD40-EC5F63123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715000"/>
            <a:ext cx="798513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6FC167-823A-41EF-AEAF-BFA937A8CA58}"/>
              </a:ext>
            </a:extLst>
          </p:cNvPr>
          <p:cNvSpPr txBox="1"/>
          <p:nvPr/>
        </p:nvSpPr>
        <p:spPr>
          <a:xfrm>
            <a:off x="6019800" y="4572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968B0"/>
                </a:solidFill>
              </a:rPr>
              <a:t>US Synoptic Survey</a:t>
            </a:r>
          </a:p>
        </p:txBody>
      </p:sp>
    </p:spTree>
    <p:extLst>
      <p:ext uri="{BB962C8B-B14F-4D97-AF65-F5344CB8AC3E}">
        <p14:creationId xmlns:p14="http://schemas.microsoft.com/office/powerpoint/2010/main" val="376772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28600" y="152400"/>
            <a:ext cx="5334000" cy="3276600"/>
            <a:chOff x="228600" y="152400"/>
            <a:chExt cx="5334000" cy="3276600"/>
          </a:xfrm>
        </p:grpSpPr>
        <p:pic>
          <p:nvPicPr>
            <p:cNvPr id="4" name="Picture 3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52400"/>
              <a:ext cx="5334000" cy="3276600"/>
            </a:xfrm>
            <a:prstGeom prst="rect">
              <a:avLst/>
            </a:prstGeom>
            <a:noFill/>
          </p:spPr>
        </p:pic>
        <p:sp>
          <p:nvSpPr>
            <p:cNvPr id="6" name="TextBox 5"/>
            <p:cNvSpPr txBox="1"/>
            <p:nvPr/>
          </p:nvSpPr>
          <p:spPr>
            <a:xfrm>
              <a:off x="2003222" y="1088824"/>
              <a:ext cx="13069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Hidalgo-Reynosa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247900" y="251280"/>
              <a:ext cx="15621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Ammonia-N</a:t>
              </a:r>
            </a:p>
          </p:txBody>
        </p:sp>
        <p:cxnSp>
          <p:nvCxnSpPr>
            <p:cNvPr id="8" name="Straight Arrow Connector 7"/>
            <p:cNvCxnSpPr>
              <a:stCxn id="6" idx="2"/>
            </p:cNvCxnSpPr>
            <p:nvPr/>
          </p:nvCxnSpPr>
          <p:spPr>
            <a:xfrm>
              <a:off x="2656703" y="1365823"/>
              <a:ext cx="1" cy="8609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3581400" y="3581400"/>
            <a:ext cx="5334000" cy="3124200"/>
            <a:chOff x="3581400" y="3581400"/>
            <a:chExt cx="5334000" cy="3124200"/>
          </a:xfrm>
        </p:grpSpPr>
        <p:pic>
          <p:nvPicPr>
            <p:cNvPr id="5" name="Picture 4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3581400"/>
              <a:ext cx="5334000" cy="3124200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5410200" y="4800600"/>
              <a:ext cx="13069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Hidalgo-Reynosa</a:t>
              </a:r>
            </a:p>
          </p:txBody>
        </p:sp>
        <p:cxnSp>
          <p:nvCxnSpPr>
            <p:cNvPr id="10" name="Straight Arrow Connector 9"/>
            <p:cNvCxnSpPr>
              <a:stCxn id="9" idx="2"/>
            </p:cNvCxnSpPr>
            <p:nvPr/>
          </p:nvCxnSpPr>
          <p:spPr>
            <a:xfrm>
              <a:off x="6063681" y="5077599"/>
              <a:ext cx="1" cy="8609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5010150" y="3657600"/>
              <a:ext cx="253365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Total Dissolved Solids</a:t>
              </a:r>
            </a:p>
          </p:txBody>
        </p:sp>
      </p:grpSp>
      <p:pic>
        <p:nvPicPr>
          <p:cNvPr id="14" name="Picture 2">
            <a:extLst>
              <a:ext uri="{FF2B5EF4-FFF2-40B4-BE49-F238E27FC236}">
                <a16:creationId xmlns:a16="http://schemas.microsoft.com/office/drawing/2014/main" id="{17D196F0-4844-484C-9DF5-025A3FCBC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638800"/>
            <a:ext cx="798513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6CCB3AC-5167-45C5-B5E3-25F7135E181E}"/>
              </a:ext>
            </a:extLst>
          </p:cNvPr>
          <p:cNvSpPr txBox="1"/>
          <p:nvPr/>
        </p:nvSpPr>
        <p:spPr>
          <a:xfrm>
            <a:off x="6019800" y="4572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968B0"/>
                </a:solidFill>
              </a:rPr>
              <a:t>US Synoptic Survey</a:t>
            </a:r>
          </a:p>
        </p:txBody>
      </p:sp>
    </p:spTree>
    <p:extLst>
      <p:ext uri="{BB962C8B-B14F-4D97-AF65-F5344CB8AC3E}">
        <p14:creationId xmlns:p14="http://schemas.microsoft.com/office/powerpoint/2010/main" val="1848732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94F3FBA-3F75-4BB5-B87E-43E236B6E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600200"/>
            <a:ext cx="5398873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47772B6-E8E1-4B6F-94FF-F4730CF50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28600"/>
            <a:ext cx="7467600" cy="685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>
                <a:solidFill>
                  <a:srgbClr val="5968B0"/>
                </a:solidFill>
                <a:effectLst/>
              </a:rPr>
              <a:t>Terms of Reference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64D16B-3B5A-4F02-BD69-843E80B4E74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990600"/>
            <a:ext cx="2819400" cy="57150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buClr>
                <a:srgbClr val="5968B0"/>
              </a:buClr>
            </a:pPr>
            <a:r>
              <a:rPr lang="en-US" dirty="0">
                <a:solidFill>
                  <a:srgbClr val="5968B0"/>
                </a:solidFill>
              </a:rPr>
              <a:t>Exchange of Letters Signed September, 2013</a:t>
            </a:r>
          </a:p>
          <a:p>
            <a:pPr>
              <a:buClr>
                <a:srgbClr val="5968B0"/>
              </a:buClr>
            </a:pPr>
            <a:endParaRPr lang="en-US" sz="1000" dirty="0">
              <a:solidFill>
                <a:srgbClr val="5968B0"/>
              </a:solidFill>
            </a:endParaRPr>
          </a:p>
          <a:p>
            <a:pPr>
              <a:lnSpc>
                <a:spcPct val="120000"/>
              </a:lnSpc>
              <a:buClr>
                <a:srgbClr val="5968B0"/>
              </a:buClr>
            </a:pPr>
            <a:r>
              <a:rPr lang="en-US" dirty="0">
                <a:solidFill>
                  <a:srgbClr val="5968B0"/>
                </a:solidFill>
              </a:rPr>
              <a:t>Developed Common Terms of Reference (TOR) for the Project</a:t>
            </a:r>
          </a:p>
          <a:p>
            <a:pPr>
              <a:lnSpc>
                <a:spcPct val="120000"/>
              </a:lnSpc>
              <a:buClr>
                <a:srgbClr val="5968B0"/>
              </a:buClr>
            </a:pPr>
            <a:endParaRPr lang="en-US" sz="1000" dirty="0">
              <a:solidFill>
                <a:srgbClr val="5968B0"/>
              </a:solidFill>
            </a:endParaRPr>
          </a:p>
          <a:p>
            <a:pPr>
              <a:lnSpc>
                <a:spcPct val="120000"/>
              </a:lnSpc>
              <a:buClr>
                <a:srgbClr val="5968B0"/>
              </a:buClr>
            </a:pPr>
            <a:r>
              <a:rPr lang="en-US" dirty="0">
                <a:solidFill>
                  <a:srgbClr val="5968B0"/>
                </a:solidFill>
              </a:rPr>
              <a:t>The TOR established the study area, goals and objectives of the project and the structure of the binational working groups </a:t>
            </a:r>
          </a:p>
          <a:p>
            <a:pPr>
              <a:buClr>
                <a:srgbClr val="5968B0"/>
              </a:buClr>
            </a:pPr>
            <a:endParaRPr lang="en-US" sz="1000" dirty="0">
              <a:solidFill>
                <a:srgbClr val="5968B0"/>
              </a:solidFill>
            </a:endParaRPr>
          </a:p>
          <a:p>
            <a:pPr>
              <a:lnSpc>
                <a:spcPct val="110000"/>
              </a:lnSpc>
              <a:buClr>
                <a:srgbClr val="5968B0"/>
              </a:buClr>
            </a:pPr>
            <a:r>
              <a:rPr lang="en-US" dirty="0">
                <a:solidFill>
                  <a:srgbClr val="5968B0"/>
                </a:solidFill>
              </a:rPr>
              <a:t>Established a </a:t>
            </a:r>
            <a:r>
              <a:rPr lang="en-US" u="sng" dirty="0">
                <a:solidFill>
                  <a:srgbClr val="5968B0"/>
                </a:solidFill>
              </a:rPr>
              <a:t>Core Group</a:t>
            </a:r>
            <a:r>
              <a:rPr lang="en-US" dirty="0">
                <a:solidFill>
                  <a:srgbClr val="5968B0"/>
                </a:solidFill>
              </a:rPr>
              <a:t> of agency representatives and a </a:t>
            </a:r>
            <a:r>
              <a:rPr lang="en-US" u="sng" dirty="0">
                <a:solidFill>
                  <a:srgbClr val="5968B0"/>
                </a:solidFill>
              </a:rPr>
              <a:t>Binational Technical Work Group </a:t>
            </a:r>
            <a:r>
              <a:rPr lang="en-US" dirty="0">
                <a:solidFill>
                  <a:srgbClr val="5968B0"/>
                </a:solidFill>
              </a:rPr>
              <a:t>to advise the Core Group</a:t>
            </a:r>
          </a:p>
        </p:txBody>
      </p:sp>
    </p:spTree>
    <p:extLst>
      <p:ext uri="{BB962C8B-B14F-4D97-AF65-F5344CB8AC3E}">
        <p14:creationId xmlns:p14="http://schemas.microsoft.com/office/powerpoint/2010/main" val="14442460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79C4CB-59E6-43B1-9C5D-1C9B547C7E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8915400" cy="57912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661525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0D01DC-9C3D-4C76-8072-E9BA207649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04800" y="228600"/>
            <a:ext cx="8610600" cy="58674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3A9315-5C92-4DE9-A988-3BA512A317CE}"/>
              </a:ext>
            </a:extLst>
          </p:cNvPr>
          <p:cNvPicPr/>
          <p:nvPr/>
        </p:nvPicPr>
        <p:blipFill>
          <a:blip r:embed="rId3" cstate="print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570" y="1905000"/>
            <a:ext cx="113030" cy="1206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C68BB3B-3CEB-4410-AA6D-C69F735CD15C}"/>
              </a:ext>
            </a:extLst>
          </p:cNvPr>
          <p:cNvSpPr/>
          <p:nvPr/>
        </p:nvSpPr>
        <p:spPr>
          <a:xfrm>
            <a:off x="381000" y="5638800"/>
            <a:ext cx="8382000" cy="228600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3496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3FBCDF-699A-4963-90AF-1A94971A4EF7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52400"/>
            <a:ext cx="9144000" cy="5867400"/>
          </a:xfrm>
          <a:prstGeom prst="rect">
            <a:avLst/>
          </a:prstGeom>
          <a:ln w="31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545787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414FC1-1C69-4F54-B048-67967EBB8A29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846"/>
          <a:stretch/>
        </p:blipFill>
        <p:spPr bwMode="auto">
          <a:xfrm>
            <a:off x="30480" y="152400"/>
            <a:ext cx="9067800" cy="5791200"/>
          </a:xfrm>
          <a:prstGeom prst="rect">
            <a:avLst/>
          </a:prstGeom>
          <a:ln w="31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270080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F4214C-0EE8-4107-BE47-6508D4F42E0F}"/>
              </a:ext>
            </a:extLst>
          </p:cNvPr>
          <p:cNvPicPr/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200" y="76200"/>
            <a:ext cx="8991600" cy="5791200"/>
          </a:xfrm>
          <a:prstGeom prst="rect">
            <a:avLst/>
          </a:prstGeom>
          <a:ln w="31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011093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5000" y="381000"/>
            <a:ext cx="6009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LRGWQI Synoptic Survey of the Lower Rio Grande - 2014</a:t>
            </a:r>
          </a:p>
        </p:txBody>
      </p:sp>
      <p:pic>
        <p:nvPicPr>
          <p:cNvPr id="5" name="Picture 4" descr="C:\Users\HHarper\Desktop\_____ALLforRoger\GIS\Maps\MAPS from DATA Analyses\SYNOPTIC Data\JPGs\July2014_USsynopticsites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8305800" cy="4953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184450" y="5943600"/>
            <a:ext cx="69573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968B0"/>
                </a:solidFill>
              </a:rPr>
              <a:t>16 sites on the Lower Rio Grande – 1 tributary (Arroyo Los Olmos)</a:t>
            </a:r>
          </a:p>
          <a:p>
            <a:pPr algn="ctr"/>
            <a:r>
              <a:rPr lang="en-US" dirty="0">
                <a:solidFill>
                  <a:srgbClr val="5968B0"/>
                </a:solidFill>
              </a:rPr>
              <a:t>11 Wastewater Treatment Facilities on the US side</a:t>
            </a:r>
          </a:p>
        </p:txBody>
      </p:sp>
    </p:spTree>
    <p:extLst>
      <p:ext uri="{BB962C8B-B14F-4D97-AF65-F5344CB8AC3E}">
        <p14:creationId xmlns:p14="http://schemas.microsoft.com/office/powerpoint/2010/main" val="37275447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954907" y="685800"/>
          <a:ext cx="4953000" cy="45720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956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Field</a:t>
                      </a:r>
                      <a:r>
                        <a:rPr lang="en-US" sz="1400" baseline="0" dirty="0"/>
                        <a:t> Parameters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 dirty="0"/>
                        <a:t>Temperature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 dirty="0"/>
                        <a:t>pH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 dirty="0"/>
                        <a:t>Specific Conductance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/>
                        <a:t>Dissolved</a:t>
                      </a:r>
                      <a:r>
                        <a:rPr lang="en-US" sz="1400" baseline="0"/>
                        <a:t> Oxygen (grab and 24 hr)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 dirty="0" err="1"/>
                        <a:t>Secchi</a:t>
                      </a:r>
                      <a:r>
                        <a:rPr lang="en-US" sz="1400" baseline="0" dirty="0"/>
                        <a:t> Depth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 dirty="0"/>
                        <a:t>Instantaneous Stream Flow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Conventional Parameters and Bacteria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Total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dirty="0"/>
                        <a:t>Dissolved Solids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 dirty="0"/>
                        <a:t>Chloride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 dirty="0"/>
                        <a:t>Sulfate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 dirty="0"/>
                        <a:t>Total</a:t>
                      </a:r>
                      <a:r>
                        <a:rPr lang="en-US" sz="1400" baseline="0" dirty="0"/>
                        <a:t> Suspended Solids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 dirty="0"/>
                        <a:t>Nutrients (Ammonia</a:t>
                      </a:r>
                      <a:r>
                        <a:rPr lang="en-US" sz="1400" baseline="0" dirty="0"/>
                        <a:t> Nitrogen, NO</a:t>
                      </a:r>
                      <a:r>
                        <a:rPr lang="en-US" sz="1400" baseline="-25000" dirty="0"/>
                        <a:t>2</a:t>
                      </a:r>
                      <a:r>
                        <a:rPr lang="en-US" sz="1400" baseline="0" dirty="0"/>
                        <a:t>+NO</a:t>
                      </a:r>
                      <a:r>
                        <a:rPr lang="en-US" sz="1400" baseline="-25000" dirty="0"/>
                        <a:t>3</a:t>
                      </a:r>
                      <a:r>
                        <a:rPr lang="en-US" sz="1400" baseline="0" dirty="0"/>
                        <a:t>, PO</a:t>
                      </a:r>
                      <a:r>
                        <a:rPr lang="en-US" sz="1400" baseline="-25000" dirty="0"/>
                        <a:t>4</a:t>
                      </a:r>
                      <a:r>
                        <a:rPr lang="en-US" sz="1400" baseline="0" dirty="0"/>
                        <a:t>-P, TN, TP)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 dirty="0"/>
                        <a:t>Chlorophyll</a:t>
                      </a:r>
                      <a:r>
                        <a:rPr lang="en-US" sz="1400" baseline="0" dirty="0"/>
                        <a:t> a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 dirty="0"/>
                        <a:t>Bacteria (E. coli,</a:t>
                      </a:r>
                      <a:r>
                        <a:rPr lang="en-US" sz="1400" baseline="0" dirty="0"/>
                        <a:t> Enterococcus, etc.)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514600" y="76200"/>
            <a:ext cx="3947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Water Quality Parameters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FD0B911-FD0C-4D7F-8F53-2C053260A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715000"/>
            <a:ext cx="798513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1503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29000" y="101886"/>
            <a:ext cx="21449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5968B0"/>
                </a:solidFill>
              </a:rPr>
              <a:t>Study Area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04681"/>
            <a:ext cx="8839200" cy="564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85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76550" y="685800"/>
            <a:ext cx="33708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968B0"/>
                </a:solidFill>
              </a:rPr>
              <a:t>LRGWQI Objectives</a:t>
            </a:r>
          </a:p>
        </p:txBody>
      </p:sp>
      <p:sp>
        <p:nvSpPr>
          <p:cNvPr id="5" name="Rectangle 4"/>
          <p:cNvSpPr/>
          <p:nvPr/>
        </p:nvSpPr>
        <p:spPr>
          <a:xfrm>
            <a:off x="895350" y="1600200"/>
            <a:ext cx="7772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968B0"/>
                </a:solidFill>
              </a:rPr>
              <a:t>Address current and future water quality 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5968B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968B0"/>
                </a:solidFill>
              </a:rPr>
              <a:t>Evaluate management strategies for point sources</a:t>
            </a:r>
          </a:p>
          <a:p>
            <a:endParaRPr lang="en-US" sz="2400" dirty="0">
              <a:solidFill>
                <a:srgbClr val="5968B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968B0"/>
                </a:solidFill>
              </a:rPr>
              <a:t>Evaluate other mechanisms and strategies to improve water quality under </a:t>
            </a:r>
            <a:r>
              <a:rPr lang="en-US" sz="2400" u="sng" dirty="0">
                <a:solidFill>
                  <a:srgbClr val="5968B0"/>
                </a:solidFill>
              </a:rPr>
              <a:t>steady-state</a:t>
            </a:r>
            <a:r>
              <a:rPr lang="en-US" sz="2400" dirty="0">
                <a:solidFill>
                  <a:srgbClr val="5968B0"/>
                </a:solidFill>
              </a:rPr>
              <a:t> conditions, including salinity management</a:t>
            </a:r>
          </a:p>
          <a:p>
            <a:endParaRPr lang="en-US" sz="2400" dirty="0">
              <a:solidFill>
                <a:srgbClr val="5968B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968B0"/>
                </a:solidFill>
              </a:rPr>
              <a:t>Suggest implementation strategies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938CF6-7A2B-4207-8D3C-683E81A37005}"/>
              </a:ext>
            </a:extLst>
          </p:cNvPr>
          <p:cNvSpPr txBox="1"/>
          <p:nvPr/>
        </p:nvSpPr>
        <p:spPr>
          <a:xfrm>
            <a:off x="1143001" y="5435132"/>
            <a:ext cx="701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5968B0"/>
                </a:solidFill>
              </a:rPr>
              <a:t>Goal = “Binational Watershed Based Plan”</a:t>
            </a:r>
          </a:p>
        </p:txBody>
      </p:sp>
    </p:spTree>
    <p:extLst>
      <p:ext uri="{BB962C8B-B14F-4D97-AF65-F5344CB8AC3E}">
        <p14:creationId xmlns:p14="http://schemas.microsoft.com/office/powerpoint/2010/main" val="1305592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76550" y="685800"/>
            <a:ext cx="33708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968B0"/>
                </a:solidFill>
              </a:rPr>
              <a:t>Technical Approach</a:t>
            </a:r>
          </a:p>
        </p:txBody>
      </p:sp>
      <p:sp>
        <p:nvSpPr>
          <p:cNvPr id="5" name="Rectangle 4"/>
          <p:cNvSpPr/>
          <p:nvPr/>
        </p:nvSpPr>
        <p:spPr>
          <a:xfrm>
            <a:off x="2362200" y="1600200"/>
            <a:ext cx="4724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968B0"/>
                </a:solidFill>
              </a:rPr>
              <a:t>Binational Data Exchange</a:t>
            </a:r>
          </a:p>
          <a:p>
            <a:pPr lvl="0"/>
            <a:endParaRPr lang="en-US" sz="2400" dirty="0">
              <a:solidFill>
                <a:srgbClr val="5968B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968B0"/>
                </a:solidFill>
              </a:rPr>
              <a:t>Historical Data Review</a:t>
            </a:r>
          </a:p>
          <a:p>
            <a:pPr lvl="0"/>
            <a:endParaRPr lang="en-US" sz="2400" dirty="0">
              <a:solidFill>
                <a:srgbClr val="5968B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968B0"/>
                </a:solidFill>
              </a:rPr>
              <a:t>Identification of Data Gaps</a:t>
            </a:r>
          </a:p>
          <a:p>
            <a:pPr lvl="0"/>
            <a:endParaRPr lang="en-US" sz="2400" dirty="0">
              <a:solidFill>
                <a:srgbClr val="5968B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968B0"/>
                </a:solidFill>
              </a:rPr>
              <a:t>Data Collection</a:t>
            </a:r>
          </a:p>
          <a:p>
            <a:pPr lvl="0"/>
            <a:endParaRPr lang="en-US" sz="2400" dirty="0">
              <a:solidFill>
                <a:srgbClr val="5968B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968B0"/>
                </a:solidFill>
              </a:rPr>
              <a:t>Data Analysis and Modeling</a:t>
            </a:r>
          </a:p>
        </p:txBody>
      </p:sp>
    </p:spTree>
    <p:extLst>
      <p:ext uri="{BB962C8B-B14F-4D97-AF65-F5344CB8AC3E}">
        <p14:creationId xmlns:p14="http://schemas.microsoft.com/office/powerpoint/2010/main" val="3780765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76550" y="685800"/>
            <a:ext cx="33708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968B0"/>
                </a:solidFill>
              </a:rPr>
              <a:t>Technical Approach</a:t>
            </a:r>
          </a:p>
        </p:txBody>
      </p:sp>
      <p:sp>
        <p:nvSpPr>
          <p:cNvPr id="5" name="Rectangle 4"/>
          <p:cNvSpPr/>
          <p:nvPr/>
        </p:nvSpPr>
        <p:spPr>
          <a:xfrm>
            <a:off x="2362200" y="1600200"/>
            <a:ext cx="4724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968B0"/>
                </a:solidFill>
              </a:rPr>
              <a:t>Binational Data Exchange </a:t>
            </a:r>
            <a:r>
              <a:rPr lang="en-US" sz="2400" dirty="0">
                <a:solidFill>
                  <a:srgbClr val="5968B0"/>
                </a:solidFill>
                <a:sym typeface="Wingdings" panose="05000000000000000000" pitchFamily="2" charset="2"/>
              </a:rPr>
              <a:t></a:t>
            </a:r>
            <a:endParaRPr lang="en-US" sz="2400" dirty="0">
              <a:solidFill>
                <a:srgbClr val="5968B0"/>
              </a:solidFill>
            </a:endParaRPr>
          </a:p>
          <a:p>
            <a:pPr lvl="0"/>
            <a:endParaRPr lang="en-US" sz="2400" dirty="0">
              <a:solidFill>
                <a:srgbClr val="5968B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968B0"/>
                </a:solidFill>
              </a:rPr>
              <a:t>Historical Data Review </a:t>
            </a:r>
            <a:r>
              <a:rPr lang="en-US" sz="2400" dirty="0">
                <a:solidFill>
                  <a:srgbClr val="5968B0"/>
                </a:solidFill>
                <a:sym typeface="Wingdings" panose="05000000000000000000" pitchFamily="2" charset="2"/>
              </a:rPr>
              <a:t></a:t>
            </a:r>
            <a:endParaRPr lang="en-US" sz="2400" dirty="0">
              <a:solidFill>
                <a:srgbClr val="5968B0"/>
              </a:solidFill>
            </a:endParaRPr>
          </a:p>
          <a:p>
            <a:pPr lvl="0"/>
            <a:endParaRPr lang="en-US" sz="2400" dirty="0">
              <a:solidFill>
                <a:srgbClr val="5968B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968B0"/>
                </a:solidFill>
              </a:rPr>
              <a:t>Identification of Data Gaps </a:t>
            </a:r>
            <a:r>
              <a:rPr lang="en-US" sz="2400" dirty="0">
                <a:solidFill>
                  <a:srgbClr val="5968B0"/>
                </a:solidFill>
                <a:sym typeface="Wingdings" panose="05000000000000000000" pitchFamily="2" charset="2"/>
              </a:rPr>
              <a:t></a:t>
            </a:r>
            <a:endParaRPr lang="en-US" sz="2400" dirty="0">
              <a:solidFill>
                <a:srgbClr val="5968B0"/>
              </a:solidFill>
            </a:endParaRPr>
          </a:p>
          <a:p>
            <a:pPr lvl="0"/>
            <a:endParaRPr lang="en-US" sz="2400" dirty="0">
              <a:solidFill>
                <a:srgbClr val="5968B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968B0"/>
                </a:solidFill>
              </a:rPr>
              <a:t>Data Collection </a:t>
            </a:r>
            <a:r>
              <a:rPr lang="en-US" sz="2400" dirty="0">
                <a:solidFill>
                  <a:srgbClr val="5968B0"/>
                </a:solidFill>
                <a:sym typeface="Wingdings" panose="05000000000000000000" pitchFamily="2" charset="2"/>
              </a:rPr>
              <a:t></a:t>
            </a:r>
            <a:endParaRPr lang="en-US" sz="2400" dirty="0">
              <a:solidFill>
                <a:srgbClr val="5968B0"/>
              </a:solidFill>
            </a:endParaRPr>
          </a:p>
          <a:p>
            <a:pPr lvl="0"/>
            <a:endParaRPr lang="en-US" sz="2400" dirty="0">
              <a:solidFill>
                <a:srgbClr val="5968B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968B0"/>
                </a:solidFill>
              </a:rPr>
              <a:t>Data Analysis </a:t>
            </a:r>
            <a:r>
              <a:rPr lang="en-US" sz="2400" dirty="0">
                <a:solidFill>
                  <a:srgbClr val="5968B0"/>
                </a:solidFill>
                <a:sym typeface="Wingdings" panose="05000000000000000000" pitchFamily="2" charset="2"/>
              </a:rPr>
              <a:t></a:t>
            </a:r>
            <a:r>
              <a:rPr lang="en-US" sz="2400" dirty="0">
                <a:solidFill>
                  <a:srgbClr val="5968B0"/>
                </a:solidFill>
              </a:rPr>
              <a:t> and Modeling</a:t>
            </a:r>
          </a:p>
        </p:txBody>
      </p:sp>
    </p:spTree>
    <p:extLst>
      <p:ext uri="{BB962C8B-B14F-4D97-AF65-F5344CB8AC3E}">
        <p14:creationId xmlns:p14="http://schemas.microsoft.com/office/powerpoint/2010/main" val="1678988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76550" y="685800"/>
            <a:ext cx="33708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968B0"/>
                </a:solidFill>
              </a:rPr>
              <a:t>Technical Approach</a:t>
            </a:r>
          </a:p>
        </p:txBody>
      </p:sp>
      <p:sp>
        <p:nvSpPr>
          <p:cNvPr id="5" name="Rectangle 4"/>
          <p:cNvSpPr/>
          <p:nvPr/>
        </p:nvSpPr>
        <p:spPr>
          <a:xfrm>
            <a:off x="2362200" y="1600200"/>
            <a:ext cx="4724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968B0"/>
                </a:solidFill>
              </a:rPr>
              <a:t>Binational Data Exchange </a:t>
            </a:r>
            <a:r>
              <a:rPr lang="en-US" sz="2400" dirty="0">
                <a:solidFill>
                  <a:srgbClr val="5968B0"/>
                </a:solidFill>
                <a:sym typeface="Wingdings" panose="05000000000000000000" pitchFamily="2" charset="2"/>
              </a:rPr>
              <a:t></a:t>
            </a:r>
            <a:endParaRPr lang="en-US" sz="2400" dirty="0">
              <a:solidFill>
                <a:srgbClr val="5968B0"/>
              </a:solidFill>
            </a:endParaRPr>
          </a:p>
          <a:p>
            <a:pPr lvl="0"/>
            <a:endParaRPr lang="en-US" sz="2400" dirty="0">
              <a:solidFill>
                <a:srgbClr val="5968B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968B0"/>
                </a:solidFill>
              </a:rPr>
              <a:t>Historical Data Review </a:t>
            </a:r>
            <a:r>
              <a:rPr lang="en-US" sz="2400" dirty="0">
                <a:solidFill>
                  <a:srgbClr val="5968B0"/>
                </a:solidFill>
                <a:sym typeface="Wingdings" panose="05000000000000000000" pitchFamily="2" charset="2"/>
              </a:rPr>
              <a:t></a:t>
            </a:r>
            <a:endParaRPr lang="en-US" sz="2400" dirty="0">
              <a:solidFill>
                <a:srgbClr val="5968B0"/>
              </a:solidFill>
            </a:endParaRPr>
          </a:p>
          <a:p>
            <a:pPr lvl="0"/>
            <a:endParaRPr lang="en-US" sz="2400" dirty="0">
              <a:solidFill>
                <a:srgbClr val="5968B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968B0"/>
                </a:solidFill>
              </a:rPr>
              <a:t>Identification of Data Gaps </a:t>
            </a:r>
            <a:r>
              <a:rPr lang="en-US" sz="2400" dirty="0">
                <a:solidFill>
                  <a:srgbClr val="5968B0"/>
                </a:solidFill>
                <a:sym typeface="Wingdings" panose="05000000000000000000" pitchFamily="2" charset="2"/>
              </a:rPr>
              <a:t></a:t>
            </a:r>
            <a:endParaRPr lang="en-US" sz="2400" dirty="0">
              <a:solidFill>
                <a:srgbClr val="5968B0"/>
              </a:solidFill>
            </a:endParaRPr>
          </a:p>
          <a:p>
            <a:pPr lvl="0"/>
            <a:endParaRPr lang="en-US" sz="2400" dirty="0">
              <a:solidFill>
                <a:srgbClr val="5968B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968B0"/>
                </a:solidFill>
              </a:rPr>
              <a:t>Data Collection </a:t>
            </a:r>
            <a:r>
              <a:rPr lang="en-US" sz="2400" dirty="0">
                <a:solidFill>
                  <a:srgbClr val="5968B0"/>
                </a:solidFill>
                <a:sym typeface="Wingdings" panose="05000000000000000000" pitchFamily="2" charset="2"/>
              </a:rPr>
              <a:t></a:t>
            </a:r>
            <a:endParaRPr lang="en-US" sz="2400" dirty="0">
              <a:solidFill>
                <a:srgbClr val="5968B0"/>
              </a:solidFill>
            </a:endParaRPr>
          </a:p>
          <a:p>
            <a:pPr lvl="0"/>
            <a:endParaRPr lang="en-US" sz="2400" dirty="0">
              <a:solidFill>
                <a:srgbClr val="5968B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968B0"/>
                </a:solidFill>
              </a:rPr>
              <a:t>Data Analysis </a:t>
            </a:r>
            <a:r>
              <a:rPr lang="en-US" sz="2400" dirty="0">
                <a:solidFill>
                  <a:srgbClr val="5968B0"/>
                </a:solidFill>
                <a:sym typeface="Wingdings" panose="05000000000000000000" pitchFamily="2" charset="2"/>
              </a:rPr>
              <a:t></a:t>
            </a:r>
            <a:r>
              <a:rPr lang="en-US" sz="2400" dirty="0">
                <a:solidFill>
                  <a:srgbClr val="5968B0"/>
                </a:solidFill>
              </a:rPr>
              <a:t> </a:t>
            </a:r>
            <a:r>
              <a:rPr lang="en-US" sz="2400" dirty="0">
                <a:solidFill>
                  <a:srgbClr val="002060"/>
                </a:solidFill>
              </a:rPr>
              <a:t>and Modeling</a:t>
            </a:r>
          </a:p>
        </p:txBody>
      </p:sp>
    </p:spTree>
    <p:extLst>
      <p:ext uri="{BB962C8B-B14F-4D97-AF65-F5344CB8AC3E}">
        <p14:creationId xmlns:p14="http://schemas.microsoft.com/office/powerpoint/2010/main" val="561636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F1D83F-50C3-4A7E-A336-3B84F0BD55CE}"/>
              </a:ext>
            </a:extLst>
          </p:cNvPr>
          <p:cNvSpPr txBox="1"/>
          <p:nvPr/>
        </p:nvSpPr>
        <p:spPr>
          <a:xfrm>
            <a:off x="1467425" y="381000"/>
            <a:ext cx="6146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5968B0"/>
                </a:solidFill>
              </a:rPr>
              <a:t>Work Completed since September of 2013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6B3139-EAD9-458A-BF0C-B3980DAD695E}"/>
              </a:ext>
            </a:extLst>
          </p:cNvPr>
          <p:cNvSpPr txBox="1"/>
          <p:nvPr/>
        </p:nvSpPr>
        <p:spPr>
          <a:xfrm>
            <a:off x="970633" y="1371600"/>
            <a:ext cx="793773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968B0"/>
                </a:solidFill>
              </a:rPr>
              <a:t>5 Synoptic Surveys of Water Quality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968B0"/>
                </a:solidFill>
              </a:rPr>
              <a:t>Watershed Characterization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968B0"/>
                </a:solidFill>
              </a:rPr>
              <a:t>Historical Data Review and Analysis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968B0"/>
                </a:solidFill>
              </a:rPr>
              <a:t>Point Source Analysis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968B0"/>
                </a:solidFill>
              </a:rPr>
              <a:t>Geospatial Analysis (Nonpoint Sources)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968B0"/>
                </a:solidFill>
              </a:rPr>
              <a:t>5 LA-QUAL Models Developed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968B0"/>
                </a:solidFill>
              </a:rPr>
              <a:t>Decision Support Software in Development</a:t>
            </a:r>
            <a:endParaRPr lang="en-US" dirty="0">
              <a:solidFill>
                <a:srgbClr val="5968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395623"/>
      </p:ext>
    </p:extLst>
  </p:cSld>
  <p:clrMapOvr>
    <a:masterClrMapping/>
  </p:clrMapOvr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3595</TotalTime>
  <Words>1309</Words>
  <Application>Microsoft Office PowerPoint</Application>
  <PresentationFormat>On-screen Show (4:3)</PresentationFormat>
  <Paragraphs>243</Paragraphs>
  <Slides>36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Arial</vt:lpstr>
      <vt:lpstr>Calibri</vt:lpstr>
      <vt:lpstr>Georgia</vt:lpstr>
      <vt:lpstr>Tahoma</vt:lpstr>
      <vt:lpstr>Times New Roman</vt:lpstr>
      <vt:lpstr>Trebuchet MS</vt:lpstr>
      <vt:lpstr>Wingdings</vt:lpstr>
      <vt:lpstr>Slipstream</vt:lpstr>
      <vt:lpstr>Office Theme</vt:lpstr>
      <vt:lpstr>PowerPoint Presentation</vt:lpstr>
      <vt:lpstr>The Lower Rio Grande/Río Bravo Water Quality Initiative</vt:lpstr>
      <vt:lpstr>Terms of Reference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TCEQ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Binational LAQUAL Training Session</dc:title>
  <dc:creator>rmiranda</dc:creator>
  <cp:lastModifiedBy>Roger Miranda</cp:lastModifiedBy>
  <cp:revision>192</cp:revision>
  <cp:lastPrinted>2014-10-06T18:24:13Z</cp:lastPrinted>
  <dcterms:created xsi:type="dcterms:W3CDTF">2013-07-13T16:28:30Z</dcterms:created>
  <dcterms:modified xsi:type="dcterms:W3CDTF">2018-05-18T11:41:44Z</dcterms:modified>
</cp:coreProperties>
</file>