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5"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0"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0C3DAC-1461-4CDC-97BA-67208ECD78E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4072227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0C3DAC-1461-4CDC-97BA-67208ECD78E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1313470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0C3DAC-1461-4CDC-97BA-67208ECD78E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7B808E-99E6-401F-BE44-934B0E5B1A5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8271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20C3DAC-1461-4CDC-97BA-67208ECD78EA}"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330037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20C3DAC-1461-4CDC-97BA-67208ECD78EA}"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7B808E-99E6-401F-BE44-934B0E5B1A5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4089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20C3DAC-1461-4CDC-97BA-67208ECD78EA}"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2870490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0C3DAC-1461-4CDC-97BA-67208ECD78E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2746573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0C3DAC-1461-4CDC-97BA-67208ECD78E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228787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0C3DAC-1461-4CDC-97BA-67208ECD78E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1974624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0C3DAC-1461-4CDC-97BA-67208ECD78E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122426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0C3DAC-1461-4CDC-97BA-67208ECD78EA}"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507471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0C3DAC-1461-4CDC-97BA-67208ECD78EA}"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89467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0C3DAC-1461-4CDC-97BA-67208ECD78EA}"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21162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C3DAC-1461-4CDC-97BA-67208ECD78EA}"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9254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0C3DAC-1461-4CDC-97BA-67208ECD78EA}"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89546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0C3DAC-1461-4CDC-97BA-67208ECD78EA}"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7B808E-99E6-401F-BE44-934B0E5B1A56}" type="slidenum">
              <a:rPr lang="en-US" smtClean="0"/>
              <a:t>‹#›</a:t>
            </a:fld>
            <a:endParaRPr lang="en-US"/>
          </a:p>
        </p:txBody>
      </p:sp>
    </p:spTree>
    <p:extLst>
      <p:ext uri="{BB962C8B-B14F-4D97-AF65-F5344CB8AC3E}">
        <p14:creationId xmlns:p14="http://schemas.microsoft.com/office/powerpoint/2010/main" val="400771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20C3DAC-1461-4CDC-97BA-67208ECD78EA}" type="datetimeFigureOut">
              <a:rPr lang="en-US" smtClean="0"/>
              <a:t>11/7/2017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E7B808E-99E6-401F-BE44-934B0E5B1A56}" type="slidenum">
              <a:rPr lang="en-US" smtClean="0"/>
              <a:t>‹#›</a:t>
            </a:fld>
            <a:endParaRPr lang="en-US"/>
          </a:p>
        </p:txBody>
      </p:sp>
    </p:spTree>
    <p:extLst>
      <p:ext uri="{BB962C8B-B14F-4D97-AF65-F5344CB8AC3E}">
        <p14:creationId xmlns:p14="http://schemas.microsoft.com/office/powerpoint/2010/main" val="4266785768"/>
      </p:ext>
    </p:extLst>
  </p:cSld>
  <p:clrMap bg1="dk1" tx1="lt1" bg2="dk2" tx2="lt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 id="2147483977" r:id="rId12"/>
    <p:sldLayoutId id="2147483978" r:id="rId13"/>
    <p:sldLayoutId id="2147483979" r:id="rId14"/>
    <p:sldLayoutId id="2147483980" r:id="rId15"/>
    <p:sldLayoutId id="21474839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jjPfLhJbdc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9748" y="802950"/>
            <a:ext cx="7772400" cy="2852369"/>
          </a:xfrm>
        </p:spPr>
        <p:txBody>
          <a:bodyPr>
            <a:normAutofit/>
          </a:bodyPr>
          <a:lstStyle/>
          <a:p>
            <a:pPr algn="ctr"/>
            <a:r>
              <a:rPr lang="en-US" b="1" i="1" dirty="0" smtClean="0">
                <a:solidFill>
                  <a:srgbClr val="00B050"/>
                </a:solidFill>
                <a:latin typeface="Arial Black" panose="020B0A04020102020204" pitchFamily="34" charset="0"/>
              </a:rPr>
              <a:t>Storm Water! </a:t>
            </a:r>
            <a:br>
              <a:rPr lang="en-US" b="1" i="1" dirty="0" smtClean="0">
                <a:solidFill>
                  <a:srgbClr val="00B050"/>
                </a:solidFill>
                <a:latin typeface="Arial Black" panose="020B0A04020102020204" pitchFamily="34" charset="0"/>
              </a:rPr>
            </a:br>
            <a:r>
              <a:rPr lang="en-US" b="1" i="1" dirty="0" smtClean="0">
                <a:solidFill>
                  <a:srgbClr val="00B050"/>
                </a:solidFill>
                <a:latin typeface="Arial Black" panose="020B0A04020102020204" pitchFamily="34" charset="0"/>
              </a:rPr>
              <a:t>Ways to better our environment. </a:t>
            </a:r>
            <a:endParaRPr lang="en-US" b="1" i="1" dirty="0">
              <a:solidFill>
                <a:srgbClr val="00B050"/>
              </a:solidFill>
              <a:latin typeface="Arial Black" panose="020B0A04020102020204" pitchFamily="34" charset="0"/>
            </a:endParaRPr>
          </a:p>
        </p:txBody>
      </p:sp>
      <p:sp>
        <p:nvSpPr>
          <p:cNvPr id="4" name="Subtitle 2"/>
          <p:cNvSpPr txBox="1">
            <a:spLocks/>
          </p:cNvSpPr>
          <p:nvPr/>
        </p:nvSpPr>
        <p:spPr>
          <a:xfrm>
            <a:off x="2845887" y="4806296"/>
            <a:ext cx="8915399" cy="112628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b="1" dirty="0" smtClean="0"/>
              <a:t>Ernesto Solis – </a:t>
            </a:r>
            <a:r>
              <a:rPr lang="en-US" sz="2800" b="1" i="1" dirty="0" smtClean="0"/>
              <a:t>Storm Water Specialist </a:t>
            </a:r>
            <a:endParaRPr lang="en-US" sz="2800" b="1" dirty="0"/>
          </a:p>
        </p:txBody>
      </p:sp>
      <p:sp>
        <p:nvSpPr>
          <p:cNvPr id="5" name="Subtitle 2"/>
          <p:cNvSpPr txBox="1">
            <a:spLocks/>
          </p:cNvSpPr>
          <p:nvPr/>
        </p:nvSpPr>
        <p:spPr>
          <a:xfrm>
            <a:off x="2589213" y="3879021"/>
            <a:ext cx="8915399" cy="112628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en-US" dirty="0"/>
          </a:p>
        </p:txBody>
      </p:sp>
      <p:sp>
        <p:nvSpPr>
          <p:cNvPr id="6" name="Subtitle 2"/>
          <p:cNvSpPr txBox="1">
            <a:spLocks/>
          </p:cNvSpPr>
          <p:nvPr/>
        </p:nvSpPr>
        <p:spPr>
          <a:xfrm>
            <a:off x="2845887" y="3907937"/>
            <a:ext cx="8915399" cy="112628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en-US" dirty="0"/>
          </a:p>
        </p:txBody>
      </p:sp>
      <p:sp>
        <p:nvSpPr>
          <p:cNvPr id="12" name="Subtitle 2"/>
          <p:cNvSpPr txBox="1">
            <a:spLocks/>
          </p:cNvSpPr>
          <p:nvPr/>
        </p:nvSpPr>
        <p:spPr>
          <a:xfrm>
            <a:off x="2741613" y="4031421"/>
            <a:ext cx="8915399" cy="112628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230252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50"/>
                </a:solidFill>
              </a:rPr>
              <a:t>What is Storm Water?</a:t>
            </a:r>
            <a:endParaRPr lang="en-US" b="1" dirty="0">
              <a:solidFill>
                <a:srgbClr val="00B050"/>
              </a:solidFill>
            </a:endParaRPr>
          </a:p>
        </p:txBody>
      </p:sp>
      <p:sp>
        <p:nvSpPr>
          <p:cNvPr id="3" name="Content Placeholder 2"/>
          <p:cNvSpPr>
            <a:spLocks noGrp="1"/>
          </p:cNvSpPr>
          <p:nvPr>
            <p:ph idx="1"/>
          </p:nvPr>
        </p:nvSpPr>
        <p:spPr>
          <a:xfrm>
            <a:off x="2107949" y="1572125"/>
            <a:ext cx="8915400" cy="4427621"/>
          </a:xfrm>
        </p:spPr>
        <p:txBody>
          <a:bodyPr/>
          <a:lstStyle/>
          <a:p>
            <a:r>
              <a:rPr lang="en-US" dirty="0" err="1">
                <a:solidFill>
                  <a:srgbClr val="00B050"/>
                </a:solidFill>
              </a:rPr>
              <a:t>Stormwater</a:t>
            </a:r>
            <a:r>
              <a:rPr lang="en-US" dirty="0">
                <a:solidFill>
                  <a:srgbClr val="00B050"/>
                </a:solidFill>
              </a:rPr>
              <a:t> is the water that runs down the street when it's raining. </a:t>
            </a:r>
            <a:r>
              <a:rPr lang="en-US" dirty="0" err="1">
                <a:solidFill>
                  <a:srgbClr val="00B050"/>
                </a:solidFill>
              </a:rPr>
              <a:t>Stormwater</a:t>
            </a:r>
            <a:r>
              <a:rPr lang="en-US" dirty="0">
                <a:solidFill>
                  <a:srgbClr val="00B050"/>
                </a:solidFill>
              </a:rPr>
              <a:t> enters holes in the gutter called storm drain system inlets. Water that flows down the street when it's not raining, like when you wash your car or water your lawn, is called urban runoff.</a:t>
            </a:r>
          </a:p>
          <a:p>
            <a:r>
              <a:rPr lang="en-US" dirty="0">
                <a:solidFill>
                  <a:srgbClr val="00B050"/>
                </a:solidFill>
              </a:rPr>
              <a:t>After </a:t>
            </a:r>
            <a:r>
              <a:rPr lang="en-US" dirty="0" err="1">
                <a:solidFill>
                  <a:srgbClr val="00B050"/>
                </a:solidFill>
              </a:rPr>
              <a:t>stormwater</a:t>
            </a:r>
            <a:r>
              <a:rPr lang="en-US" dirty="0">
                <a:solidFill>
                  <a:srgbClr val="00B050"/>
                </a:solidFill>
              </a:rPr>
              <a:t> and urban runoff flow into the storm drain, they travel to the nearest creek, river, or lake so our streets don’t flood. That means any pollutant on the street or in urban runoff gets carried to our creeks, rivers, and lakes</a:t>
            </a:r>
            <a:r>
              <a:rPr lang="en-US" dirty="0" smtClean="0">
                <a:solidFill>
                  <a:srgbClr val="00B050"/>
                </a:solidFill>
              </a:rPr>
              <a:t>!</a:t>
            </a:r>
          </a:p>
          <a:p>
            <a:endParaRPr lang="en-US" dirty="0">
              <a:solidFill>
                <a:srgbClr val="00B050"/>
              </a:solidFill>
            </a:endParaRPr>
          </a:p>
          <a:p>
            <a:r>
              <a:rPr lang="en-US" b="1" dirty="0"/>
              <a:t>Yuck!</a:t>
            </a:r>
            <a:r>
              <a:rPr lang="en-US" dirty="0"/>
              <a:t> Can you imagine swimming in all the gross stuff that’s on our streets? Soaps, grass clipping, trash, pet waste, pesticides and fertilizers, dirt, and oil are just some of the pollutants that make our water unhealthy for people and other animals.</a:t>
            </a:r>
          </a:p>
        </p:txBody>
      </p:sp>
    </p:spTree>
    <p:extLst>
      <p:ext uri="{BB962C8B-B14F-4D97-AF65-F5344CB8AC3E}">
        <p14:creationId xmlns:p14="http://schemas.microsoft.com/office/powerpoint/2010/main" val="388230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56194"/>
            <a:ext cx="8911687" cy="1280890"/>
          </a:xfrm>
        </p:spPr>
        <p:txBody>
          <a:bodyPr>
            <a:normAutofit fontScale="90000"/>
          </a:bodyPr>
          <a:lstStyle/>
          <a:p>
            <a:r>
              <a:rPr lang="en-US" b="1" dirty="0">
                <a:solidFill>
                  <a:srgbClr val="00B050"/>
                </a:solidFill>
              </a:rPr>
              <a:t/>
            </a:r>
            <a:br>
              <a:rPr lang="en-US" b="1" dirty="0">
                <a:solidFill>
                  <a:srgbClr val="00B050"/>
                </a:solidFill>
              </a:rPr>
            </a:br>
            <a:r>
              <a:rPr lang="en-US" b="1" dirty="0">
                <a:solidFill>
                  <a:srgbClr val="00B050"/>
                </a:solidFill>
              </a:rPr>
              <a:t>There are a lot of things we do everyday that might result in contaminating our creeks, rivers, or lakes. Take a look at this illustration </a:t>
            </a:r>
            <a:r>
              <a:rPr lang="en-US" b="1" dirty="0" smtClean="0">
                <a:solidFill>
                  <a:srgbClr val="00B050"/>
                </a:solidFill>
              </a:rPr>
              <a:t>on the next page </a:t>
            </a:r>
            <a:r>
              <a:rPr lang="en-US" b="1" dirty="0">
                <a:solidFill>
                  <a:srgbClr val="00B050"/>
                </a:solidFill>
              </a:rPr>
              <a:t>and see if you can spot what's wrong and think of what could be done differently to avoid contaminating our water. </a:t>
            </a:r>
          </a:p>
        </p:txBody>
      </p:sp>
    </p:spTree>
    <p:extLst>
      <p:ext uri="{BB962C8B-B14F-4D97-AF65-F5344CB8AC3E}">
        <p14:creationId xmlns:p14="http://schemas.microsoft.com/office/powerpoint/2010/main" val="365060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777841237"/>
              </p:ext>
            </p:extLst>
          </p:nvPr>
        </p:nvGraphicFramePr>
        <p:xfrm>
          <a:off x="938462" y="297076"/>
          <a:ext cx="10299033" cy="6151849"/>
        </p:xfrm>
        <a:graphic>
          <a:graphicData uri="http://schemas.openxmlformats.org/presentationml/2006/ole">
            <mc:AlternateContent xmlns:mc="http://schemas.openxmlformats.org/markup-compatibility/2006">
              <mc:Choice xmlns:v="urn:schemas-microsoft-com:vml" Requires="v">
                <p:oleObj spid="_x0000_s1036" name="Acrobat Document" r:id="rId3" imgW="5829156" imgH="7543672" progId="AcroExch.Document.11">
                  <p:embed/>
                </p:oleObj>
              </mc:Choice>
              <mc:Fallback>
                <p:oleObj name="Acrobat Document" r:id="rId3" imgW="5829156" imgH="7543672" progId="AcroExch.Document.11">
                  <p:embed/>
                  <p:pic>
                    <p:nvPicPr>
                      <p:cNvPr id="0" name=""/>
                      <p:cNvPicPr/>
                      <p:nvPr/>
                    </p:nvPicPr>
                    <p:blipFill>
                      <a:blip r:embed="rId4"/>
                      <a:stretch>
                        <a:fillRect/>
                      </a:stretch>
                    </p:blipFill>
                    <p:spPr>
                      <a:xfrm>
                        <a:off x="938462" y="297076"/>
                        <a:ext cx="10299033" cy="6151849"/>
                      </a:xfrm>
                      <a:prstGeom prst="rect">
                        <a:avLst/>
                      </a:prstGeom>
                    </p:spPr>
                  </p:pic>
                </p:oleObj>
              </mc:Fallback>
            </mc:AlternateContent>
          </a:graphicData>
        </a:graphic>
      </p:graphicFrame>
    </p:spTree>
    <p:extLst>
      <p:ext uri="{BB962C8B-B14F-4D97-AF65-F5344CB8AC3E}">
        <p14:creationId xmlns:p14="http://schemas.microsoft.com/office/powerpoint/2010/main" val="219610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04613251"/>
              </p:ext>
            </p:extLst>
          </p:nvPr>
        </p:nvGraphicFramePr>
        <p:xfrm>
          <a:off x="1804737" y="1587722"/>
          <a:ext cx="6018214" cy="4450080"/>
        </p:xfrm>
        <a:graphic>
          <a:graphicData uri="http://schemas.openxmlformats.org/drawingml/2006/table">
            <a:tbl>
              <a:tblPr/>
              <a:tblGrid>
                <a:gridCol w="3009107"/>
                <a:gridCol w="3009107"/>
              </a:tblGrid>
              <a:tr h="0">
                <a:tc>
                  <a:txBody>
                    <a:bodyPr/>
                    <a:lstStyle/>
                    <a:p>
                      <a:endParaRPr lang="en-US" sz="2400" b="1" dirty="0">
                        <a:effectLst/>
                        <a:latin typeface="verdana" panose="020B0604030504040204" pitchFamily="34" charset="0"/>
                      </a:endParaRPr>
                    </a:p>
                  </a:txBody>
                  <a:tcPr marL="0" marR="0" marT="0" marB="0">
                    <a:lnL>
                      <a:noFill/>
                    </a:lnL>
                    <a:lnR>
                      <a:noFill/>
                    </a:lnR>
                    <a:lnT>
                      <a:noFill/>
                    </a:lnT>
                    <a:lnB>
                      <a:noFill/>
                    </a:lnB>
                  </a:tcPr>
                </a:tc>
                <a:tc>
                  <a:txBody>
                    <a:bodyPr/>
                    <a:lstStyle/>
                    <a:p>
                      <a:pPr algn="ctr"/>
                      <a:r>
                        <a:rPr lang="en-US" sz="2000" b="1" dirty="0">
                          <a:effectLst/>
                          <a:latin typeface="verdana" panose="020B0604030504040204" pitchFamily="34" charset="0"/>
                        </a:rPr>
                        <a:t>Leaves and Grass Clippings</a:t>
                      </a:r>
                    </a:p>
                  </a:txBody>
                  <a:tcPr marL="0" marR="0" marT="0" marB="0" anchor="ctr">
                    <a:lnL>
                      <a:noFill/>
                    </a:lnL>
                    <a:lnR>
                      <a:noFill/>
                    </a:lnR>
                    <a:lnT>
                      <a:noFill/>
                    </a:lnT>
                    <a:lnB>
                      <a:noFill/>
                    </a:lnB>
                  </a:tcPr>
                </a:tc>
              </a:tr>
              <a:tr h="0">
                <a:tc>
                  <a:txBody>
                    <a:bodyPr/>
                    <a:lstStyle/>
                    <a:p>
                      <a:endParaRPr lang="en-US" sz="2400" b="1">
                        <a:effectLst/>
                        <a:latin typeface="verdana" panose="020B0604030504040204" pitchFamily="34" charset="0"/>
                      </a:endParaRPr>
                    </a:p>
                  </a:txBody>
                  <a:tcPr marL="0" marR="0" marT="0" marB="0">
                    <a:lnL>
                      <a:noFill/>
                    </a:lnL>
                    <a:lnR>
                      <a:noFill/>
                    </a:lnR>
                    <a:lnT>
                      <a:noFill/>
                    </a:lnT>
                    <a:lnB>
                      <a:noFill/>
                    </a:lnB>
                  </a:tcPr>
                </a:tc>
                <a:tc>
                  <a:txBody>
                    <a:bodyPr/>
                    <a:lstStyle/>
                    <a:p>
                      <a:pPr algn="ctr"/>
                      <a:r>
                        <a:rPr lang="en-US" sz="2000" b="1" dirty="0">
                          <a:effectLst/>
                          <a:latin typeface="verdana" panose="020B0604030504040204" pitchFamily="34" charset="0"/>
                        </a:rPr>
                        <a:t>Swimming pool chemicals</a:t>
                      </a:r>
                    </a:p>
                  </a:txBody>
                  <a:tcPr marL="0" marR="0" marT="0" marB="0" anchor="ctr">
                    <a:lnL>
                      <a:noFill/>
                    </a:lnL>
                    <a:lnR>
                      <a:noFill/>
                    </a:lnR>
                    <a:lnT>
                      <a:noFill/>
                    </a:lnT>
                    <a:lnB>
                      <a:noFill/>
                    </a:lnB>
                  </a:tcPr>
                </a:tc>
              </a:tr>
              <a:tr h="0">
                <a:tc>
                  <a:txBody>
                    <a:bodyPr/>
                    <a:lstStyle/>
                    <a:p>
                      <a:endParaRPr lang="en-US" sz="2400" b="1">
                        <a:effectLst/>
                        <a:latin typeface="verdana" panose="020B0604030504040204" pitchFamily="34" charset="0"/>
                      </a:endParaRPr>
                    </a:p>
                  </a:txBody>
                  <a:tcPr marL="0" marR="0" marT="0" marB="0">
                    <a:lnL>
                      <a:noFill/>
                    </a:lnL>
                    <a:lnR>
                      <a:noFill/>
                    </a:lnR>
                    <a:lnT>
                      <a:noFill/>
                    </a:lnT>
                    <a:lnB>
                      <a:noFill/>
                    </a:lnB>
                  </a:tcPr>
                </a:tc>
                <a:tc>
                  <a:txBody>
                    <a:bodyPr/>
                    <a:lstStyle/>
                    <a:p>
                      <a:pPr algn="ctr"/>
                      <a:r>
                        <a:rPr lang="en-US" sz="2000" b="1" dirty="0">
                          <a:effectLst/>
                          <a:latin typeface="verdana" panose="020B0604030504040204" pitchFamily="34" charset="0"/>
                        </a:rPr>
                        <a:t>Hazardous chemicals</a:t>
                      </a:r>
                    </a:p>
                  </a:txBody>
                  <a:tcPr marL="0" marR="0" marT="0" marB="0" anchor="ctr">
                    <a:lnL>
                      <a:noFill/>
                    </a:lnL>
                    <a:lnR>
                      <a:noFill/>
                    </a:lnR>
                    <a:lnT>
                      <a:noFill/>
                    </a:lnT>
                    <a:lnB>
                      <a:noFill/>
                    </a:lnB>
                  </a:tcPr>
                </a:tc>
              </a:tr>
              <a:tr h="0">
                <a:tc>
                  <a:txBody>
                    <a:bodyPr/>
                    <a:lstStyle/>
                    <a:p>
                      <a:endParaRPr lang="en-US" sz="2400" b="1">
                        <a:effectLst/>
                        <a:latin typeface="verdana" panose="020B0604030504040204" pitchFamily="34" charset="0"/>
                      </a:endParaRPr>
                    </a:p>
                  </a:txBody>
                  <a:tcPr marL="0" marR="0" marT="0" marB="0">
                    <a:lnL>
                      <a:noFill/>
                    </a:lnL>
                    <a:lnR>
                      <a:noFill/>
                    </a:lnR>
                    <a:lnT>
                      <a:noFill/>
                    </a:lnT>
                    <a:lnB>
                      <a:noFill/>
                    </a:lnB>
                  </a:tcPr>
                </a:tc>
                <a:tc>
                  <a:txBody>
                    <a:bodyPr/>
                    <a:lstStyle/>
                    <a:p>
                      <a:pPr algn="ctr"/>
                      <a:r>
                        <a:rPr lang="en-US" sz="2000" b="1" dirty="0">
                          <a:effectLst/>
                          <a:latin typeface="verdana" panose="020B0604030504040204" pitchFamily="34" charset="0"/>
                        </a:rPr>
                        <a:t>Soaps and detergents</a:t>
                      </a:r>
                    </a:p>
                  </a:txBody>
                  <a:tcPr marL="0" marR="0" marT="0" marB="0" anchor="ctr">
                    <a:lnL>
                      <a:noFill/>
                    </a:lnL>
                    <a:lnR>
                      <a:noFill/>
                    </a:lnR>
                    <a:lnT>
                      <a:noFill/>
                    </a:lnT>
                    <a:lnB>
                      <a:noFill/>
                    </a:lnB>
                  </a:tcPr>
                </a:tc>
              </a:tr>
              <a:tr h="0">
                <a:tc>
                  <a:txBody>
                    <a:bodyPr/>
                    <a:lstStyle/>
                    <a:p>
                      <a:endParaRPr lang="en-US" sz="2400" b="1">
                        <a:effectLst/>
                        <a:latin typeface="verdana" panose="020B0604030504040204" pitchFamily="34" charset="0"/>
                      </a:endParaRPr>
                    </a:p>
                  </a:txBody>
                  <a:tcPr marL="0" marR="0" marT="0" marB="0">
                    <a:lnL>
                      <a:noFill/>
                    </a:lnL>
                    <a:lnR>
                      <a:noFill/>
                    </a:lnR>
                    <a:lnT>
                      <a:noFill/>
                    </a:lnT>
                    <a:lnB>
                      <a:noFill/>
                    </a:lnB>
                  </a:tcPr>
                </a:tc>
                <a:tc>
                  <a:txBody>
                    <a:bodyPr/>
                    <a:lstStyle/>
                    <a:p>
                      <a:pPr algn="ctr"/>
                      <a:r>
                        <a:rPr lang="en-US" sz="2000" b="1" dirty="0">
                          <a:effectLst/>
                          <a:latin typeface="verdana" panose="020B0604030504040204" pitchFamily="34" charset="0"/>
                        </a:rPr>
                        <a:t>Trash and Litter</a:t>
                      </a:r>
                    </a:p>
                  </a:txBody>
                  <a:tcPr marL="0" marR="0" marT="0" marB="0" anchor="ctr">
                    <a:lnL>
                      <a:noFill/>
                    </a:lnL>
                    <a:lnR>
                      <a:noFill/>
                    </a:lnR>
                    <a:lnT>
                      <a:noFill/>
                    </a:lnT>
                    <a:lnB>
                      <a:noFill/>
                    </a:lnB>
                  </a:tcPr>
                </a:tc>
              </a:tr>
              <a:tr h="0">
                <a:tc>
                  <a:txBody>
                    <a:bodyPr/>
                    <a:lstStyle/>
                    <a:p>
                      <a:endParaRPr lang="en-US" sz="2400" b="1">
                        <a:effectLst/>
                        <a:latin typeface="verdana" panose="020B0604030504040204" pitchFamily="34" charset="0"/>
                      </a:endParaRPr>
                    </a:p>
                  </a:txBody>
                  <a:tcPr marL="0" marR="0" marT="0" marB="0">
                    <a:lnL>
                      <a:noFill/>
                    </a:lnL>
                    <a:lnR>
                      <a:noFill/>
                    </a:lnR>
                    <a:lnT>
                      <a:noFill/>
                    </a:lnT>
                    <a:lnB>
                      <a:noFill/>
                    </a:lnB>
                  </a:tcPr>
                </a:tc>
                <a:tc>
                  <a:txBody>
                    <a:bodyPr/>
                    <a:lstStyle/>
                    <a:p>
                      <a:pPr algn="ctr"/>
                      <a:r>
                        <a:rPr lang="en-US" sz="2000" b="1" dirty="0">
                          <a:effectLst/>
                          <a:latin typeface="verdana" panose="020B0604030504040204" pitchFamily="34" charset="0"/>
                        </a:rPr>
                        <a:t>Animal Waste</a:t>
                      </a:r>
                    </a:p>
                  </a:txBody>
                  <a:tcPr marL="0" marR="0" marT="0" marB="0" anchor="ctr">
                    <a:lnL>
                      <a:noFill/>
                    </a:lnL>
                    <a:lnR>
                      <a:noFill/>
                    </a:lnR>
                    <a:lnT>
                      <a:noFill/>
                    </a:lnT>
                    <a:lnB>
                      <a:noFill/>
                    </a:lnB>
                  </a:tcPr>
                </a:tc>
              </a:tr>
              <a:tr h="0">
                <a:tc>
                  <a:txBody>
                    <a:bodyPr/>
                    <a:lstStyle/>
                    <a:p>
                      <a:endParaRPr lang="en-US" sz="2400" b="1">
                        <a:effectLst/>
                        <a:latin typeface="verdana" panose="020B0604030504040204" pitchFamily="34" charset="0"/>
                      </a:endParaRPr>
                    </a:p>
                  </a:txBody>
                  <a:tcPr marL="0" marR="0" marT="0" marB="0">
                    <a:lnL>
                      <a:noFill/>
                    </a:lnL>
                    <a:lnR>
                      <a:noFill/>
                    </a:lnR>
                    <a:lnT>
                      <a:noFill/>
                    </a:lnT>
                    <a:lnB>
                      <a:noFill/>
                    </a:lnB>
                  </a:tcPr>
                </a:tc>
                <a:tc>
                  <a:txBody>
                    <a:bodyPr/>
                    <a:lstStyle/>
                    <a:p>
                      <a:pPr algn="ctr"/>
                      <a:r>
                        <a:rPr lang="en-US" sz="2000" b="1" dirty="0">
                          <a:effectLst/>
                          <a:latin typeface="verdana" panose="020B0604030504040204" pitchFamily="34" charset="0"/>
                        </a:rPr>
                        <a:t>Sediment</a:t>
                      </a:r>
                    </a:p>
                  </a:txBody>
                  <a:tcPr marL="0" marR="0" marT="0" marB="0" anchor="ctr">
                    <a:lnL>
                      <a:noFill/>
                    </a:lnL>
                    <a:lnR>
                      <a:noFill/>
                    </a:lnR>
                    <a:lnT>
                      <a:noFill/>
                    </a:lnT>
                    <a:lnB>
                      <a:noFill/>
                    </a:lnB>
                  </a:tcPr>
                </a:tc>
              </a:tr>
              <a:tr h="0">
                <a:tc>
                  <a:txBody>
                    <a:bodyPr/>
                    <a:lstStyle/>
                    <a:p>
                      <a:endParaRPr lang="en-US" sz="2400" b="1">
                        <a:effectLst/>
                        <a:latin typeface="verdana" panose="020B0604030504040204" pitchFamily="34" charset="0"/>
                      </a:endParaRPr>
                    </a:p>
                  </a:txBody>
                  <a:tcPr marL="0" marR="0" marT="0" marB="0">
                    <a:lnL>
                      <a:noFill/>
                    </a:lnL>
                    <a:lnR>
                      <a:noFill/>
                    </a:lnR>
                    <a:lnT>
                      <a:noFill/>
                    </a:lnT>
                    <a:lnB>
                      <a:noFill/>
                    </a:lnB>
                  </a:tcPr>
                </a:tc>
                <a:tc>
                  <a:txBody>
                    <a:bodyPr/>
                    <a:lstStyle/>
                    <a:p>
                      <a:pPr algn="ctr"/>
                      <a:r>
                        <a:rPr lang="en-US" sz="2000" b="1" dirty="0">
                          <a:effectLst/>
                          <a:latin typeface="verdana" panose="020B0604030504040204" pitchFamily="34" charset="0"/>
                        </a:rPr>
                        <a:t>Used motor oil and other chemicals from cars</a:t>
                      </a:r>
                    </a:p>
                  </a:txBody>
                  <a:tcPr marL="0" marR="0" marT="0" marB="0" anchor="ctr">
                    <a:lnL>
                      <a:noFill/>
                    </a:lnL>
                    <a:lnR>
                      <a:noFill/>
                    </a:lnR>
                    <a:lnT>
                      <a:noFill/>
                    </a:lnT>
                    <a:lnB>
                      <a:noFill/>
                    </a:lnB>
                  </a:tcPr>
                </a:tc>
              </a:tr>
            </a:tbl>
          </a:graphicData>
        </a:graphic>
      </p:graphicFrame>
      <p:sp>
        <p:nvSpPr>
          <p:cNvPr id="5" name="Rectangle 1"/>
          <p:cNvSpPr>
            <a:spLocks noGrp="1" noChangeArrowheads="1"/>
          </p:cNvSpPr>
          <p:nvPr>
            <p:ph type="title"/>
          </p:nvPr>
        </p:nvSpPr>
        <p:spPr bwMode="auto">
          <a:xfrm>
            <a:off x="3242630" y="676697"/>
            <a:ext cx="632737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B050"/>
                </a:solidFill>
                <a:effectLst/>
                <a:latin typeface="Arial Black" panose="020B0A04020102020204" pitchFamily="34" charset="0"/>
              </a:rPr>
              <a:t>Here, let's make a list...</a:t>
            </a:r>
            <a:endParaRPr kumimoji="0" lang="en-US" altLang="en-US" b="0" i="0" u="none" strike="noStrike" cap="none" normalizeH="0" baseline="0" dirty="0" smtClean="0">
              <a:ln>
                <a:noFill/>
              </a:ln>
              <a:solidFill>
                <a:srgbClr val="00B050"/>
              </a:solidFill>
              <a:effectLst/>
              <a:latin typeface="Arial Black" panose="020B0A04020102020204" pitchFamily="34" charset="0"/>
            </a:endParaRPr>
          </a:p>
        </p:txBody>
      </p:sp>
    </p:spTree>
    <p:extLst>
      <p:ext uri="{BB962C8B-B14F-4D97-AF65-F5344CB8AC3E}">
        <p14:creationId xmlns:p14="http://schemas.microsoft.com/office/powerpoint/2010/main" val="409210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7599" y="551920"/>
            <a:ext cx="8911687" cy="1280890"/>
          </a:xfrm>
        </p:spPr>
        <p:txBody>
          <a:bodyPr>
            <a:noAutofit/>
          </a:bodyPr>
          <a:lstStyle/>
          <a:p>
            <a:r>
              <a:rPr lang="en-US" sz="2800" b="1" dirty="0">
                <a:solidFill>
                  <a:srgbClr val="00B050"/>
                </a:solidFill>
              </a:rPr>
              <a:t>Now that you know how water pollution happens, do you know what you can do to prevent water pollution? There are lots of little things we can do around the house to pollute less.</a:t>
            </a:r>
            <a:br>
              <a:rPr lang="en-US" sz="2800" b="1" dirty="0">
                <a:solidFill>
                  <a:srgbClr val="00B050"/>
                </a:solidFill>
              </a:rPr>
            </a:br>
            <a:r>
              <a:rPr lang="en-US" sz="2800" b="1" dirty="0">
                <a:solidFill>
                  <a:srgbClr val="00B050"/>
                </a:solidFill>
              </a:rPr>
              <a:t>If you see your car leaking oil everywhere, tell your parents it needs to get fixed.</a:t>
            </a:r>
            <a:br>
              <a:rPr lang="en-US" sz="2800" b="1" dirty="0">
                <a:solidFill>
                  <a:srgbClr val="00B050"/>
                </a:solidFill>
              </a:rPr>
            </a:br>
            <a:r>
              <a:rPr lang="en-US" sz="2800" b="1" dirty="0">
                <a:solidFill>
                  <a:srgbClr val="00B050"/>
                </a:solidFill>
              </a:rPr>
              <a:t>Make sure you don’t let water full of pollutants like dirt, chemicals, soaps, and grass clippings run down the street and into a storm drain.</a:t>
            </a:r>
            <a:br>
              <a:rPr lang="en-US" sz="2800" b="1" dirty="0">
                <a:solidFill>
                  <a:srgbClr val="00B050"/>
                </a:solidFill>
              </a:rPr>
            </a:br>
            <a:r>
              <a:rPr lang="en-US" sz="2800" b="1" dirty="0">
                <a:solidFill>
                  <a:srgbClr val="00B050"/>
                </a:solidFill>
              </a:rPr>
              <a:t>Make sure to clean up after your dog or cat in your yard or when you take it out for a walk.</a:t>
            </a:r>
            <a:br>
              <a:rPr lang="en-US" sz="2800" b="1" dirty="0">
                <a:solidFill>
                  <a:srgbClr val="00B050"/>
                </a:solidFill>
              </a:rPr>
            </a:br>
            <a:r>
              <a:rPr lang="en-US" sz="2800" b="1" dirty="0">
                <a:solidFill>
                  <a:srgbClr val="00B050"/>
                </a:solidFill>
              </a:rPr>
              <a:t>Throw all your trash in a garbage can and not on the street, sidewalk, dirt, or grass.</a:t>
            </a:r>
            <a:br>
              <a:rPr lang="en-US" sz="2800" b="1" dirty="0">
                <a:solidFill>
                  <a:srgbClr val="00B050"/>
                </a:solidFill>
              </a:rPr>
            </a:br>
            <a:endParaRPr lang="en-US" sz="2800" b="1" dirty="0">
              <a:solidFill>
                <a:srgbClr val="00B050"/>
              </a:solidFill>
            </a:endParaRPr>
          </a:p>
        </p:txBody>
      </p:sp>
    </p:spTree>
    <p:extLst>
      <p:ext uri="{BB962C8B-B14F-4D97-AF65-F5344CB8AC3E}">
        <p14:creationId xmlns:p14="http://schemas.microsoft.com/office/powerpoint/2010/main" val="11965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269" y="2493232"/>
            <a:ext cx="8911687" cy="1280890"/>
          </a:xfrm>
        </p:spPr>
        <p:txBody>
          <a:bodyPr>
            <a:noAutofit/>
          </a:bodyPr>
          <a:lstStyle/>
          <a:p>
            <a:pPr algn="ctr"/>
            <a:r>
              <a:rPr lang="en-US" sz="5400" b="1" i="1" dirty="0" smtClean="0">
                <a:solidFill>
                  <a:srgbClr val="00B050"/>
                </a:solidFill>
              </a:rPr>
              <a:t>Want to meet a friend of mine?</a:t>
            </a:r>
            <a:endParaRPr lang="en-US" sz="5400" b="1" i="1" dirty="0">
              <a:solidFill>
                <a:srgbClr val="00B050"/>
              </a:solidFill>
            </a:endParaRPr>
          </a:p>
        </p:txBody>
      </p:sp>
    </p:spTree>
    <p:extLst>
      <p:ext uri="{BB962C8B-B14F-4D97-AF65-F5344CB8AC3E}">
        <p14:creationId xmlns:p14="http://schemas.microsoft.com/office/powerpoint/2010/main" val="207905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jjPfLhJbdc0"/>
          <p:cNvPicPr>
            <a:picLocks noGrp="1" noRot="1" noChangeAspect="1"/>
          </p:cNvPicPr>
          <p:nvPr>
            <p:ph idx="1"/>
            <a:videoFile r:link="rId1"/>
          </p:nvPr>
        </p:nvPicPr>
        <p:blipFill>
          <a:blip r:embed="rId3"/>
          <a:stretch>
            <a:fillRect/>
          </a:stretch>
        </p:blipFill>
        <p:spPr>
          <a:xfrm>
            <a:off x="3615854" y="2555618"/>
            <a:ext cx="4572000" cy="2571750"/>
          </a:xfrm>
          <a:prstGeom prst="rect">
            <a:avLst/>
          </a:prstGeom>
        </p:spPr>
      </p:pic>
    </p:spTree>
    <p:extLst>
      <p:ext uri="{BB962C8B-B14F-4D97-AF65-F5344CB8AC3E}">
        <p14:creationId xmlns:p14="http://schemas.microsoft.com/office/powerpoint/2010/main" val="2021966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874" y="834189"/>
            <a:ext cx="8915400" cy="3777622"/>
          </a:xfrm>
        </p:spPr>
        <p:txBody>
          <a:bodyPr>
            <a:noAutofit/>
          </a:bodyPr>
          <a:lstStyle/>
          <a:p>
            <a:pPr algn="ctr"/>
            <a:r>
              <a:rPr lang="en-US" sz="6600" b="1" i="1" dirty="0" smtClean="0">
                <a:solidFill>
                  <a:srgbClr val="00B050"/>
                </a:solidFill>
              </a:rPr>
              <a:t>Thank You Boys and Girls!!!</a:t>
            </a:r>
          </a:p>
          <a:p>
            <a:pPr algn="ctr"/>
            <a:r>
              <a:rPr lang="en-US" sz="6600" b="1" i="1" dirty="0" smtClean="0">
                <a:solidFill>
                  <a:srgbClr val="00B050"/>
                </a:solidFill>
              </a:rPr>
              <a:t>Remember “Only Rain Down the Storm Drain.”</a:t>
            </a:r>
          </a:p>
        </p:txBody>
      </p:sp>
    </p:spTree>
    <p:extLst>
      <p:ext uri="{BB962C8B-B14F-4D97-AF65-F5344CB8AC3E}">
        <p14:creationId xmlns:p14="http://schemas.microsoft.com/office/powerpoint/2010/main" val="145315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1634</TotalTime>
  <Words>211</Words>
  <Application>Microsoft Office PowerPoint</Application>
  <PresentationFormat>Widescreen</PresentationFormat>
  <Paragraphs>21</Paragraphs>
  <Slides>9</Slides>
  <Notes>0</Notes>
  <HiddenSlides>0</HiddenSlides>
  <MMClips>1</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Arial Black</vt:lpstr>
      <vt:lpstr>Century Gothic</vt:lpstr>
      <vt:lpstr>verdana</vt:lpstr>
      <vt:lpstr>Wingdings 3</vt:lpstr>
      <vt:lpstr>Wisp</vt:lpstr>
      <vt:lpstr>Acrobat Document</vt:lpstr>
      <vt:lpstr>Storm Water!  Ways to better our environment. </vt:lpstr>
      <vt:lpstr>What is Storm Water?</vt:lpstr>
      <vt:lpstr> There are a lot of things we do everyday that might result in contaminating our creeks, rivers, or lakes. Take a look at this illustration on the next page and see if you can spot what's wrong and think of what could be done differently to avoid contaminating our water. </vt:lpstr>
      <vt:lpstr>PowerPoint Presentation</vt:lpstr>
      <vt:lpstr>Here, let's make a list...</vt:lpstr>
      <vt:lpstr>Now that you know how water pollution happens, do you know what you can do to prevent water pollution? There are lots of little things we can do around the house to pollute less. If you see your car leaking oil everywhere, tell your parents it needs to get fixed. Make sure you don’t let water full of pollutants like dirt, chemicals, soaps, and grass clippings run down the street and into a storm drain. Make sure to clean up after your dog or cat in your yard or when you take it out for a walk. Throw all your trash in a garbage can and not on the street, sidewalk, dirt, or grass. </vt:lpstr>
      <vt:lpstr>Want to meet a friend of mine?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Ernesto Solis</dc:creator>
  <cp:lastModifiedBy>Ernesto Solis</cp:lastModifiedBy>
  <cp:revision>11</cp:revision>
  <dcterms:created xsi:type="dcterms:W3CDTF">2015-05-01T13:22:04Z</dcterms:created>
  <dcterms:modified xsi:type="dcterms:W3CDTF">2017-11-07T15:28:48Z</dcterms:modified>
</cp:coreProperties>
</file>