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7" r:id="rId2"/>
  </p:sldMasterIdLst>
  <p:sldIdLst>
    <p:sldId id="256" r:id="rId3"/>
    <p:sldId id="353" r:id="rId4"/>
    <p:sldId id="356" r:id="rId5"/>
    <p:sldId id="358" r:id="rId6"/>
    <p:sldId id="257" r:id="rId7"/>
    <p:sldId id="361" r:id="rId8"/>
    <p:sldId id="362" r:id="rId9"/>
    <p:sldId id="363" r:id="rId10"/>
    <p:sldId id="364" r:id="rId11"/>
    <p:sldId id="359" r:id="rId12"/>
    <p:sldId id="360" r:id="rId13"/>
    <p:sldId id="260" r:id="rId14"/>
    <p:sldId id="357" r:id="rId15"/>
    <p:sldId id="259" r:id="rId16"/>
    <p:sldId id="344" r:id="rId17"/>
    <p:sldId id="354" r:id="rId18"/>
    <p:sldId id="355" r:id="rId19"/>
    <p:sldId id="367" r:id="rId20"/>
    <p:sldId id="366" r:id="rId21"/>
    <p:sldId id="365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FF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63D945-1132-475C-80C3-ED682F177DAD}" v="33" dt="2019-05-24T09:30:22.9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712" autoAdjust="0"/>
  </p:normalViewPr>
  <p:slideViewPr>
    <p:cSldViewPr snapToGrid="0">
      <p:cViewPr varScale="1">
        <p:scale>
          <a:sx n="104" d="100"/>
          <a:sy n="104" d="100"/>
        </p:scale>
        <p:origin x="7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ugusto Sanchez Gonzalez" userId="73fedee6-2a91-44ad-b059-26089695966f" providerId="ADAL" clId="{8163D945-1132-475C-80C3-ED682F177DAD}"/>
    <pc:docChg chg="modSld">
      <pc:chgData name="Augusto Sanchez Gonzalez" userId="73fedee6-2a91-44ad-b059-26089695966f" providerId="ADAL" clId="{8163D945-1132-475C-80C3-ED682F177DAD}" dt="2019-06-02T16:42:24.827" v="0" actId="1076"/>
      <pc:docMkLst>
        <pc:docMk/>
      </pc:docMkLst>
      <pc:sldChg chg="modSp">
        <pc:chgData name="Augusto Sanchez Gonzalez" userId="73fedee6-2a91-44ad-b059-26089695966f" providerId="ADAL" clId="{8163D945-1132-475C-80C3-ED682F177DAD}" dt="2019-06-02T16:42:24.827" v="0" actId="1076"/>
        <pc:sldMkLst>
          <pc:docMk/>
          <pc:sldMk cId="2246944656" sldId="356"/>
        </pc:sldMkLst>
        <pc:picChg chg="mod">
          <ac:chgData name="Augusto Sanchez Gonzalez" userId="73fedee6-2a91-44ad-b059-26089695966f" providerId="ADAL" clId="{8163D945-1132-475C-80C3-ED682F177DAD}" dt="2019-06-02T16:42:24.827" v="0" actId="1076"/>
          <ac:picMkLst>
            <pc:docMk/>
            <pc:sldMk cId="2246944656" sldId="356"/>
            <ac:picMk id="16" creationId="{D9FBEF46-E216-48FA-825C-E2C75AE7E42E}"/>
          </ac:picMkLst>
        </pc:picChg>
      </pc:sldChg>
    </pc:docChg>
  </pc:docChgLst>
  <pc:docChgLst>
    <pc:chgData name="Augusto Sanchez Gonzalez" userId="73fedee6-2a91-44ad-b059-26089695966f" providerId="ADAL" clId="{05B741D3-32C8-4B52-8158-77543C379890}"/>
    <pc:docChg chg="undo custSel addSld delSld modSld">
      <pc:chgData name="Augusto Sanchez Gonzalez" userId="73fedee6-2a91-44ad-b059-26089695966f" providerId="ADAL" clId="{05B741D3-32C8-4B52-8158-77543C379890}" dt="2019-05-24T09:32:51.597" v="992" actId="20577"/>
      <pc:docMkLst>
        <pc:docMk/>
      </pc:docMkLst>
      <pc:sldChg chg="add del">
        <pc:chgData name="Augusto Sanchez Gonzalez" userId="73fedee6-2a91-44ad-b059-26089695966f" providerId="ADAL" clId="{05B741D3-32C8-4B52-8158-77543C379890}" dt="2019-05-24T08:47:45.714" v="5" actId="2696"/>
        <pc:sldMkLst>
          <pc:docMk/>
          <pc:sldMk cId="2824769767" sldId="260"/>
        </pc:sldMkLst>
      </pc:sldChg>
      <pc:sldChg chg="modSp">
        <pc:chgData name="Augusto Sanchez Gonzalez" userId="73fedee6-2a91-44ad-b059-26089695966f" providerId="ADAL" clId="{05B741D3-32C8-4B52-8158-77543C379890}" dt="2019-05-24T09:08:51.571" v="179" actId="1076"/>
        <pc:sldMkLst>
          <pc:docMk/>
          <pc:sldMk cId="1747356874" sldId="354"/>
        </pc:sldMkLst>
        <pc:picChg chg="mod">
          <ac:chgData name="Augusto Sanchez Gonzalez" userId="73fedee6-2a91-44ad-b059-26089695966f" providerId="ADAL" clId="{05B741D3-32C8-4B52-8158-77543C379890}" dt="2019-05-24T09:08:46.978" v="178" actId="14100"/>
          <ac:picMkLst>
            <pc:docMk/>
            <pc:sldMk cId="1747356874" sldId="354"/>
            <ac:picMk id="13" creationId="{AAF6355D-1A83-44FC-B21B-352107FE3165}"/>
          </ac:picMkLst>
        </pc:picChg>
        <pc:picChg chg="mod">
          <ac:chgData name="Augusto Sanchez Gonzalez" userId="73fedee6-2a91-44ad-b059-26089695966f" providerId="ADAL" clId="{05B741D3-32C8-4B52-8158-77543C379890}" dt="2019-05-24T09:08:51.571" v="179" actId="1076"/>
          <ac:picMkLst>
            <pc:docMk/>
            <pc:sldMk cId="1747356874" sldId="354"/>
            <ac:picMk id="14" creationId="{B152D021-0254-4229-A5CC-2E0EC6F188D3}"/>
          </ac:picMkLst>
        </pc:picChg>
      </pc:sldChg>
      <pc:sldChg chg="modSp">
        <pc:chgData name="Augusto Sanchez Gonzalez" userId="73fedee6-2a91-44ad-b059-26089695966f" providerId="ADAL" clId="{05B741D3-32C8-4B52-8158-77543C379890}" dt="2019-05-24T08:54:07.163" v="126" actId="14100"/>
        <pc:sldMkLst>
          <pc:docMk/>
          <pc:sldMk cId="2246944656" sldId="356"/>
        </pc:sldMkLst>
        <pc:picChg chg="mod">
          <ac:chgData name="Augusto Sanchez Gonzalez" userId="73fedee6-2a91-44ad-b059-26089695966f" providerId="ADAL" clId="{05B741D3-32C8-4B52-8158-77543C379890}" dt="2019-05-24T08:54:00.724" v="124" actId="14100"/>
          <ac:picMkLst>
            <pc:docMk/>
            <pc:sldMk cId="2246944656" sldId="356"/>
            <ac:picMk id="19" creationId="{E64801A9-A453-4F2B-83A5-E596F49E1B03}"/>
          </ac:picMkLst>
        </pc:picChg>
        <pc:picChg chg="mod">
          <ac:chgData name="Augusto Sanchez Gonzalez" userId="73fedee6-2a91-44ad-b059-26089695966f" providerId="ADAL" clId="{05B741D3-32C8-4B52-8158-77543C379890}" dt="2019-05-24T08:54:07.163" v="126" actId="14100"/>
          <ac:picMkLst>
            <pc:docMk/>
            <pc:sldMk cId="2246944656" sldId="356"/>
            <ac:picMk id="1032" creationId="{4C5B62FD-4F27-495A-B7EF-229105AF049B}"/>
          </ac:picMkLst>
        </pc:picChg>
      </pc:sldChg>
      <pc:sldChg chg="modSp">
        <pc:chgData name="Augusto Sanchez Gonzalez" userId="73fedee6-2a91-44ad-b059-26089695966f" providerId="ADAL" clId="{05B741D3-32C8-4B52-8158-77543C379890}" dt="2019-05-24T08:49:15.283" v="56" actId="20577"/>
        <pc:sldMkLst>
          <pc:docMk/>
          <pc:sldMk cId="3184701858" sldId="358"/>
        </pc:sldMkLst>
        <pc:spChg chg="mod">
          <ac:chgData name="Augusto Sanchez Gonzalez" userId="73fedee6-2a91-44ad-b059-26089695966f" providerId="ADAL" clId="{05B741D3-32C8-4B52-8158-77543C379890}" dt="2019-05-24T08:49:15.283" v="56" actId="20577"/>
          <ac:spMkLst>
            <pc:docMk/>
            <pc:sldMk cId="3184701858" sldId="358"/>
            <ac:spMk id="3" creationId="{40B9AD49-86B1-41DF-8E27-6BAF1CD6FF60}"/>
          </ac:spMkLst>
        </pc:spChg>
      </pc:sldChg>
      <pc:sldChg chg="addSp delSp modSp add">
        <pc:chgData name="Augusto Sanchez Gonzalez" userId="73fedee6-2a91-44ad-b059-26089695966f" providerId="ADAL" clId="{05B741D3-32C8-4B52-8158-77543C379890}" dt="2019-05-24T09:07:54.560" v="157" actId="1076"/>
        <pc:sldMkLst>
          <pc:docMk/>
          <pc:sldMk cId="1966200285" sldId="360"/>
        </pc:sldMkLst>
        <pc:spChg chg="mod">
          <ac:chgData name="Augusto Sanchez Gonzalez" userId="73fedee6-2a91-44ad-b059-26089695966f" providerId="ADAL" clId="{05B741D3-32C8-4B52-8158-77543C379890}" dt="2019-05-24T08:47:21.561" v="2" actId="27636"/>
          <ac:spMkLst>
            <pc:docMk/>
            <pc:sldMk cId="1966200285" sldId="360"/>
            <ac:spMk id="2" creationId="{DFA3F8AD-2E1B-4B09-A5E6-1F52C71B85DB}"/>
          </ac:spMkLst>
        </pc:spChg>
        <pc:spChg chg="add del mod">
          <ac:chgData name="Augusto Sanchez Gonzalez" userId="73fedee6-2a91-44ad-b059-26089695966f" providerId="ADAL" clId="{05B741D3-32C8-4B52-8158-77543C379890}" dt="2019-05-24T08:59:05.444" v="148"/>
          <ac:spMkLst>
            <pc:docMk/>
            <pc:sldMk cId="1966200285" sldId="360"/>
            <ac:spMk id="4" creationId="{D6A24E28-E0AB-426B-B1F3-BAC5983ADFDA}"/>
          </ac:spMkLst>
        </pc:spChg>
        <pc:picChg chg="add mod">
          <ac:chgData name="Augusto Sanchez Gonzalez" userId="73fedee6-2a91-44ad-b059-26089695966f" providerId="ADAL" clId="{05B741D3-32C8-4B52-8158-77543C379890}" dt="2019-05-24T09:07:54.560" v="157" actId="1076"/>
          <ac:picMkLst>
            <pc:docMk/>
            <pc:sldMk cId="1966200285" sldId="360"/>
            <ac:picMk id="6" creationId="{55846505-1C5B-4E79-81DE-106E4ADE588F}"/>
          </ac:picMkLst>
        </pc:picChg>
        <pc:picChg chg="del mod">
          <ac:chgData name="Augusto Sanchez Gonzalez" userId="73fedee6-2a91-44ad-b059-26089695966f" providerId="ADAL" clId="{05B741D3-32C8-4B52-8158-77543C379890}" dt="2019-05-24T08:59:04.348" v="147" actId="478"/>
          <ac:picMkLst>
            <pc:docMk/>
            <pc:sldMk cId="1966200285" sldId="360"/>
            <ac:picMk id="11" creationId="{85F6C1D6-0C59-44D6-A446-16494CC8D1A7}"/>
          </ac:picMkLst>
        </pc:picChg>
      </pc:sldChg>
      <pc:sldChg chg="modSp add">
        <pc:chgData name="Augusto Sanchez Gonzalez" userId="73fedee6-2a91-44ad-b059-26089695966f" providerId="ADAL" clId="{05B741D3-32C8-4B52-8158-77543C379890}" dt="2019-05-24T08:49:45.002" v="62" actId="12"/>
        <pc:sldMkLst>
          <pc:docMk/>
          <pc:sldMk cId="2274671617" sldId="361"/>
        </pc:sldMkLst>
        <pc:spChg chg="mod">
          <ac:chgData name="Augusto Sanchez Gonzalez" userId="73fedee6-2a91-44ad-b059-26089695966f" providerId="ADAL" clId="{05B741D3-32C8-4B52-8158-77543C379890}" dt="2019-05-24T08:48:37.920" v="9" actId="20578"/>
          <ac:spMkLst>
            <pc:docMk/>
            <pc:sldMk cId="2274671617" sldId="361"/>
            <ac:spMk id="2" creationId="{A39F0A1B-1891-448E-9775-84EE8B0214CC}"/>
          </ac:spMkLst>
        </pc:spChg>
        <pc:spChg chg="mod">
          <ac:chgData name="Augusto Sanchez Gonzalez" userId="73fedee6-2a91-44ad-b059-26089695966f" providerId="ADAL" clId="{05B741D3-32C8-4B52-8158-77543C379890}" dt="2019-05-24T08:49:45.002" v="62" actId="12"/>
          <ac:spMkLst>
            <pc:docMk/>
            <pc:sldMk cId="2274671617" sldId="361"/>
            <ac:spMk id="3" creationId="{EFBDC94D-A094-42FC-803A-D5EE0A2FA88A}"/>
          </ac:spMkLst>
        </pc:spChg>
      </pc:sldChg>
      <pc:sldChg chg="modSp add">
        <pc:chgData name="Augusto Sanchez Gonzalez" userId="73fedee6-2a91-44ad-b059-26089695966f" providerId="ADAL" clId="{05B741D3-32C8-4B52-8158-77543C379890}" dt="2019-05-24T08:51:48.606" v="96" actId="179"/>
        <pc:sldMkLst>
          <pc:docMk/>
          <pc:sldMk cId="2215867054" sldId="362"/>
        </pc:sldMkLst>
        <pc:spChg chg="mod">
          <ac:chgData name="Augusto Sanchez Gonzalez" userId="73fedee6-2a91-44ad-b059-26089695966f" providerId="ADAL" clId="{05B741D3-32C8-4B52-8158-77543C379890}" dt="2019-05-24T08:51:20.018" v="87" actId="6549"/>
          <ac:spMkLst>
            <pc:docMk/>
            <pc:sldMk cId="2215867054" sldId="362"/>
            <ac:spMk id="2" creationId="{A39F0A1B-1891-448E-9775-84EE8B0214CC}"/>
          </ac:spMkLst>
        </pc:spChg>
        <pc:spChg chg="mod">
          <ac:chgData name="Augusto Sanchez Gonzalez" userId="73fedee6-2a91-44ad-b059-26089695966f" providerId="ADAL" clId="{05B741D3-32C8-4B52-8158-77543C379890}" dt="2019-05-24T08:51:48.606" v="96" actId="179"/>
          <ac:spMkLst>
            <pc:docMk/>
            <pc:sldMk cId="2215867054" sldId="362"/>
            <ac:spMk id="3" creationId="{EFBDC94D-A094-42FC-803A-D5EE0A2FA88A}"/>
          </ac:spMkLst>
        </pc:spChg>
      </pc:sldChg>
      <pc:sldChg chg="modSp add">
        <pc:chgData name="Augusto Sanchez Gonzalez" userId="73fedee6-2a91-44ad-b059-26089695966f" providerId="ADAL" clId="{05B741D3-32C8-4B52-8158-77543C379890}" dt="2019-05-24T08:53:29.620" v="123" actId="6549"/>
        <pc:sldMkLst>
          <pc:docMk/>
          <pc:sldMk cId="830598693" sldId="363"/>
        </pc:sldMkLst>
        <pc:spChg chg="mod">
          <ac:chgData name="Augusto Sanchez Gonzalez" userId="73fedee6-2a91-44ad-b059-26089695966f" providerId="ADAL" clId="{05B741D3-32C8-4B52-8158-77543C379890}" dt="2019-05-24T08:52:42.595" v="102" actId="20577"/>
          <ac:spMkLst>
            <pc:docMk/>
            <pc:sldMk cId="830598693" sldId="363"/>
            <ac:spMk id="2" creationId="{A39F0A1B-1891-448E-9775-84EE8B0214CC}"/>
          </ac:spMkLst>
        </pc:spChg>
        <pc:spChg chg="mod">
          <ac:chgData name="Augusto Sanchez Gonzalez" userId="73fedee6-2a91-44ad-b059-26089695966f" providerId="ADAL" clId="{05B741D3-32C8-4B52-8158-77543C379890}" dt="2019-05-24T08:53:29.620" v="123" actId="6549"/>
          <ac:spMkLst>
            <pc:docMk/>
            <pc:sldMk cId="830598693" sldId="363"/>
            <ac:spMk id="3" creationId="{EFBDC94D-A094-42FC-803A-D5EE0A2FA88A}"/>
          </ac:spMkLst>
        </pc:spChg>
      </pc:sldChg>
      <pc:sldChg chg="modSp add">
        <pc:chgData name="Augusto Sanchez Gonzalez" userId="73fedee6-2a91-44ad-b059-26089695966f" providerId="ADAL" clId="{05B741D3-32C8-4B52-8158-77543C379890}" dt="2019-05-24T08:57:23.732" v="146" actId="20577"/>
        <pc:sldMkLst>
          <pc:docMk/>
          <pc:sldMk cId="3807276996" sldId="364"/>
        </pc:sldMkLst>
        <pc:spChg chg="mod">
          <ac:chgData name="Augusto Sanchez Gonzalez" userId="73fedee6-2a91-44ad-b059-26089695966f" providerId="ADAL" clId="{05B741D3-32C8-4B52-8158-77543C379890}" dt="2019-05-24T08:56:55.040" v="129" actId="6549"/>
          <ac:spMkLst>
            <pc:docMk/>
            <pc:sldMk cId="3807276996" sldId="364"/>
            <ac:spMk id="2" creationId="{A39F0A1B-1891-448E-9775-84EE8B0214CC}"/>
          </ac:spMkLst>
        </pc:spChg>
        <pc:spChg chg="mod">
          <ac:chgData name="Augusto Sanchez Gonzalez" userId="73fedee6-2a91-44ad-b059-26089695966f" providerId="ADAL" clId="{05B741D3-32C8-4B52-8158-77543C379890}" dt="2019-05-24T08:57:23.732" v="146" actId="20577"/>
          <ac:spMkLst>
            <pc:docMk/>
            <pc:sldMk cId="3807276996" sldId="364"/>
            <ac:spMk id="3" creationId="{EFBDC94D-A094-42FC-803A-D5EE0A2FA88A}"/>
          </ac:spMkLst>
        </pc:spChg>
      </pc:sldChg>
      <pc:sldChg chg="modSp add">
        <pc:chgData name="Augusto Sanchez Gonzalez" userId="73fedee6-2a91-44ad-b059-26089695966f" providerId="ADAL" clId="{05B741D3-32C8-4B52-8158-77543C379890}" dt="2019-05-24T09:28:45.204" v="694" actId="20577"/>
        <pc:sldMkLst>
          <pc:docMk/>
          <pc:sldMk cId="467360444" sldId="365"/>
        </pc:sldMkLst>
        <pc:spChg chg="mod">
          <ac:chgData name="Augusto Sanchez Gonzalez" userId="73fedee6-2a91-44ad-b059-26089695966f" providerId="ADAL" clId="{05B741D3-32C8-4B52-8158-77543C379890}" dt="2019-05-24T09:13:08.038" v="205" actId="20577"/>
          <ac:spMkLst>
            <pc:docMk/>
            <pc:sldMk cId="467360444" sldId="365"/>
            <ac:spMk id="2" creationId="{804E673A-63D5-462E-89D7-C70320679356}"/>
          </ac:spMkLst>
        </pc:spChg>
        <pc:spChg chg="mod">
          <ac:chgData name="Augusto Sanchez Gonzalez" userId="73fedee6-2a91-44ad-b059-26089695966f" providerId="ADAL" clId="{05B741D3-32C8-4B52-8158-77543C379890}" dt="2019-05-24T09:28:45.204" v="694" actId="20577"/>
          <ac:spMkLst>
            <pc:docMk/>
            <pc:sldMk cId="467360444" sldId="365"/>
            <ac:spMk id="4" creationId="{00000000-0000-0000-0000-000000000000}"/>
          </ac:spMkLst>
        </pc:spChg>
      </pc:sldChg>
      <pc:sldChg chg="modSp add">
        <pc:chgData name="Augusto Sanchez Gonzalez" userId="73fedee6-2a91-44ad-b059-26089695966f" providerId="ADAL" clId="{05B741D3-32C8-4B52-8158-77543C379890}" dt="2019-05-24T09:28:24.896" v="675" actId="404"/>
        <pc:sldMkLst>
          <pc:docMk/>
          <pc:sldMk cId="3537592742" sldId="366"/>
        </pc:sldMkLst>
        <pc:spChg chg="mod">
          <ac:chgData name="Augusto Sanchez Gonzalez" userId="73fedee6-2a91-44ad-b059-26089695966f" providerId="ADAL" clId="{05B741D3-32C8-4B52-8158-77543C379890}" dt="2019-05-24T09:28:21.232" v="674" actId="404"/>
          <ac:spMkLst>
            <pc:docMk/>
            <pc:sldMk cId="3537592742" sldId="366"/>
            <ac:spMk id="2" creationId="{804E673A-63D5-462E-89D7-C70320679356}"/>
          </ac:spMkLst>
        </pc:spChg>
        <pc:spChg chg="mod">
          <ac:chgData name="Augusto Sanchez Gonzalez" userId="73fedee6-2a91-44ad-b059-26089695966f" providerId="ADAL" clId="{05B741D3-32C8-4B52-8158-77543C379890}" dt="2019-05-24T09:28:24.896" v="675" actId="404"/>
          <ac:spMkLst>
            <pc:docMk/>
            <pc:sldMk cId="3537592742" sldId="366"/>
            <ac:spMk id="4" creationId="{00000000-0000-0000-0000-000000000000}"/>
          </ac:spMkLst>
        </pc:spChg>
      </pc:sldChg>
      <pc:sldChg chg="modSp add">
        <pc:chgData name="Augusto Sanchez Gonzalez" userId="73fedee6-2a91-44ad-b059-26089695966f" providerId="ADAL" clId="{05B741D3-32C8-4B52-8158-77543C379890}" dt="2019-05-24T09:32:51.597" v="992" actId="20577"/>
        <pc:sldMkLst>
          <pc:docMk/>
          <pc:sldMk cId="2652826459" sldId="367"/>
        </pc:sldMkLst>
        <pc:spChg chg="mod">
          <ac:chgData name="Augusto Sanchez Gonzalez" userId="73fedee6-2a91-44ad-b059-26089695966f" providerId="ADAL" clId="{05B741D3-32C8-4B52-8158-77543C379890}" dt="2019-05-24T09:32:03.001" v="905" actId="20577"/>
          <ac:spMkLst>
            <pc:docMk/>
            <pc:sldMk cId="2652826459" sldId="367"/>
            <ac:spMk id="2" creationId="{804E673A-63D5-462E-89D7-C70320679356}"/>
          </ac:spMkLst>
        </pc:spChg>
        <pc:spChg chg="mod">
          <ac:chgData name="Augusto Sanchez Gonzalez" userId="73fedee6-2a91-44ad-b059-26089695966f" providerId="ADAL" clId="{05B741D3-32C8-4B52-8158-77543C379890}" dt="2019-05-24T09:32:51.597" v="992" actId="20577"/>
          <ac:spMkLst>
            <pc:docMk/>
            <pc:sldMk cId="2652826459" sldId="367"/>
            <ac:spMk id="4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36B72-3065-4CAB-A17B-18EE3207FD9A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03AE9-7FBA-4A48-896E-09ECFB962FF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2497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36B72-3065-4CAB-A17B-18EE3207FD9A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03AE9-7FBA-4A48-896E-09ECFB962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819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36B72-3065-4CAB-A17B-18EE3207FD9A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03AE9-7FBA-4A48-896E-09ECFB962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848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76690-1508-4C2C-B924-9B0FCB7A1F2D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D97C1-627C-4F92-95E3-6A99994BF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070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36B72-3065-4CAB-A17B-18EE3207FD9A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03AE9-7FBA-4A48-896E-09ECFB962FF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22819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36B72-3065-4CAB-A17B-18EE3207FD9A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03AE9-7FBA-4A48-896E-09ECFB962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626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36B72-3065-4CAB-A17B-18EE3207FD9A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03AE9-7FBA-4A48-896E-09ECFB962FF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02044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36B72-3065-4CAB-A17B-18EE3207FD9A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03AE9-7FBA-4A48-896E-09ECFB962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2174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36B72-3065-4CAB-A17B-18EE3207FD9A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03AE9-7FBA-4A48-896E-09ECFB962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1948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36B72-3065-4CAB-A17B-18EE3207FD9A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03AE9-7FBA-4A48-896E-09ECFB962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506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36B72-3065-4CAB-A17B-18EE3207FD9A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03AE9-7FBA-4A48-896E-09ECFB962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458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36B72-3065-4CAB-A17B-18EE3207FD9A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03AE9-7FBA-4A48-896E-09ECFB962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0931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4D36B72-3065-4CAB-A17B-18EE3207FD9A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B03AE9-7FBA-4A48-896E-09ECFB962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5658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36B72-3065-4CAB-A17B-18EE3207FD9A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03AE9-7FBA-4A48-896E-09ECFB962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0576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36B72-3065-4CAB-A17B-18EE3207FD9A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03AE9-7FBA-4A48-896E-09ECFB962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9934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36B72-3065-4CAB-A17B-18EE3207FD9A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03AE9-7FBA-4A48-896E-09ECFB962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1663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76690-1508-4C2C-B924-9B0FCB7A1F2D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D97C1-627C-4F92-95E3-6A99994BF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281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36B72-3065-4CAB-A17B-18EE3207FD9A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03AE9-7FBA-4A48-896E-09ECFB962FF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2995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36B72-3065-4CAB-A17B-18EE3207FD9A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03AE9-7FBA-4A48-896E-09ECFB962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045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36B72-3065-4CAB-A17B-18EE3207FD9A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03AE9-7FBA-4A48-896E-09ECFB962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87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36B72-3065-4CAB-A17B-18EE3207FD9A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03AE9-7FBA-4A48-896E-09ECFB962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482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36B72-3065-4CAB-A17B-18EE3207FD9A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03AE9-7FBA-4A48-896E-09ECFB962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085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4D36B72-3065-4CAB-A17B-18EE3207FD9A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B03AE9-7FBA-4A48-896E-09ECFB962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907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36B72-3065-4CAB-A17B-18EE3207FD9A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03AE9-7FBA-4A48-896E-09ECFB962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657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4D36B72-3065-4CAB-A17B-18EE3207FD9A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3B03AE9-7FBA-4A48-896E-09ECFB962FF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4360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4D36B72-3065-4CAB-A17B-18EE3207FD9A}" type="datetimeFigureOut">
              <a:rPr lang="en-US" smtClean="0"/>
              <a:t>6/2/2019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3B03AE9-7FBA-4A48-896E-09ECFB962FF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8387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B4D0E555-16F6-44D0-BF56-AF5FF5BDE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3F877554-2434-4F06-94BE-95CEB211B8E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10" y="640080"/>
            <a:ext cx="5648445" cy="557784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8117041D-1A7B-4ECA-AB68-3CFDB6726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613486" y="0"/>
            <a:ext cx="4584734" cy="6858000"/>
          </a:xfrm>
          <a:prstGeom prst="rect">
            <a:avLst/>
          </a:prstGeom>
          <a:solidFill>
            <a:srgbClr val="186B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96885" y="640080"/>
            <a:ext cx="3659246" cy="292608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Lower Laguna Madre Estuary Program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96885" y="3578084"/>
            <a:ext cx="3659246" cy="2639835"/>
          </a:xfrm>
        </p:spPr>
        <p:txBody>
          <a:bodyPr>
            <a:normAutofit/>
          </a:bodyPr>
          <a:lstStyle/>
          <a:p>
            <a:endParaRPr lang="en-US" sz="1500" dirty="0">
              <a:solidFill>
                <a:srgbClr val="FFFFFF"/>
              </a:solidFill>
            </a:endParaRPr>
          </a:p>
          <a:p>
            <a:r>
              <a:rPr lang="en-US" sz="1500" dirty="0">
                <a:solidFill>
                  <a:srgbClr val="FFFFFF"/>
                </a:solidFill>
              </a:rPr>
              <a:t>South Padre Island, </a:t>
            </a:r>
            <a:r>
              <a:rPr lang="en-US" sz="1500" dirty="0" err="1">
                <a:solidFill>
                  <a:srgbClr val="FFFFFF"/>
                </a:solidFill>
              </a:rPr>
              <a:t>tx</a:t>
            </a:r>
            <a:r>
              <a:rPr lang="en-US" sz="1500" dirty="0">
                <a:solidFill>
                  <a:srgbClr val="FFFFFF"/>
                </a:solidFill>
              </a:rPr>
              <a:t>. May 24</a:t>
            </a:r>
            <a:r>
              <a:rPr lang="en-US" sz="1500" baseline="30000" dirty="0">
                <a:solidFill>
                  <a:srgbClr val="FFFFFF"/>
                </a:solidFill>
              </a:rPr>
              <a:t>rd</a:t>
            </a:r>
            <a:r>
              <a:rPr lang="en-US" sz="1500" dirty="0">
                <a:solidFill>
                  <a:srgbClr val="FFFFFF"/>
                </a:solidFill>
              </a:rPr>
              <a:t>, 2019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F9C14D5-64ED-4C3C-A0D2-6C2AE1AE92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06" y="0"/>
            <a:ext cx="64008" cy="6858000"/>
          </a:xfrm>
          <a:prstGeom prst="rect">
            <a:avLst/>
          </a:prstGeom>
          <a:solidFill>
            <a:srgbClr val="CED3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41779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LLMBSC</a:t>
            </a:r>
            <a:r>
              <a:rPr lang="en-US" dirty="0"/>
              <a:t> Watershed Partnership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B9AD49-86B1-41DF-8E27-6BAF1CD6FF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initiatives</a:t>
            </a:r>
          </a:p>
        </p:txBody>
      </p:sp>
    </p:spTree>
    <p:extLst>
      <p:ext uri="{BB962C8B-B14F-4D97-AF65-F5344CB8AC3E}">
        <p14:creationId xmlns:p14="http://schemas.microsoft.com/office/powerpoint/2010/main" val="2366372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3F8AD-2E1B-4B09-A5E6-1F52C71B8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Watershed Partnership</a:t>
            </a:r>
          </a:p>
        </p:txBody>
      </p:sp>
      <p:pic>
        <p:nvPicPr>
          <p:cNvPr id="6" name="Content Placeholder 5" descr="A sign on the screen&#10;&#10;Description automatically generated">
            <a:extLst>
              <a:ext uri="{FF2B5EF4-FFF2-40B4-BE49-F238E27FC236}">
                <a16:creationId xmlns:a16="http://schemas.microsoft.com/office/drawing/2014/main" id="{55846505-1C5B-4E79-81DE-106E4ADE58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531" y="2046951"/>
            <a:ext cx="6834749" cy="4243012"/>
          </a:xfrm>
        </p:spPr>
      </p:pic>
    </p:spTree>
    <p:extLst>
      <p:ext uri="{BB962C8B-B14F-4D97-AF65-F5344CB8AC3E}">
        <p14:creationId xmlns:p14="http://schemas.microsoft.com/office/powerpoint/2010/main" val="1966200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Lower Laguna Madre Watershed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7A3E7DB-53B8-49A0-848E-3A58A7C5C9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1F4A1C7B-833E-4291-95D8-195E25CBA65C}"/>
              </a:ext>
            </a:extLst>
          </p:cNvPr>
          <p:cNvPicPr/>
          <p:nvPr/>
        </p:nvPicPr>
        <p:blipFill rotWithShape="1">
          <a:blip r:embed="rId2"/>
          <a:srcRect t="8099" r="-1" b="-1"/>
          <a:stretch/>
        </p:blipFill>
        <p:spPr>
          <a:xfrm>
            <a:off x="2447925" y="1845734"/>
            <a:ext cx="6962776" cy="483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769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5A1660-B334-4D1A-A9E9-B43177281C7E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38102" y="95794"/>
            <a:ext cx="7611291" cy="65227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833382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736117" y="-1310847"/>
            <a:ext cx="6829026" cy="94718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98267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E673A-63D5-462E-89D7-C70320679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09" y="110765"/>
            <a:ext cx="10018713" cy="1752599"/>
          </a:xfrm>
        </p:spPr>
        <p:txBody>
          <a:bodyPr>
            <a:normAutofit/>
          </a:bodyPr>
          <a:lstStyle/>
          <a:p>
            <a:r>
              <a:rPr lang="en-US" sz="6000" dirty="0"/>
              <a:t>San Martin Lakes Monitoring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600" dirty="0"/>
              <a:t>It receives freshwater flow from 2 of the main 3 ditches in the </a:t>
            </a:r>
            <a:r>
              <a:rPr lang="en-US" sz="2600" dirty="0" err="1"/>
              <a:t>LLM</a:t>
            </a:r>
            <a:r>
              <a:rPr lang="en-US" sz="2600" dirty="0"/>
              <a:t>/BSC watershed and is connected to the Ship Channel and saltwater flows into the Lake daily.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/>
              <a:t>6 domestic permitted wastewater outfalls and 1 groundwater desalination wastewater outfall with </a:t>
            </a:r>
            <a:r>
              <a:rPr lang="en-US" sz="2600" dirty="0" err="1"/>
              <a:t>TPDES</a:t>
            </a:r>
            <a:r>
              <a:rPr lang="en-US" sz="2600" dirty="0"/>
              <a:t>/NPDES permits that discharge 20.85 </a:t>
            </a:r>
            <a:r>
              <a:rPr lang="en-US" sz="2600" dirty="0" err="1"/>
              <a:t>MGD</a:t>
            </a:r>
            <a:r>
              <a:rPr lang="en-US" sz="2600" dirty="0"/>
              <a:t> into the lake.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/>
              <a:t>Lack of detailed water quality information on San Martin Lake and the various drainage networks.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/>
              <a:t>In FY20 a second phase of funding from the CWA 319(h) program will be available to expand the monitoring network.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0281422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E673A-63D5-462E-89D7-C70320679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09" y="110765"/>
            <a:ext cx="10018713" cy="1752599"/>
          </a:xfrm>
        </p:spPr>
        <p:txBody>
          <a:bodyPr>
            <a:normAutofit/>
          </a:bodyPr>
          <a:lstStyle/>
          <a:p>
            <a:r>
              <a:rPr lang="en-US" sz="6000" dirty="0"/>
              <a:t>San Martin Lakes Monitoring</a:t>
            </a:r>
            <a:endParaRPr lang="en-US" dirty="0"/>
          </a:p>
        </p:txBody>
      </p:sp>
      <p:pic>
        <p:nvPicPr>
          <p:cNvPr id="13" name="Content Placeholder 12" descr="A bridge over a body of water&#10;&#10;Description automatically generated">
            <a:extLst>
              <a:ext uri="{FF2B5EF4-FFF2-40B4-BE49-F238E27FC236}">
                <a16:creationId xmlns:a16="http://schemas.microsoft.com/office/drawing/2014/main" id="{AAF6355D-1A83-44FC-B21B-352107FE31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766" y="2058700"/>
            <a:ext cx="5661256" cy="4244934"/>
          </a:xfr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152D021-0254-4229-A5CC-2E0EC6F188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327" b="5289"/>
          <a:stretch/>
        </p:blipFill>
        <p:spPr>
          <a:xfrm>
            <a:off x="911436" y="1630035"/>
            <a:ext cx="4538926" cy="468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3568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E673A-63D5-462E-89D7-C70320679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09" y="110765"/>
            <a:ext cx="10018713" cy="1752599"/>
          </a:xfrm>
        </p:spPr>
        <p:txBody>
          <a:bodyPr>
            <a:normAutofit/>
          </a:bodyPr>
          <a:lstStyle/>
          <a:p>
            <a:r>
              <a:rPr lang="en-US" sz="6000" dirty="0"/>
              <a:t>San Martin Lakes Monitoring</a:t>
            </a:r>
            <a:endParaRPr lang="en-US" dirty="0"/>
          </a:p>
        </p:txBody>
      </p:sp>
      <p:pic>
        <p:nvPicPr>
          <p:cNvPr id="7" name="Content Placeholder 6" descr="A picture containing water, building, outdoor&#10;&#10;Description automatically generated">
            <a:extLst>
              <a:ext uri="{FF2B5EF4-FFF2-40B4-BE49-F238E27FC236}">
                <a16:creationId xmlns:a16="http://schemas.microsoft.com/office/drawing/2014/main" id="{5B90C892-04B6-40B6-AC69-E0B1768B06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7" y="1895475"/>
            <a:ext cx="5560495" cy="4170372"/>
          </a:xfrm>
        </p:spPr>
      </p:pic>
      <p:pic>
        <p:nvPicPr>
          <p:cNvPr id="9" name="Picture 8" descr="A close up of a pier next to a body of water&#10;&#10;Description automatically generated">
            <a:extLst>
              <a:ext uri="{FF2B5EF4-FFF2-40B4-BE49-F238E27FC236}">
                <a16:creationId xmlns:a16="http://schemas.microsoft.com/office/drawing/2014/main" id="{131C3324-C6D2-4881-9A18-8B95B658E7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229" y="1863364"/>
            <a:ext cx="5560495" cy="417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8475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E673A-63D5-462E-89D7-C70320679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09" y="110765"/>
            <a:ext cx="10018713" cy="1752599"/>
          </a:xfrm>
        </p:spPr>
        <p:txBody>
          <a:bodyPr>
            <a:normAutofit/>
          </a:bodyPr>
          <a:lstStyle/>
          <a:p>
            <a:r>
              <a:rPr lang="en-US" sz="6000" dirty="0"/>
              <a:t>Key Stakeholder Support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Cameron County Commissioners Court nomination for </a:t>
            </a:r>
            <a:r>
              <a:rPr lang="en-US" sz="2800" dirty="0" err="1"/>
              <a:t>TGLO</a:t>
            </a:r>
            <a:r>
              <a:rPr lang="en-US" sz="2800" dirty="0"/>
              <a:t> CMP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err="1"/>
              <a:t>R.A.T.E.S</a:t>
            </a:r>
            <a:r>
              <a:rPr lang="en-US" sz="2800" dirty="0"/>
              <a:t> Equipment/</a:t>
            </a:r>
            <a:r>
              <a:rPr lang="en-US" sz="2800"/>
              <a:t>expertise supply. </a:t>
            </a: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528264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E673A-63D5-462E-89D7-C70320679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09" y="110765"/>
            <a:ext cx="10018713" cy="1752599"/>
          </a:xfrm>
        </p:spPr>
        <p:txBody>
          <a:bodyPr>
            <a:normAutofit/>
          </a:bodyPr>
          <a:lstStyle/>
          <a:p>
            <a:r>
              <a:rPr lang="en-US" sz="6000" dirty="0"/>
              <a:t>Ongoing Efforts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Sediment Management Plan (CC/SPI/USACE)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National Association of Counties Resiliency Challenge(CC/WC).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Texas Coastal Study Community Workgroup (CC/SPI/</a:t>
            </a:r>
            <a:r>
              <a:rPr lang="en-US" sz="2800" dirty="0" err="1"/>
              <a:t>TGLO</a:t>
            </a:r>
            <a:r>
              <a:rPr lang="en-US" sz="2800" dirty="0"/>
              <a:t>/USACE)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Institute for Data Driven Research for Coastal Water and Air Resources Management (UTRGV/</a:t>
            </a:r>
            <a:r>
              <a:rPr lang="en-US" sz="2800" dirty="0" err="1"/>
              <a:t>TAMUK</a:t>
            </a:r>
            <a:r>
              <a:rPr lang="en-US" sz="2800" dirty="0"/>
              <a:t>/CC/</a:t>
            </a:r>
            <a:r>
              <a:rPr lang="en-US" sz="2800" dirty="0" err="1"/>
              <a:t>LLMBSCWP</a:t>
            </a:r>
            <a:r>
              <a:rPr lang="en-US" sz="2800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Connecting Catchment to Coast: Focus on Freshwater Inflow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37592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3F8AD-2E1B-4B09-A5E6-1F52C71B8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644" y="-74840"/>
            <a:ext cx="10018711" cy="1762126"/>
          </a:xfrm>
        </p:spPr>
        <p:txBody>
          <a:bodyPr>
            <a:normAutofit/>
          </a:bodyPr>
          <a:lstStyle/>
          <a:p>
            <a:r>
              <a:rPr lang="en-US" sz="7200" dirty="0"/>
              <a:t>Mission Statement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8087FB-6B36-431E-829F-CCABA686CD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4138" y="1872343"/>
            <a:ext cx="11058888" cy="4249783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3200" dirty="0"/>
              <a:t>The mission of </a:t>
            </a:r>
            <a:r>
              <a:rPr lang="en-US" sz="3200" dirty="0" err="1"/>
              <a:t>LLMEP</a:t>
            </a:r>
            <a:r>
              <a:rPr lang="en-US" sz="3200" dirty="0"/>
              <a:t> is to combine the knowledge, resources and talents of federal, state, and </a:t>
            </a:r>
            <a:r>
              <a:rPr lang="en-US" sz="3200" b="1" dirty="0"/>
              <a:t>local governments, citizens, industry, agriculture, academics, non-governmental organizations, and other interested parties </a:t>
            </a:r>
            <a:r>
              <a:rPr lang="en-US" sz="3200" dirty="0"/>
              <a:t>to identify and develop </a:t>
            </a:r>
            <a:r>
              <a:rPr lang="en-US" sz="3200" b="1" dirty="0"/>
              <a:t>sound scientific information</a:t>
            </a:r>
            <a:r>
              <a:rPr lang="en-US" sz="3200" dirty="0"/>
              <a:t> about the Lower Laguna Madre estuary to create </a:t>
            </a:r>
            <a:r>
              <a:rPr lang="en-US" sz="3200" b="1" dirty="0"/>
              <a:t>effective management solutions</a:t>
            </a:r>
            <a:r>
              <a:rPr lang="en-US" sz="3200" dirty="0"/>
              <a:t> for regional </a:t>
            </a:r>
            <a:r>
              <a:rPr lang="en-US" sz="3200" u="sng" dirty="0"/>
              <a:t>economic development, resiliency and sustainability</a:t>
            </a:r>
            <a:r>
              <a:rPr lang="en-US" sz="3200" dirty="0"/>
              <a:t>. Furthermore, </a:t>
            </a:r>
            <a:r>
              <a:rPr lang="en-US" sz="3200" dirty="0" err="1"/>
              <a:t>LLMEP</a:t>
            </a:r>
            <a:r>
              <a:rPr lang="en-US" sz="3200" dirty="0"/>
              <a:t> will facilitate synergies between all stakeholders to promote </a:t>
            </a:r>
            <a:r>
              <a:rPr lang="en-US" sz="3200" b="1" dirty="0"/>
              <a:t>responsible stewardship of the air, water, land, habitat and infrastructure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452655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E673A-63D5-462E-89D7-C70320679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09" y="110765"/>
            <a:ext cx="10018713" cy="1752599"/>
          </a:xfrm>
        </p:spPr>
        <p:txBody>
          <a:bodyPr>
            <a:normAutofit/>
          </a:bodyPr>
          <a:lstStyle/>
          <a:p>
            <a:r>
              <a:rPr lang="en-US" sz="6000" dirty="0"/>
              <a:t>Other Initiatives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Laguna Madre Initiative Team (</a:t>
            </a:r>
            <a:r>
              <a:rPr lang="en-US" sz="3200" dirty="0" err="1"/>
              <a:t>USFW</a:t>
            </a:r>
            <a:r>
              <a:rPr lang="en-US" sz="3200" dirty="0"/>
              <a:t>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Gulf of Mexico Program- Resiliency strategies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EPA-FEMA resiliency workshop (July 2019)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67360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3F8AD-2E1B-4B09-A5E6-1F52C71B8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err="1"/>
              <a:t>LLMEP</a:t>
            </a:r>
            <a:r>
              <a:rPr lang="en-US" sz="5400" dirty="0"/>
              <a:t> Board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702D29-D319-46B0-B74A-FA2861699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518" y="1733181"/>
            <a:ext cx="1244813" cy="1659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F8338F9-7640-4AC1-82B5-A963A79CEE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1093" y="1733180"/>
            <a:ext cx="1426123" cy="1659751"/>
          </a:xfrm>
          <a:prstGeom prst="rect">
            <a:avLst/>
          </a:prstGeom>
        </p:spPr>
      </p:pic>
      <p:pic>
        <p:nvPicPr>
          <p:cNvPr id="1026" name="Picture 2" descr="https://www.utrgv.edu/cive/_files/images/faculty/augusto-sanchez-gonzalez.jpg">
            <a:extLst>
              <a:ext uri="{FF2B5EF4-FFF2-40B4-BE49-F238E27FC236}">
                <a16:creationId xmlns:a16="http://schemas.microsoft.com/office/drawing/2014/main" id="{329BCE14-1ACF-44C8-A0F1-3C92968DE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627" y="1744489"/>
            <a:ext cx="1320329" cy="1684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8164106-017E-4247-A72B-99EB12927F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907" y="3673269"/>
            <a:ext cx="1434120" cy="2103088"/>
          </a:xfrm>
          <a:prstGeom prst="rect">
            <a:avLst/>
          </a:prstGeom>
        </p:spPr>
      </p:pic>
      <p:pic>
        <p:nvPicPr>
          <p:cNvPr id="1028" name="Picture 4" descr="http://www.co.cameron.tx.us/revize_photo_gallery/Commissioner_Pct__3__David_A__Garza.jpg">
            <a:extLst>
              <a:ext uri="{FF2B5EF4-FFF2-40B4-BE49-F238E27FC236}">
                <a16:creationId xmlns:a16="http://schemas.microsoft.com/office/drawing/2014/main" id="{F3017F5D-1D0D-4192-9E24-542B60833C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2" r="12574"/>
          <a:stretch/>
        </p:blipFill>
        <p:spPr bwMode="auto">
          <a:xfrm>
            <a:off x="5498083" y="1744490"/>
            <a:ext cx="1505986" cy="165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9FBEF46-E216-48FA-825C-E2C75AE7E4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09821" y="1744490"/>
            <a:ext cx="1548551" cy="1684510"/>
          </a:xfrm>
          <a:prstGeom prst="rect">
            <a:avLst/>
          </a:prstGeom>
        </p:spPr>
      </p:pic>
      <p:pic>
        <p:nvPicPr>
          <p:cNvPr id="1030" name="Picture 6" descr="jones">
            <a:extLst>
              <a:ext uri="{FF2B5EF4-FFF2-40B4-BE49-F238E27FC236}">
                <a16:creationId xmlns:a16="http://schemas.microsoft.com/office/drawing/2014/main" id="{A648BD59-2EB0-4587-9839-33CDC85803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4" t="13387" r="14137" b="23100"/>
          <a:stretch/>
        </p:blipFill>
        <p:spPr bwMode="auto">
          <a:xfrm>
            <a:off x="2790757" y="3668397"/>
            <a:ext cx="1426123" cy="210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www.utrgv.edu/biology/_files/images/faculty-edinburg/hudson-deyoe.jpg">
            <a:extLst>
              <a:ext uri="{FF2B5EF4-FFF2-40B4-BE49-F238E27FC236}">
                <a16:creationId xmlns:a16="http://schemas.microsoft.com/office/drawing/2014/main" id="{4C5B62FD-4F27-495A-B7EF-229105AF04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0" r="12902"/>
          <a:stretch/>
        </p:blipFill>
        <p:spPr bwMode="auto">
          <a:xfrm>
            <a:off x="6499097" y="3687421"/>
            <a:ext cx="1409045" cy="215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www.portofbrownsville.com/wp-content/uploads/2018/12/Eduardo-A-Campirano.jpg">
            <a:extLst>
              <a:ext uri="{FF2B5EF4-FFF2-40B4-BE49-F238E27FC236}">
                <a16:creationId xmlns:a16="http://schemas.microsoft.com/office/drawing/2014/main" id="{35A66452-873B-4BA5-8E12-423B0838B7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7" r="13334"/>
          <a:stretch/>
        </p:blipFill>
        <p:spPr bwMode="auto">
          <a:xfrm>
            <a:off x="10310093" y="3676665"/>
            <a:ext cx="1426783" cy="218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0323B52-8B72-454A-9979-5A45118073F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15442" y="3720276"/>
            <a:ext cx="1380558" cy="209793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64801A9-A453-4F2B-83A5-E596F49E1B03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b="19149"/>
          <a:stretch/>
        </p:blipFill>
        <p:spPr>
          <a:xfrm>
            <a:off x="8311240" y="3668397"/>
            <a:ext cx="1595756" cy="218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944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Cameron County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B9AD49-86B1-41DF-8E27-6BAF1CD6FF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Natural Resources engineer</a:t>
            </a:r>
          </a:p>
        </p:txBody>
      </p:sp>
    </p:spTree>
    <p:extLst>
      <p:ext uri="{BB962C8B-B14F-4D97-AF65-F5344CB8AC3E}">
        <p14:creationId xmlns:p14="http://schemas.microsoft.com/office/powerpoint/2010/main" val="3184701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03711FD-EF98-4274-81F6-D58BCCBB40AA}"/>
              </a:ext>
            </a:extLst>
          </p:cNvPr>
          <p:cNvGrpSpPr/>
          <p:nvPr/>
        </p:nvGrpSpPr>
        <p:grpSpPr>
          <a:xfrm>
            <a:off x="1323975" y="356544"/>
            <a:ext cx="8553450" cy="6180019"/>
            <a:chOff x="0" y="0"/>
            <a:chExt cx="5296562" cy="4017063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83F2E9B-9A31-4F7D-B10A-17FE6741BA39}"/>
                </a:ext>
              </a:extLst>
            </p:cNvPr>
            <p:cNvSpPr/>
            <p:nvPr/>
          </p:nvSpPr>
          <p:spPr>
            <a:xfrm>
              <a:off x="0" y="1653235"/>
              <a:ext cx="1475441" cy="7619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 b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Department of Transportation</a:t>
              </a:r>
              <a:endParaRPr lang="en-US" sz="24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7DCD2798-483C-4646-9333-22AB6176DC27}"/>
                </a:ext>
              </a:extLst>
            </p:cNvPr>
            <p:cNvSpPr/>
            <p:nvPr/>
          </p:nvSpPr>
          <p:spPr>
            <a:xfrm>
              <a:off x="1711757" y="1667865"/>
              <a:ext cx="1986034" cy="776382"/>
            </a:xfrm>
            <a:prstGeom prst="ellipse">
              <a:avLst/>
            </a:prstGeom>
            <a:solidFill>
              <a:srgbClr val="25FF25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ea typeface="Calibri" panose="020F0502020204030204" pitchFamily="34" charset="0"/>
                  <a:cs typeface="Times New Roman" panose="02020603050405020304" pitchFamily="18" charset="0"/>
                </a:rPr>
                <a:t>Natural Resources Engineer</a:t>
              </a:r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1970967F-0E58-4227-B3AF-64C07922D18C}"/>
                </a:ext>
              </a:extLst>
            </p:cNvPr>
            <p:cNvSpPr/>
            <p:nvPr/>
          </p:nvSpPr>
          <p:spPr>
            <a:xfrm>
              <a:off x="3723437" y="1667865"/>
              <a:ext cx="1383971" cy="7250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 b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Department of Parks and Recreation</a:t>
              </a:r>
              <a:endParaRPr lang="en-US" sz="24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Arrow: Circular 31">
              <a:extLst>
                <a:ext uri="{FF2B5EF4-FFF2-40B4-BE49-F238E27FC236}">
                  <a16:creationId xmlns:a16="http://schemas.microsoft.com/office/drawing/2014/main" id="{83AE6226-6968-4A56-B193-FA3F7BFAD466}"/>
                </a:ext>
              </a:extLst>
            </p:cNvPr>
            <p:cNvSpPr/>
            <p:nvPr/>
          </p:nvSpPr>
          <p:spPr>
            <a:xfrm flipH="1">
              <a:off x="2713939" y="1053389"/>
              <a:ext cx="1858994" cy="1207949"/>
            </a:xfrm>
            <a:prstGeom prst="circularArrow">
              <a:avLst>
                <a:gd name="adj1" fmla="val 5966"/>
                <a:gd name="adj2" fmla="val 998746"/>
                <a:gd name="adj3" fmla="val 20541840"/>
                <a:gd name="adj4" fmla="val 10789465"/>
                <a:gd name="adj5" fmla="val 7888"/>
              </a:avLst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4000"/>
            </a:p>
          </p:txBody>
        </p:sp>
        <p:sp>
          <p:nvSpPr>
            <p:cNvPr id="33" name="Arrow: Circular 32">
              <a:extLst>
                <a:ext uri="{FF2B5EF4-FFF2-40B4-BE49-F238E27FC236}">
                  <a16:creationId xmlns:a16="http://schemas.microsoft.com/office/drawing/2014/main" id="{D9DCAB4B-3893-46BA-A939-72C44F61505A}"/>
                </a:ext>
              </a:extLst>
            </p:cNvPr>
            <p:cNvSpPr/>
            <p:nvPr/>
          </p:nvSpPr>
          <p:spPr>
            <a:xfrm flipV="1">
              <a:off x="2618841" y="1821485"/>
              <a:ext cx="1933671" cy="1207949"/>
            </a:xfrm>
            <a:prstGeom prst="circularArrow">
              <a:avLst>
                <a:gd name="adj1" fmla="val 5966"/>
                <a:gd name="adj2" fmla="val 1142319"/>
                <a:gd name="adj3" fmla="val 20541840"/>
                <a:gd name="adj4" fmla="val 10756971"/>
                <a:gd name="adj5" fmla="val 7888"/>
              </a:avLst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4000"/>
            </a:p>
          </p:txBody>
        </p:sp>
        <p:sp>
          <p:nvSpPr>
            <p:cNvPr id="34" name="Arrow: Circular 33">
              <a:extLst>
                <a:ext uri="{FF2B5EF4-FFF2-40B4-BE49-F238E27FC236}">
                  <a16:creationId xmlns:a16="http://schemas.microsoft.com/office/drawing/2014/main" id="{38E8C8A9-9412-46F4-AD5C-E021619A2869}"/>
                </a:ext>
              </a:extLst>
            </p:cNvPr>
            <p:cNvSpPr/>
            <p:nvPr/>
          </p:nvSpPr>
          <p:spPr>
            <a:xfrm>
              <a:off x="526694" y="1038758"/>
              <a:ext cx="1933671" cy="1207949"/>
            </a:xfrm>
            <a:prstGeom prst="circularArrow">
              <a:avLst>
                <a:gd name="adj1" fmla="val 5966"/>
                <a:gd name="adj2" fmla="val 1142319"/>
                <a:gd name="adj3" fmla="val 20541840"/>
                <a:gd name="adj4" fmla="val 10769426"/>
                <a:gd name="adj5" fmla="val 7888"/>
              </a:avLst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4000"/>
            </a:p>
          </p:txBody>
        </p:sp>
        <p:sp>
          <p:nvSpPr>
            <p:cNvPr id="35" name="Arrow: Circular 34">
              <a:extLst>
                <a:ext uri="{FF2B5EF4-FFF2-40B4-BE49-F238E27FC236}">
                  <a16:creationId xmlns:a16="http://schemas.microsoft.com/office/drawing/2014/main" id="{AB75C307-F897-47C9-8D0E-7724D8B28F54}"/>
                </a:ext>
              </a:extLst>
            </p:cNvPr>
            <p:cNvSpPr/>
            <p:nvPr/>
          </p:nvSpPr>
          <p:spPr>
            <a:xfrm flipH="1" flipV="1">
              <a:off x="709574" y="1806854"/>
              <a:ext cx="1933671" cy="1207949"/>
            </a:xfrm>
            <a:prstGeom prst="circularArrow">
              <a:avLst>
                <a:gd name="adj1" fmla="val 5966"/>
                <a:gd name="adj2" fmla="val 997464"/>
                <a:gd name="adj3" fmla="val 20541840"/>
                <a:gd name="adj4" fmla="val 10804322"/>
                <a:gd name="adj5" fmla="val 7888"/>
              </a:avLst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4000"/>
            </a:p>
          </p:txBody>
        </p:sp>
        <p:sp>
          <p:nvSpPr>
            <p:cNvPr id="36" name="Text Box 29">
              <a:extLst>
                <a:ext uri="{FF2B5EF4-FFF2-40B4-BE49-F238E27FC236}">
                  <a16:creationId xmlns:a16="http://schemas.microsoft.com/office/drawing/2014/main" id="{07748681-801E-46A8-8539-A15642D6F446}"/>
                </a:ext>
              </a:extLst>
            </p:cNvPr>
            <p:cNvSpPr txBox="1"/>
            <p:nvPr/>
          </p:nvSpPr>
          <p:spPr>
            <a:xfrm>
              <a:off x="351129" y="965606"/>
              <a:ext cx="1535210" cy="519289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marR="0" lvl="0" indent="-34290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Font typeface="Calibri" panose="020F0502020204030204" pitchFamily="34" charset="0"/>
                <a:buChar char="-"/>
              </a:pPr>
              <a:r>
                <a:rPr lang="en-US" sz="1400">
                  <a:ln>
                    <a:noFill/>
                  </a:ln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Engineering and Surveying</a:t>
              </a:r>
              <a:endParaRPr lang="en-US" sz="24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marR="0" lvl="0" indent="-34290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Font typeface="Calibri" panose="020F0502020204030204" pitchFamily="34" charset="0"/>
                <a:buChar char="-"/>
              </a:pPr>
              <a:r>
                <a:rPr lang="en-US" sz="1400">
                  <a:ln>
                    <a:noFill/>
                  </a:ln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GIS</a:t>
              </a:r>
              <a:endParaRPr lang="en-US" sz="24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marR="0" lvl="0" indent="-34290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Font typeface="Calibri" panose="020F0502020204030204" pitchFamily="34" charset="0"/>
                <a:buChar char="-"/>
              </a:pPr>
              <a:r>
                <a:rPr lang="en-US" sz="1400">
                  <a:ln>
                    <a:noFill/>
                  </a:ln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Public Works </a:t>
              </a:r>
              <a:endParaRPr lang="en-US" sz="24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Text Box 30">
              <a:extLst>
                <a:ext uri="{FF2B5EF4-FFF2-40B4-BE49-F238E27FC236}">
                  <a16:creationId xmlns:a16="http://schemas.microsoft.com/office/drawing/2014/main" id="{B0748CDC-3E87-4CAB-9B7F-4EBAA8D61B53}"/>
                </a:ext>
              </a:extLst>
            </p:cNvPr>
            <p:cNvSpPr txBox="1"/>
            <p:nvPr/>
          </p:nvSpPr>
          <p:spPr>
            <a:xfrm>
              <a:off x="329184" y="2699309"/>
              <a:ext cx="1568641" cy="547486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marR="0" lvl="0" indent="-34290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Font typeface="Calibri" panose="020F0502020204030204" pitchFamily="34" charset="0"/>
                <a:buChar char="-"/>
              </a:pPr>
              <a:r>
                <a:rPr lang="en-US" sz="1400">
                  <a:ln>
                    <a:noFill/>
                  </a:ln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Stormwater Management</a:t>
              </a:r>
              <a:endParaRPr lang="en-US" sz="24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marR="0" lvl="0" indent="-34290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Font typeface="Calibri" panose="020F0502020204030204" pitchFamily="34" charset="0"/>
                <a:buChar char="-"/>
              </a:pPr>
              <a:r>
                <a:rPr lang="en-US" sz="1400">
                  <a:ln>
                    <a:noFill/>
                  </a:ln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Floodplain Management</a:t>
              </a:r>
              <a:endParaRPr lang="en-US" sz="24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marR="0" lvl="0" indent="-34290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Font typeface="Calibri" panose="020F0502020204030204" pitchFamily="34" charset="0"/>
                <a:buChar char="-"/>
              </a:pPr>
              <a:r>
                <a:rPr lang="en-US" sz="1400">
                  <a:ln>
                    <a:noFill/>
                  </a:ln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Beachfront Construction </a:t>
              </a:r>
              <a:endParaRPr lang="en-US" sz="24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Text Box 31">
              <a:extLst>
                <a:ext uri="{FF2B5EF4-FFF2-40B4-BE49-F238E27FC236}">
                  <a16:creationId xmlns:a16="http://schemas.microsoft.com/office/drawing/2014/main" id="{8FBDC9FF-28BC-4055-973D-7FE1DD33D83E}"/>
                </a:ext>
              </a:extLst>
            </p:cNvPr>
            <p:cNvSpPr txBox="1"/>
            <p:nvPr/>
          </p:nvSpPr>
          <p:spPr>
            <a:xfrm>
              <a:off x="3635654" y="921715"/>
              <a:ext cx="1439816" cy="416656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marR="0" lvl="0" indent="-34290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Font typeface="Calibri" panose="020F0502020204030204" pitchFamily="34" charset="0"/>
                <a:buChar char="-"/>
              </a:pPr>
              <a:r>
                <a:rPr lang="en-US" sz="140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ea typeface="Calibri" panose="020F0502020204030204" pitchFamily="34" charset="0"/>
                  <a:cs typeface="Times New Roman" panose="02020603050405020304" pitchFamily="18" charset="0"/>
                </a:rPr>
                <a:t>Administrative support</a:t>
              </a:r>
              <a:endParaRPr lang="en-US" sz="24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marR="0" lvl="0" indent="-34290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Font typeface="Calibri" panose="020F0502020204030204" pitchFamily="34" charset="0"/>
                <a:buChar char="-"/>
              </a:pPr>
              <a:r>
                <a:rPr lang="en-US" sz="140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ea typeface="Calibri" panose="020F0502020204030204" pitchFamily="34" charset="0"/>
                  <a:cs typeface="Times New Roman" panose="02020603050405020304" pitchFamily="18" charset="0"/>
                </a:rPr>
                <a:t>Logistics  </a:t>
              </a:r>
              <a:endParaRPr lang="en-US" sz="24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 Box 32">
              <a:extLst>
                <a:ext uri="{FF2B5EF4-FFF2-40B4-BE49-F238E27FC236}">
                  <a16:creationId xmlns:a16="http://schemas.microsoft.com/office/drawing/2014/main" id="{21F0A8F7-7475-4530-904B-E60974620268}"/>
                </a:ext>
              </a:extLst>
            </p:cNvPr>
            <p:cNvSpPr txBox="1"/>
            <p:nvPr/>
          </p:nvSpPr>
          <p:spPr>
            <a:xfrm>
              <a:off x="3503981" y="2794406"/>
              <a:ext cx="1792581" cy="519379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marR="0" lvl="0" indent="-34290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Font typeface="Calibri" panose="020F0502020204030204" pitchFamily="34" charset="0"/>
                <a:buChar char="-"/>
              </a:pPr>
              <a:r>
                <a:rPr lang="en-US" sz="1400" dirty="0">
                  <a:ln>
                    <a:noFill/>
                  </a:ln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Permitting and Regulatory Issues </a:t>
              </a:r>
              <a:endPara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marR="0" lvl="0" indent="-34290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Font typeface="Calibri" panose="020F0502020204030204" pitchFamily="34" charset="0"/>
                <a:buChar char="-"/>
              </a:pPr>
              <a:r>
                <a:rPr lang="en-US" sz="1400" dirty="0">
                  <a:ln>
                    <a:noFill/>
                  </a:ln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Shoreline Protection </a:t>
              </a:r>
              <a:endPara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Text Box 34">
              <a:extLst>
                <a:ext uri="{FF2B5EF4-FFF2-40B4-BE49-F238E27FC236}">
                  <a16:creationId xmlns:a16="http://schemas.microsoft.com/office/drawing/2014/main" id="{21F3A88D-17F3-4DBB-BA7C-4AD3524AEBBC}"/>
                </a:ext>
              </a:extLst>
            </p:cNvPr>
            <p:cNvSpPr txBox="1"/>
            <p:nvPr/>
          </p:nvSpPr>
          <p:spPr>
            <a:xfrm>
              <a:off x="1711757" y="3313785"/>
              <a:ext cx="1792581" cy="703278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marR="0" lvl="0" indent="-34290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Font typeface="Calibri" panose="020F0502020204030204" pitchFamily="34" charset="0"/>
                <a:buChar char="-"/>
              </a:pPr>
              <a:r>
                <a:rPr lang="en-US" sz="1400" dirty="0">
                  <a:ln>
                    <a:noFill/>
                  </a:ln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External Funding Program </a:t>
              </a:r>
              <a:endPara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marR="0" lvl="0" indent="-34290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Font typeface="Calibri" panose="020F0502020204030204" pitchFamily="34" charset="0"/>
                <a:buChar char="-"/>
              </a:pPr>
              <a:r>
                <a:rPr lang="en-US" sz="1400" dirty="0">
                  <a:ln>
                    <a:noFill/>
                  </a:ln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Strategic Research Partnerships</a:t>
              </a:r>
              <a:endPara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marR="0" lvl="0" indent="-34290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Font typeface="Calibri" panose="020F0502020204030204" pitchFamily="34" charset="0"/>
                <a:buChar char="-"/>
              </a:pPr>
              <a:r>
                <a:rPr lang="en-US" sz="1400" dirty="0">
                  <a:ln>
                    <a:noFill/>
                  </a:ln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Committees and Advisory Boards Involvement</a:t>
              </a:r>
              <a:endPara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Text Box 54">
              <a:extLst>
                <a:ext uri="{FF2B5EF4-FFF2-40B4-BE49-F238E27FC236}">
                  <a16:creationId xmlns:a16="http://schemas.microsoft.com/office/drawing/2014/main" id="{014EC2A3-03BB-4C6C-9472-033D48E1685B}"/>
                </a:ext>
              </a:extLst>
            </p:cNvPr>
            <p:cNvSpPr txBox="1"/>
            <p:nvPr/>
          </p:nvSpPr>
          <p:spPr>
            <a:xfrm>
              <a:off x="1616659" y="0"/>
              <a:ext cx="1996402" cy="715810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marR="0" lvl="0" indent="-34290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Font typeface="Calibri" panose="020F0502020204030204" pitchFamily="34" charset="0"/>
                <a:buChar char="-"/>
              </a:pPr>
              <a:r>
                <a:rPr lang="en-US" sz="1400" dirty="0">
                  <a:ln>
                    <a:noFill/>
                  </a:ln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Natural Resources Management Plan</a:t>
              </a:r>
              <a:endPara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marR="0" lvl="0" indent="-34290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Font typeface="Calibri" panose="020F0502020204030204" pitchFamily="34" charset="0"/>
                <a:buChar char="-"/>
              </a:pPr>
              <a:r>
                <a:rPr lang="en-US" sz="1400" dirty="0" err="1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LLMEP</a:t>
              </a:r>
              <a:endPara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marR="0" lvl="0" indent="-34290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Font typeface="Calibri" panose="020F0502020204030204" pitchFamily="34" charset="0"/>
                <a:buChar char="-"/>
              </a:pPr>
              <a:r>
                <a:rPr lang="en-US" sz="1400" dirty="0" err="1">
                  <a:ln>
                    <a:noFill/>
                  </a:ln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STETC</a:t>
              </a:r>
              <a:r>
                <a:rPr lang="en-US" sz="1400" dirty="0">
                  <a:ln>
                    <a:noFill/>
                  </a:ln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Water Lab and Ed. Operations</a:t>
              </a:r>
              <a:endPara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marR="0" lvl="0" indent="-34290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Font typeface="Calibri" panose="020F0502020204030204" pitchFamily="34" charset="0"/>
                <a:buChar char="-"/>
              </a:pPr>
              <a:r>
                <a:rPr lang="en-US" sz="1400" dirty="0">
                  <a:ln>
                    <a:noFill/>
                  </a:ln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Strategic Environmental Projects</a:t>
              </a:r>
              <a:endPara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Arrow: Up 41">
              <a:extLst>
                <a:ext uri="{FF2B5EF4-FFF2-40B4-BE49-F238E27FC236}">
                  <a16:creationId xmlns:a16="http://schemas.microsoft.com/office/drawing/2014/main" id="{65F98221-8048-44FF-A48A-DCB6C3ECB056}"/>
                </a:ext>
              </a:extLst>
            </p:cNvPr>
            <p:cNvSpPr/>
            <p:nvPr/>
          </p:nvSpPr>
          <p:spPr>
            <a:xfrm>
              <a:off x="2528163" y="2418435"/>
              <a:ext cx="193040" cy="898525"/>
            </a:xfrm>
            <a:prstGeom prst="upArrow">
              <a:avLst>
                <a:gd name="adj1" fmla="val 50000"/>
                <a:gd name="adj2" fmla="val 61836"/>
              </a:avLst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4000"/>
            </a:p>
          </p:txBody>
        </p:sp>
        <p:sp>
          <p:nvSpPr>
            <p:cNvPr id="43" name="Arrow: Up 42">
              <a:extLst>
                <a:ext uri="{FF2B5EF4-FFF2-40B4-BE49-F238E27FC236}">
                  <a16:creationId xmlns:a16="http://schemas.microsoft.com/office/drawing/2014/main" id="{F8F12B6F-CCDF-4EA9-8C11-CD4279C627BC}"/>
                </a:ext>
              </a:extLst>
            </p:cNvPr>
            <p:cNvSpPr/>
            <p:nvPr/>
          </p:nvSpPr>
          <p:spPr>
            <a:xfrm>
              <a:off x="2520848" y="724205"/>
              <a:ext cx="193040" cy="898525"/>
            </a:xfrm>
            <a:prstGeom prst="upArrow">
              <a:avLst>
                <a:gd name="adj1" fmla="val 50000"/>
                <a:gd name="adj2" fmla="val 61836"/>
              </a:avLst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4000"/>
            </a:p>
          </p:txBody>
        </p:sp>
      </p:grpSp>
    </p:spTree>
    <p:extLst>
      <p:ext uri="{BB962C8B-B14F-4D97-AF65-F5344CB8AC3E}">
        <p14:creationId xmlns:p14="http://schemas.microsoft.com/office/powerpoint/2010/main" val="3786835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F0A1B-1891-448E-9775-84EE8B021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External Resources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DC94D-A094-42FC-803A-D5EE0A2FA8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Corporate Partnerships (Private foundations, LNG, Space X, </a:t>
            </a:r>
            <a:r>
              <a:rPr lang="en-US" sz="2800" dirty="0" err="1"/>
              <a:t>etc</a:t>
            </a:r>
            <a:r>
              <a:rPr lang="en-US" sz="2800" dirty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Federal and State Grant programs such as (</a:t>
            </a:r>
            <a:r>
              <a:rPr lang="en-US" sz="2800" dirty="0" err="1"/>
              <a:t>TGLO</a:t>
            </a:r>
            <a:r>
              <a:rPr lang="en-US" sz="2800" dirty="0"/>
              <a:t> CMP Coastal Management Program, TCEQ and </a:t>
            </a:r>
            <a:r>
              <a:rPr lang="en-US" sz="2800" dirty="0" err="1"/>
              <a:t>TSSWCB</a:t>
            </a:r>
            <a:r>
              <a:rPr lang="en-US" sz="2800" dirty="0"/>
              <a:t> 319(h) funds, RESTORE, </a:t>
            </a:r>
            <a:r>
              <a:rPr lang="en-US" sz="2800" dirty="0" err="1"/>
              <a:t>TWDB</a:t>
            </a:r>
            <a:r>
              <a:rPr lang="en-US" sz="2800" dirty="0"/>
              <a:t>, USDA Rural Development Grant, etc.)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TCEQ’s Supplemental Environmental Project (SEP)</a:t>
            </a:r>
          </a:p>
        </p:txBody>
      </p:sp>
    </p:spTree>
    <p:extLst>
      <p:ext uri="{BB962C8B-B14F-4D97-AF65-F5344CB8AC3E}">
        <p14:creationId xmlns:p14="http://schemas.microsoft.com/office/powerpoint/2010/main" val="2274671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F0A1B-1891-448E-9775-84EE8B021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Strategic Partnerships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DC94D-A094-42FC-803A-D5EE0A2FA8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Research, Applied Technology Education Services Inc. (RATES)</a:t>
            </a:r>
          </a:p>
          <a:p>
            <a:pPr marL="182563" lvl="1" indent="-182563">
              <a:buFont typeface="Wingdings" panose="05000000000000000000" pitchFamily="2" charset="2"/>
              <a:buChar char="§"/>
            </a:pPr>
            <a:r>
              <a:rPr lang="en-US" sz="2600" dirty="0"/>
              <a:t>University of Texas Rio Grande Valley</a:t>
            </a:r>
          </a:p>
          <a:p>
            <a:pPr marL="182563" lvl="1" indent="-182563">
              <a:buFont typeface="Wingdings" panose="05000000000000000000" pitchFamily="2" charset="2"/>
              <a:buChar char="§"/>
            </a:pPr>
            <a:r>
              <a:rPr lang="en-US" sz="2600" dirty="0"/>
              <a:t>Texas </a:t>
            </a:r>
            <a:r>
              <a:rPr lang="en-US" sz="2600" dirty="0" err="1"/>
              <a:t>A&amp;M</a:t>
            </a:r>
            <a:r>
              <a:rPr lang="en-US" sz="2600" dirty="0"/>
              <a:t> University – Kingsville</a:t>
            </a:r>
          </a:p>
          <a:p>
            <a:pPr marL="182563" lvl="1" indent="-182563">
              <a:buFont typeface="Wingdings" panose="05000000000000000000" pitchFamily="2" charset="2"/>
              <a:buChar char="§"/>
            </a:pPr>
            <a:r>
              <a:rPr lang="en-US" sz="2600" dirty="0"/>
              <a:t>South Texas College</a:t>
            </a:r>
          </a:p>
          <a:p>
            <a:pPr marL="182563" lvl="1" indent="-182563">
              <a:buFont typeface="Wingdings" panose="05000000000000000000" pitchFamily="2" charset="2"/>
              <a:buChar char="§"/>
            </a:pPr>
            <a:r>
              <a:rPr lang="en-US" sz="2600" dirty="0"/>
              <a:t>Texas State Technical College (TSTC Harlingen)</a:t>
            </a:r>
          </a:p>
        </p:txBody>
      </p:sp>
    </p:spTree>
    <p:extLst>
      <p:ext uri="{BB962C8B-B14F-4D97-AF65-F5344CB8AC3E}">
        <p14:creationId xmlns:p14="http://schemas.microsoft.com/office/powerpoint/2010/main" val="2215867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F0A1B-1891-448E-9775-84EE8B021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Committees, Advisory Boards, </a:t>
            </a:r>
            <a:r>
              <a:rPr lang="en-US" b="1" dirty="0" err="1"/>
              <a:t>etc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DC94D-A094-42FC-803A-D5EE0A2FA8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Cameron County Dune Protection Committee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err="1"/>
              <a:t>LRGV</a:t>
            </a:r>
            <a:r>
              <a:rPr lang="en-US" sz="2800" dirty="0"/>
              <a:t> </a:t>
            </a:r>
            <a:r>
              <a:rPr lang="en-US" sz="2800" dirty="0" err="1"/>
              <a:t>TPDES</a:t>
            </a:r>
            <a:r>
              <a:rPr lang="en-US" sz="2800" dirty="0"/>
              <a:t> Stormwater Taskforce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err="1"/>
              <a:t>LRGVDC</a:t>
            </a:r>
            <a:r>
              <a:rPr lang="en-US" sz="2800" dirty="0"/>
              <a:t> Water Management Workgroup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Lower Laguna Madre/Brownsville Ship Channel Watershed Partnership Steering Committee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Lower Laguna Madre Estuary Partnership Board of Directors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Lower Laguna Madre Initiative Team (</a:t>
            </a:r>
            <a:r>
              <a:rPr lang="en-US" sz="2800" dirty="0" err="1"/>
              <a:t>USFWD</a:t>
            </a:r>
            <a:r>
              <a:rPr lang="en-US" sz="2800" dirty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American Shore and Beach Protection Association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Texas Floodplain Managers Association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American Society of Civil Engineers</a:t>
            </a:r>
          </a:p>
        </p:txBody>
      </p:sp>
    </p:spTree>
    <p:extLst>
      <p:ext uri="{BB962C8B-B14F-4D97-AF65-F5344CB8AC3E}">
        <p14:creationId xmlns:p14="http://schemas.microsoft.com/office/powerpoint/2010/main" val="830598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F0A1B-1891-448E-9775-84EE8B021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Strategic Environmental Projects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DC94D-A094-42FC-803A-D5EE0A2FA8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 Establishment a Wetland Mitigation Bank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 Expansion of the Bahia Grande Restoration Project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 Green Infrastructure integration to existing subdivision and zoning ordinances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 Watershed Based Plans for water quality and flooding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 Centralized, digital and publicly available environmental and natural resources data repository (interactive maps, cyberinfrastructure, </a:t>
            </a:r>
            <a:r>
              <a:rPr lang="en-US" sz="2800" dirty="0" err="1"/>
              <a:t>etc</a:t>
            </a:r>
            <a:r>
              <a:rPr lang="en-US" sz="28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80727699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1_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</TotalTime>
  <Words>615</Words>
  <Application>Microsoft Office PowerPoint</Application>
  <PresentationFormat>Widescreen</PresentationFormat>
  <Paragraphs>81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Wingdings</vt:lpstr>
      <vt:lpstr>Retrospect</vt:lpstr>
      <vt:lpstr>1_Retrospect</vt:lpstr>
      <vt:lpstr>Lower Laguna Madre Estuary Program</vt:lpstr>
      <vt:lpstr>Mission Statement</vt:lpstr>
      <vt:lpstr>LLMEP Board</vt:lpstr>
      <vt:lpstr>Cameron County </vt:lpstr>
      <vt:lpstr>PowerPoint Presentation</vt:lpstr>
      <vt:lpstr>External Resources  </vt:lpstr>
      <vt:lpstr>Strategic Partnerships</vt:lpstr>
      <vt:lpstr>Committees, Advisory Boards, etc</vt:lpstr>
      <vt:lpstr>Strategic Environmental Projects</vt:lpstr>
      <vt:lpstr>LLMBSC Watershed Partnership</vt:lpstr>
      <vt:lpstr>Watershed Partnership</vt:lpstr>
      <vt:lpstr>Lower Laguna Madre Watershed</vt:lpstr>
      <vt:lpstr>PowerPoint Presentation</vt:lpstr>
      <vt:lpstr>PowerPoint Presentation</vt:lpstr>
      <vt:lpstr>San Martin Lakes Monitoring</vt:lpstr>
      <vt:lpstr>San Martin Lakes Monitoring</vt:lpstr>
      <vt:lpstr>San Martin Lakes Monitoring</vt:lpstr>
      <vt:lpstr>Key Stakeholder Support</vt:lpstr>
      <vt:lpstr>Ongoing Efforts</vt:lpstr>
      <vt:lpstr>Other Initiatives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Lower Laguna Madre Estuary Program</dc:title>
  <dc:creator>Augusto Sanchez Gonzalez</dc:creator>
  <cp:lastModifiedBy>Augusto Sanchez Gonzalez</cp:lastModifiedBy>
  <cp:revision>1</cp:revision>
  <dcterms:created xsi:type="dcterms:W3CDTF">2019-05-24T08:25:54Z</dcterms:created>
  <dcterms:modified xsi:type="dcterms:W3CDTF">2019-06-02T16:42:35Z</dcterms:modified>
</cp:coreProperties>
</file>